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 id="262" r:id="rId8"/>
    <p:sldId id="263" r:id="rId9"/>
    <p:sldId id="264" r:id="rId10"/>
    <p:sldId id="282" r:id="rId11"/>
    <p:sldId id="272" r:id="rId12"/>
    <p:sldId id="265" r:id="rId13"/>
    <p:sldId id="266" r:id="rId14"/>
    <p:sldId id="267" r:id="rId15"/>
    <p:sldId id="268" r:id="rId16"/>
    <p:sldId id="269" r:id="rId17"/>
    <p:sldId id="270" r:id="rId18"/>
    <p:sldId id="271"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2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400397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77327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B4F5F6-C2F2-4908-A379-695580431987}"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1366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26773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B4F5F6-C2F2-4908-A379-695580431987}"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1919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903739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546895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2979757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421698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AA79216-4009-4E5D-9D6D-1D80943B8E80}" type="datetimeFigureOut">
              <a:rPr lang="it-IT" smtClean="0"/>
              <a:t>20/01/2020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1104573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3929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8AA79216-4009-4E5D-9D6D-1D80943B8E80}" type="datetimeFigureOut">
              <a:rPr lang="it-IT" smtClean="0"/>
              <a:t>20/01/2020</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247374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AA79216-4009-4E5D-9D6D-1D80943B8E80}" type="datetimeFigureOut">
              <a:rPr lang="it-IT" smtClean="0"/>
              <a:t>20/01/2020</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101980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79216-4009-4E5D-9D6D-1D80943B8E80}" type="datetimeFigureOut">
              <a:rPr lang="it-IT" smtClean="0"/>
              <a:t>20/01/2020</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29175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580902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AA79216-4009-4E5D-9D6D-1D80943B8E80}" type="datetimeFigureOut">
              <a:rPr lang="it-IT" smtClean="0"/>
              <a:t>20/01/2020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B4F5F6-C2F2-4908-A379-695580431987}" type="slidenum">
              <a:rPr lang="it-IT" smtClean="0"/>
              <a:t>‹N›</a:t>
            </a:fld>
            <a:endParaRPr lang="it-IT"/>
          </a:p>
        </p:txBody>
      </p:sp>
    </p:spTree>
    <p:extLst>
      <p:ext uri="{BB962C8B-B14F-4D97-AF65-F5344CB8AC3E}">
        <p14:creationId xmlns:p14="http://schemas.microsoft.com/office/powerpoint/2010/main" val="233134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A79216-4009-4E5D-9D6D-1D80943B8E80}" type="datetimeFigureOut">
              <a:rPr lang="it-IT" smtClean="0"/>
              <a:t>20/01/2020</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EB4F5F6-C2F2-4908-A379-695580431987}" type="slidenum">
              <a:rPr lang="it-IT" smtClean="0"/>
              <a:t>‹N›</a:t>
            </a:fld>
            <a:endParaRPr lang="it-IT"/>
          </a:p>
        </p:txBody>
      </p:sp>
    </p:spTree>
    <p:extLst>
      <p:ext uri="{BB962C8B-B14F-4D97-AF65-F5344CB8AC3E}">
        <p14:creationId xmlns:p14="http://schemas.microsoft.com/office/powerpoint/2010/main" val="929889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RICERCA STORICO-ARCHIVISTICA MUSEO MARTINITT E STELLINE</a:t>
            </a:r>
            <a:endParaRPr lang="it-IT" dirty="0"/>
          </a:p>
        </p:txBody>
      </p:sp>
      <p:sp>
        <p:nvSpPr>
          <p:cNvPr id="3" name="Sottotitolo 2"/>
          <p:cNvSpPr>
            <a:spLocks noGrp="1"/>
          </p:cNvSpPr>
          <p:nvPr>
            <p:ph type="subTitle" idx="1"/>
          </p:nvPr>
        </p:nvSpPr>
        <p:spPr/>
        <p:txBody>
          <a:bodyPr/>
          <a:lstStyle/>
          <a:p>
            <a:r>
              <a:rPr lang="it-IT" dirty="0" smtClean="0"/>
              <a:t>CLASSE III KA SECONDO GRUPPO</a:t>
            </a:r>
            <a:endParaRPr lang="it-IT" dirty="0"/>
          </a:p>
        </p:txBody>
      </p:sp>
    </p:spTree>
    <p:extLst>
      <p:ext uri="{BB962C8B-B14F-4D97-AF65-F5344CB8AC3E}">
        <p14:creationId xmlns:p14="http://schemas.microsoft.com/office/powerpoint/2010/main" val="3981182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618710" y="589936"/>
            <a:ext cx="8915399" cy="5711933"/>
          </a:xfrm>
        </p:spPr>
        <p:txBody>
          <a:bodyPr/>
          <a:lstStyle/>
          <a:p>
            <a:r>
              <a:rPr lang="it-IT" dirty="0" smtClean="0"/>
              <a:t>«….. L’orfano Dino Patrono morì il 23 Settembre del 1935 insieme all’amico </a:t>
            </a:r>
            <a:r>
              <a:rPr lang="it-IT" dirty="0" err="1" smtClean="0"/>
              <a:t>Morlandi</a:t>
            </a:r>
            <a:r>
              <a:rPr lang="it-IT" dirty="0" smtClean="0"/>
              <a:t> Luigi, anch’egli orfano dimorante all’interno dell’Orfanotrofio maschile di Milano.</a:t>
            </a:r>
          </a:p>
          <a:p>
            <a:r>
              <a:rPr lang="it-IT" dirty="0" smtClean="0"/>
              <a:t>I due annegarono la mattina del 23 settembre verso le ore 9 nella cava detta «Laghetto di Redecesio» in Comune di Segrate.</a:t>
            </a:r>
          </a:p>
          <a:p>
            <a:r>
              <a:rPr lang="it-IT" dirty="0" smtClean="0"/>
              <a:t>Il fatto è avvenuto in seguito ad una gita comandata dal signor istitutore Oreste Morelli, il quale portò un gruppo di 36 organi della II sezione insieme agli scolari delle Regie scuole dell’Ortica e di Lambrate a giocare a bocce nell’osteria sul margine sud ovest della cava.</a:t>
            </a:r>
          </a:p>
          <a:p>
            <a:r>
              <a:rPr lang="it-IT" dirty="0" smtClean="0"/>
              <a:t>I due scolari avrebbero chiesto licenza di assentarsi al fine di soddisfare i loro bisogni e allontanandosi di 300 metri disobbedirono alle indicazioni dell’istruttore si gettarono in acqua per fare un bagno.</a:t>
            </a:r>
          </a:p>
          <a:p>
            <a:r>
              <a:rPr lang="it-IT" dirty="0" smtClean="0"/>
              <a:t>Per via della stagione fredda, l’acqua era ghiacciata e i due ragazzi, presi da un improvviso malore, ben presto scomparirono nelle gelide acque.»</a:t>
            </a:r>
            <a:endParaRPr lang="it-IT" dirty="0"/>
          </a:p>
        </p:txBody>
      </p:sp>
    </p:spTree>
    <p:extLst>
      <p:ext uri="{BB962C8B-B14F-4D97-AF65-F5344CB8AC3E}">
        <p14:creationId xmlns:p14="http://schemas.microsoft.com/office/powerpoint/2010/main" val="819468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INDICE PRIMA SERIE</a:t>
            </a:r>
            <a:br>
              <a:rPr lang="it-IT" dirty="0" smtClean="0"/>
            </a:br>
            <a:endParaRPr lang="it-IT" dirty="0"/>
          </a:p>
        </p:txBody>
      </p:sp>
      <p:sp>
        <p:nvSpPr>
          <p:cNvPr id="3" name="Segnaposto contenuto 2"/>
          <p:cNvSpPr>
            <a:spLocks noGrp="1"/>
          </p:cNvSpPr>
          <p:nvPr>
            <p:ph idx="1"/>
          </p:nvPr>
        </p:nvSpPr>
        <p:spPr/>
        <p:txBody>
          <a:bodyPr/>
          <a:lstStyle/>
          <a:p>
            <a:r>
              <a:rPr lang="it-IT" dirty="0" smtClean="0"/>
              <a:t>Lavoro uomini (totale casi analizzati 49)</a:t>
            </a:r>
          </a:p>
          <a:p>
            <a:r>
              <a:rPr lang="it-IT" dirty="0" smtClean="0"/>
              <a:t>Lavoro donne (totale casi analizzati 12)</a:t>
            </a:r>
          </a:p>
          <a:p>
            <a:r>
              <a:rPr lang="it-IT" dirty="0" smtClean="0"/>
              <a:t>Lavoro orfani (totale casi analizzati 12)</a:t>
            </a:r>
          </a:p>
          <a:p>
            <a:r>
              <a:rPr lang="it-IT" dirty="0" smtClean="0"/>
              <a:t>Orfano di (totale casi analizzati 69)</a:t>
            </a:r>
          </a:p>
          <a:p>
            <a:r>
              <a:rPr lang="it-IT" dirty="0" smtClean="0"/>
              <a:t>Media morte del padre (totale casi analizzati 28)</a:t>
            </a:r>
          </a:p>
          <a:p>
            <a:r>
              <a:rPr lang="it-IT" dirty="0" smtClean="0"/>
              <a:t>Composizione famigliare (totale casi analizzati 67)</a:t>
            </a:r>
          </a:p>
          <a:p>
            <a:r>
              <a:rPr lang="it-IT" dirty="0" smtClean="0"/>
              <a:t>Parrocchia di appartenenza (totale casi 37)</a:t>
            </a:r>
          </a:p>
          <a:p>
            <a:endParaRPr lang="it-IT" dirty="0" smtClean="0"/>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4220711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1025" name="Grafico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6208" y="633984"/>
            <a:ext cx="8973311" cy="546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93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290917" y="25549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3073" name="Grafico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864" y="1085088"/>
            <a:ext cx="8424671" cy="4919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800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411941" y="21918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4099" name="Grafico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4416" y="1048512"/>
            <a:ext cx="9022079" cy="5248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665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ChangeArrowheads="1"/>
          </p:cNvSpPr>
          <p:nvPr/>
        </p:nvSpPr>
        <p:spPr bwMode="auto">
          <a:xfrm>
            <a:off x="826480" y="-457200"/>
            <a:ext cx="14723855" cy="618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5125" name="Grafico 5"/>
          <p:cNvPicPr>
            <a:picLocks noChangeArrowheads="1"/>
          </p:cNvPicPr>
          <p:nvPr/>
        </p:nvPicPr>
        <p:blipFill rotWithShape="1">
          <a:blip r:embed="rId2">
            <a:extLst>
              <a:ext uri="{28A0092B-C50C-407E-A947-70E740481C1C}">
                <a14:useLocalDpi xmlns:a14="http://schemas.microsoft.com/office/drawing/2010/main" val="0"/>
              </a:ext>
            </a:extLst>
          </a:blip>
          <a:srcRect r="134"/>
          <a:stretch/>
        </p:blipFill>
        <p:spPr bwMode="auto">
          <a:xfrm>
            <a:off x="2011681" y="597408"/>
            <a:ext cx="9119616" cy="5821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52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22968" y="-457200"/>
            <a:ext cx="2583734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7169" name="Grafico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824" y="768096"/>
            <a:ext cx="8644127" cy="512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019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0"/>
            <a:ext cx="23222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8193" name="Grafico 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520" y="853440"/>
            <a:ext cx="8741664" cy="523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889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1"/>
            <a:ext cx="22649869" cy="740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9217" name="Grafico 1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8256" y="740332"/>
            <a:ext cx="8741664" cy="5044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605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INDICE SECONDA SERIE </a:t>
            </a:r>
            <a:endParaRPr lang="it-IT" dirty="0"/>
          </a:p>
        </p:txBody>
      </p:sp>
      <p:sp>
        <p:nvSpPr>
          <p:cNvPr id="3" name="Segnaposto contenuto 2"/>
          <p:cNvSpPr>
            <a:spLocks noGrp="1"/>
          </p:cNvSpPr>
          <p:nvPr>
            <p:ph idx="1"/>
          </p:nvPr>
        </p:nvSpPr>
        <p:spPr/>
        <p:txBody>
          <a:bodyPr/>
          <a:lstStyle/>
          <a:p>
            <a:r>
              <a:rPr lang="it-IT" dirty="0"/>
              <a:t>Lavoro </a:t>
            </a:r>
            <a:r>
              <a:rPr lang="it-IT" dirty="0" smtClean="0"/>
              <a:t>uomini (totale casi 23)</a:t>
            </a:r>
            <a:endParaRPr lang="it-IT" dirty="0"/>
          </a:p>
          <a:p>
            <a:r>
              <a:rPr lang="it-IT" dirty="0"/>
              <a:t>Lavoro </a:t>
            </a:r>
            <a:r>
              <a:rPr lang="it-IT" dirty="0" smtClean="0"/>
              <a:t>donne (totale casi 23)</a:t>
            </a:r>
            <a:endParaRPr lang="it-IT" dirty="0"/>
          </a:p>
          <a:p>
            <a:r>
              <a:rPr lang="it-IT" dirty="0"/>
              <a:t>Lavoro </a:t>
            </a:r>
            <a:r>
              <a:rPr lang="it-IT" dirty="0" smtClean="0"/>
              <a:t>orfani </a:t>
            </a:r>
            <a:r>
              <a:rPr lang="it-IT" dirty="0"/>
              <a:t>(</a:t>
            </a:r>
            <a:r>
              <a:rPr lang="it-IT" dirty="0" smtClean="0"/>
              <a:t>totale casi 15)</a:t>
            </a:r>
            <a:endParaRPr lang="it-IT" dirty="0"/>
          </a:p>
          <a:p>
            <a:r>
              <a:rPr lang="it-IT" dirty="0"/>
              <a:t>Orfano </a:t>
            </a:r>
            <a:r>
              <a:rPr lang="it-IT" dirty="0" smtClean="0"/>
              <a:t>di (totale casi 33)</a:t>
            </a:r>
            <a:endParaRPr lang="it-IT" dirty="0"/>
          </a:p>
          <a:p>
            <a:r>
              <a:rPr lang="it-IT" dirty="0"/>
              <a:t>Media morte del </a:t>
            </a:r>
            <a:r>
              <a:rPr lang="it-IT" dirty="0" smtClean="0"/>
              <a:t>padre (totale casi 12)</a:t>
            </a:r>
            <a:endParaRPr lang="it-IT" dirty="0"/>
          </a:p>
          <a:p>
            <a:r>
              <a:rPr lang="it-IT" dirty="0"/>
              <a:t>Composizione </a:t>
            </a:r>
            <a:r>
              <a:rPr lang="it-IT" dirty="0" smtClean="0"/>
              <a:t>famigliare (totale casi 33)</a:t>
            </a:r>
            <a:endParaRPr lang="it-IT" dirty="0"/>
          </a:p>
          <a:p>
            <a:r>
              <a:rPr lang="it-IT" dirty="0"/>
              <a:t>Parrocchia di </a:t>
            </a:r>
            <a:r>
              <a:rPr lang="it-IT" dirty="0" smtClean="0"/>
              <a:t>appartenenza (totale casi 7)</a:t>
            </a:r>
            <a:endParaRPr lang="it-IT" dirty="0"/>
          </a:p>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820747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 MARTINITT</a:t>
            </a:r>
            <a:endParaRPr lang="it-IT" dirty="0"/>
          </a:p>
        </p:txBody>
      </p:sp>
      <p:sp>
        <p:nvSpPr>
          <p:cNvPr id="3" name="Segnaposto contenuto 2"/>
          <p:cNvSpPr>
            <a:spLocks noGrp="1"/>
          </p:cNvSpPr>
          <p:nvPr>
            <p:ph idx="1"/>
          </p:nvPr>
        </p:nvSpPr>
        <p:spPr/>
        <p:txBody>
          <a:bodyPr>
            <a:normAutofit/>
          </a:bodyPr>
          <a:lstStyle/>
          <a:p>
            <a:r>
              <a:rPr lang="it-IT" dirty="0" smtClean="0"/>
              <a:t>Era la Chiesa a quel tempo che si occupava dell’assistenza dei cittadini e teneva sotto il proprio controllo la maggioranza degli istituti di carità.</a:t>
            </a:r>
          </a:p>
          <a:p>
            <a:r>
              <a:rPr lang="it-IT" dirty="0" smtClean="0"/>
              <a:t>L’orfanotrofio meneghino dei Martinitt ospitò numerosi orfani milanesi dal 1533 alla metà degli anni 70 del ‘900</a:t>
            </a:r>
          </a:p>
          <a:p>
            <a:r>
              <a:rPr lang="it-IT" dirty="0" smtClean="0"/>
              <a:t>Venne fondato nel 1532 da Gerolamo Emiliani per volere di Francesco II Sforza </a:t>
            </a:r>
          </a:p>
          <a:p>
            <a:r>
              <a:rPr lang="it-IT" dirty="0" smtClean="0"/>
              <a:t>La prima sede dell’istituto si trovava nei pressi della chiesa di S. Martino a Milano, da qui il nome </a:t>
            </a:r>
            <a:r>
              <a:rPr lang="it-IT" i="1" dirty="0" smtClean="0"/>
              <a:t>Martinitt</a:t>
            </a:r>
          </a:p>
        </p:txBody>
      </p:sp>
    </p:spTree>
    <p:extLst>
      <p:ext uri="{BB962C8B-B14F-4D97-AF65-F5344CB8AC3E}">
        <p14:creationId xmlns:p14="http://schemas.microsoft.com/office/powerpoint/2010/main" val="3020382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 y="0"/>
            <a:ext cx="239352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0241" name="Grafico 1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7296" y="1060704"/>
            <a:ext cx="9241536" cy="5224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597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0"/>
            <a:ext cx="2318835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1265" name="Grafico 16"/>
          <p:cNvPicPr>
            <a:picLocks noChangeArrowheads="1"/>
          </p:cNvPicPr>
          <p:nvPr/>
        </p:nvPicPr>
        <p:blipFill>
          <a:blip r:embed="rId2">
            <a:extLst>
              <a:ext uri="{28A0092B-C50C-407E-A947-70E740481C1C}">
                <a14:useLocalDpi xmlns:a14="http://schemas.microsoft.com/office/drawing/2010/main" val="0"/>
              </a:ext>
            </a:extLst>
          </a:blip>
          <a:srcRect b="-27"/>
          <a:stretch>
            <a:fillRect/>
          </a:stretch>
        </p:blipFill>
        <p:spPr bwMode="auto">
          <a:xfrm>
            <a:off x="2048256" y="1060704"/>
            <a:ext cx="9095232" cy="512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57200"/>
            <a:ext cx="234673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2289" name="Grafico 17"/>
          <p:cNvPicPr>
            <a:picLocks noChangeArrowheads="1"/>
          </p:cNvPicPr>
          <p:nvPr/>
        </p:nvPicPr>
        <p:blipFill>
          <a:blip r:embed="rId2">
            <a:extLst>
              <a:ext uri="{28A0092B-C50C-407E-A947-70E740481C1C}">
                <a14:useLocalDpi xmlns:a14="http://schemas.microsoft.com/office/drawing/2010/main" val="0"/>
              </a:ext>
            </a:extLst>
          </a:blip>
          <a:srcRect b="-29"/>
          <a:stretch>
            <a:fillRect/>
          </a:stretch>
        </p:blipFill>
        <p:spPr bwMode="auto">
          <a:xfrm>
            <a:off x="2401824" y="719328"/>
            <a:ext cx="8314944" cy="557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560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Grafico 1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9088" y="963168"/>
            <a:ext cx="8302752" cy="5224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3088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0"/>
            <a:ext cx="2350265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4337" name="Grafico 1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824" y="999744"/>
            <a:ext cx="8595360" cy="512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625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0"/>
            <a:ext cx="242702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5361" name="Grafico 2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8816" y="829056"/>
            <a:ext cx="7376160" cy="4931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063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 y="0"/>
            <a:ext cx="24308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6385" name="Grafico 2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896" y="963168"/>
            <a:ext cx="8583168" cy="5199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163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0847" y="1008529"/>
            <a:ext cx="8450824" cy="5607423"/>
          </a:xfrm>
        </p:spPr>
        <p:txBody>
          <a:bodyPr>
            <a:noAutofit/>
          </a:bodyPr>
          <a:lstStyle/>
          <a:p>
            <a:pPr marL="0" indent="0">
              <a:buNone/>
            </a:pPr>
            <a:r>
              <a:rPr lang="it-IT" sz="4400" dirty="0" smtClean="0"/>
              <a:t>A cura di:</a:t>
            </a:r>
          </a:p>
          <a:p>
            <a:pPr marL="0" indent="0">
              <a:buNone/>
            </a:pPr>
            <a:r>
              <a:rPr lang="it-IT" sz="4400" dirty="0" smtClean="0"/>
              <a:t>Matilde </a:t>
            </a:r>
            <a:r>
              <a:rPr lang="it-IT" sz="4400" dirty="0" err="1" smtClean="0"/>
              <a:t>Bellinato</a:t>
            </a:r>
            <a:endParaRPr lang="it-IT" sz="4400" dirty="0" smtClean="0"/>
          </a:p>
          <a:p>
            <a:pPr marL="0" indent="0">
              <a:buNone/>
            </a:pPr>
            <a:r>
              <a:rPr lang="it-IT" sz="4400" dirty="0" smtClean="0"/>
              <a:t>Arianna Genesio</a:t>
            </a:r>
          </a:p>
          <a:p>
            <a:pPr marL="0" indent="0">
              <a:buNone/>
            </a:pPr>
            <a:r>
              <a:rPr lang="it-IT" sz="4400" dirty="0" smtClean="0"/>
              <a:t>Chiara </a:t>
            </a:r>
            <a:r>
              <a:rPr lang="it-IT" sz="4400" dirty="0" err="1" smtClean="0"/>
              <a:t>Mazzolatti</a:t>
            </a:r>
            <a:endParaRPr lang="it-IT" sz="4400" dirty="0" smtClean="0"/>
          </a:p>
          <a:p>
            <a:pPr marL="0" indent="0">
              <a:buNone/>
            </a:pPr>
            <a:r>
              <a:rPr lang="it-IT" sz="4400" dirty="0" smtClean="0"/>
              <a:t>Gaia </a:t>
            </a:r>
            <a:r>
              <a:rPr lang="it-IT" sz="4400" dirty="0" err="1" smtClean="0"/>
              <a:t>Zanaboni</a:t>
            </a:r>
            <a:endParaRPr lang="it-IT" sz="4400" dirty="0"/>
          </a:p>
        </p:txBody>
      </p:sp>
    </p:spTree>
    <p:extLst>
      <p:ext uri="{BB962C8B-B14F-4D97-AF65-F5344CB8AC3E}">
        <p14:creationId xmlns:p14="http://schemas.microsoft.com/office/powerpoint/2010/main" val="428423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 MARTINITT-Dal 1772</a:t>
            </a:r>
            <a:endParaRPr lang="it-IT" dirty="0"/>
          </a:p>
        </p:txBody>
      </p:sp>
      <p:sp>
        <p:nvSpPr>
          <p:cNvPr id="3" name="Segnaposto contenuto 2"/>
          <p:cNvSpPr>
            <a:spLocks noGrp="1"/>
          </p:cNvSpPr>
          <p:nvPr>
            <p:ph idx="1"/>
          </p:nvPr>
        </p:nvSpPr>
        <p:spPr/>
        <p:txBody>
          <a:bodyPr/>
          <a:lstStyle/>
          <a:p>
            <a:r>
              <a:rPr lang="it-IT" dirty="0" smtClean="0"/>
              <a:t>Nel 1772 Maria Teresa D’Austria fece spostare gli orfani nella nuova sede di San Pietro in Gessate</a:t>
            </a:r>
          </a:p>
          <a:p>
            <a:r>
              <a:rPr lang="it-IT" dirty="0" smtClean="0"/>
              <a:t>Negli anni più prossimi all’Unità d’Italia, ovvero dal 1861, l’istituto dei Martinitt fu unito a quello delle Stelline e al Pio Albergo Trivulzio sotto un unico consiglio ed un unico apparato burocratico</a:t>
            </a:r>
          </a:p>
          <a:p>
            <a:r>
              <a:rPr lang="it-IT" dirty="0" smtClean="0"/>
              <a:t>Ad oggi esiste a Milano un museo interattivo dedicato ai Martinitt e alle Stelline che, tramite un percorso interattivo, coinvolge il visitatore all’interno della vita dell’orfanotrofio. </a:t>
            </a:r>
            <a:endParaRPr lang="it-IT" dirty="0"/>
          </a:p>
        </p:txBody>
      </p:sp>
    </p:spTree>
    <p:extLst>
      <p:ext uri="{BB962C8B-B14F-4D97-AF65-F5344CB8AC3E}">
        <p14:creationId xmlns:p14="http://schemas.microsoft.com/office/powerpoint/2010/main" val="1425906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STORIA MARTINITT- </a:t>
            </a:r>
            <a:r>
              <a:rPr lang="it-IT" dirty="0" smtClean="0"/>
              <a:t>Educazione all’interno dell’istituto </a:t>
            </a:r>
            <a:endParaRPr lang="it-IT" dirty="0"/>
          </a:p>
        </p:txBody>
      </p:sp>
      <p:sp>
        <p:nvSpPr>
          <p:cNvPr id="3" name="Segnaposto contenuto 2"/>
          <p:cNvSpPr>
            <a:spLocks noGrp="1"/>
          </p:cNvSpPr>
          <p:nvPr>
            <p:ph idx="1"/>
          </p:nvPr>
        </p:nvSpPr>
        <p:spPr>
          <a:xfrm>
            <a:off x="1930844" y="2060448"/>
            <a:ext cx="8915400" cy="3777622"/>
          </a:xfrm>
        </p:spPr>
        <p:txBody>
          <a:bodyPr>
            <a:normAutofit fontScale="92500" lnSpcReduction="10000"/>
          </a:bodyPr>
          <a:lstStyle/>
          <a:p>
            <a:r>
              <a:rPr lang="it-IT" dirty="0" smtClean="0"/>
              <a:t>L’orfanotrofio venne inizialmente fondato con l’obiettivo non solo di occuparsi dell’educazione degli orfani, ma soprattutto di formare una generazione di giovani retti e disciplinati che non finissero per condurre un vita dissipata dedita al crimine e al vagabondaggio</a:t>
            </a:r>
          </a:p>
          <a:p>
            <a:r>
              <a:rPr lang="it-IT" dirty="0" smtClean="0"/>
              <a:t>Dalla metà del 1772, con la nuova sede dell’orfanotrofio, venne introdotta la possibilità per i ragazzi di imparare un mestiere per potersi poi inserire nel mondo del lavoro una volta dimessi</a:t>
            </a:r>
          </a:p>
          <a:p>
            <a:r>
              <a:rPr lang="it-IT" dirty="0" smtClean="0"/>
              <a:t>Nonostante la grande opportunità lavorativa che la struttura offriva agli orfani, non si può omettere che l’educazione impartita fosse estremamente rigida, fatta di regole ferree</a:t>
            </a:r>
          </a:p>
          <a:p>
            <a:r>
              <a:rPr lang="it-IT" dirty="0" smtClean="0"/>
              <a:t>Dal 1861, nonostante i cambiamenti inevitabili che il tempo portò con sé, rimase costante all’interno dell’orfanotrofio l’ideale che ci fosse un nesso assai stretto tra una buona istruzione e la possibilità di ottenere un riscatto sociale</a:t>
            </a:r>
          </a:p>
        </p:txBody>
      </p:sp>
    </p:spTree>
    <p:extLst>
      <p:ext uri="{BB962C8B-B14F-4D97-AF65-F5344CB8AC3E}">
        <p14:creationId xmlns:p14="http://schemas.microsoft.com/office/powerpoint/2010/main" val="258145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RISCATTO SOCIALE</a:t>
            </a:r>
            <a:endParaRPr lang="it-IT" dirty="0"/>
          </a:p>
        </p:txBody>
      </p:sp>
      <p:sp>
        <p:nvSpPr>
          <p:cNvPr id="3" name="Segnaposto contenuto 2"/>
          <p:cNvSpPr>
            <a:spLocks noGrp="1"/>
          </p:cNvSpPr>
          <p:nvPr>
            <p:ph idx="1"/>
          </p:nvPr>
        </p:nvSpPr>
        <p:spPr/>
        <p:txBody>
          <a:bodyPr/>
          <a:lstStyle/>
          <a:p>
            <a:r>
              <a:rPr lang="it-IT" dirty="0" smtClean="0"/>
              <a:t>Angelo Rizzoli, che all’interno dell’orfanotrofio aveva appreso il mestiere di tipografo, fondò l’omonima casa editrice nell’anno 1909</a:t>
            </a:r>
          </a:p>
          <a:p>
            <a:endParaRPr lang="it-IT" dirty="0" smtClean="0"/>
          </a:p>
          <a:p>
            <a:r>
              <a:rPr lang="it-IT" dirty="0" smtClean="0"/>
              <a:t>Leonardo Del Vecchio, proprietario dal 1961 di Luxottica, azienda leader nella produzione e vendita di occhiali e lenti.</a:t>
            </a:r>
          </a:p>
          <a:p>
            <a:pPr marL="0" indent="0">
              <a:buNone/>
            </a:pPr>
            <a:r>
              <a:rPr lang="it-IT" dirty="0" smtClean="0"/>
              <a:t> </a:t>
            </a:r>
            <a:endParaRPr lang="it-IT" dirty="0"/>
          </a:p>
          <a:p>
            <a:r>
              <a:rPr lang="it-IT" dirty="0" smtClean="0"/>
              <a:t>Innocente </a:t>
            </a:r>
            <a:r>
              <a:rPr lang="it-IT" dirty="0" err="1" smtClean="0"/>
              <a:t>Besozzi</a:t>
            </a:r>
            <a:r>
              <a:rPr lang="it-IT" dirty="0" smtClean="0"/>
              <a:t>, che aveva appreso il mestiere di tipografo, all’uscita dall’orfanotrofio è riuscito a diventare uno degli esponenti più competenti nel suo ambito</a:t>
            </a:r>
          </a:p>
          <a:p>
            <a:endParaRPr lang="it-IT" dirty="0"/>
          </a:p>
        </p:txBody>
      </p:sp>
    </p:spTree>
    <p:extLst>
      <p:ext uri="{BB962C8B-B14F-4D97-AF65-F5344CB8AC3E}">
        <p14:creationId xmlns:p14="http://schemas.microsoft.com/office/powerpoint/2010/main" val="1888590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TARCISIO PASTORI</a:t>
            </a:r>
            <a:endParaRPr lang="it-IT" dirty="0"/>
          </a:p>
        </p:txBody>
      </p:sp>
      <p:sp>
        <p:nvSpPr>
          <p:cNvPr id="3" name="Segnaposto contenuto 2"/>
          <p:cNvSpPr>
            <a:spLocks noGrp="1"/>
          </p:cNvSpPr>
          <p:nvPr>
            <p:ph idx="1"/>
          </p:nvPr>
        </p:nvSpPr>
        <p:spPr>
          <a:xfrm>
            <a:off x="2231136" y="1597152"/>
            <a:ext cx="9273476" cy="4314070"/>
          </a:xfrm>
        </p:spPr>
        <p:txBody>
          <a:bodyPr>
            <a:normAutofit fontScale="85000" lnSpcReduction="20000"/>
          </a:bodyPr>
          <a:lstStyle/>
          <a:p>
            <a:r>
              <a:rPr lang="it-IT" dirty="0" smtClean="0"/>
              <a:t>Nato a Gorla il 24 Novembre 1919</a:t>
            </a:r>
          </a:p>
          <a:p>
            <a:r>
              <a:rPr lang="it-IT" dirty="0" smtClean="0"/>
              <a:t>Ammesso il 21 Ottobre 1929 e dimesso il 21 Novembre 1936</a:t>
            </a:r>
          </a:p>
          <a:p>
            <a:r>
              <a:rPr lang="it-IT" dirty="0" smtClean="0"/>
              <a:t>Orfano di Giovanni Pastori e Broglia Ernesta, entrambi morti all’età di 39 anni, il primo di meningite, la seconda di tubercolosi. La madre era una casalinga, mentre il padre  un carrettiere</a:t>
            </a:r>
          </a:p>
          <a:p>
            <a:r>
              <a:rPr lang="it-IT" dirty="0" smtClean="0"/>
              <a:t>Terzo di quattro figli maschi: Mario, nato nel 1914, </a:t>
            </a:r>
            <a:r>
              <a:rPr lang="it-IT" dirty="0" smtClean="0"/>
              <a:t>Francesco, nato </a:t>
            </a:r>
            <a:r>
              <a:rPr lang="it-IT" dirty="0" smtClean="0"/>
              <a:t>nel 1918 e Mario, nato nel 1922</a:t>
            </a:r>
          </a:p>
          <a:p>
            <a:r>
              <a:rPr lang="it-IT" dirty="0" smtClean="0"/>
              <a:t>Domiciliato in via Ottaviano </a:t>
            </a:r>
            <a:r>
              <a:rPr lang="it-IT" dirty="0" smtClean="0"/>
              <a:t>Vimercati 15 </a:t>
            </a:r>
            <a:r>
              <a:rPr lang="it-IT" dirty="0" smtClean="0"/>
              <a:t>Milano</a:t>
            </a:r>
          </a:p>
          <a:p>
            <a:r>
              <a:rPr lang="it-IT" dirty="0" smtClean="0"/>
              <a:t>Ha avuto due tutori: inizialmente il nonno Cesare Pastori e in seguito lo zio Giacomo Pastori</a:t>
            </a:r>
          </a:p>
          <a:p>
            <a:pPr marL="0" indent="0">
              <a:buNone/>
            </a:pPr>
            <a:r>
              <a:rPr lang="it-IT" dirty="0" smtClean="0"/>
              <a:t>«…durante il combattimento Pastori  cadeva sul campo dopo essere stato colpito da una raffica di mitraglia, è spirato nelle mie braccia senza poter dire una parola dato che era stato colpito alla gola. Ora giace nella camera ardente del nostro battaglione con altri marinai che come lui sono saliti nel cielo degli eroi […]»</a:t>
            </a:r>
          </a:p>
          <a:p>
            <a:pPr marL="0" indent="0">
              <a:buNone/>
            </a:pPr>
            <a:r>
              <a:rPr lang="it-IT" dirty="0" smtClean="0"/>
              <a:t>-stralcio di una lettera inviata da un suo commilitone</a:t>
            </a:r>
          </a:p>
          <a:p>
            <a:endParaRPr lang="it-IT" dirty="0"/>
          </a:p>
          <a:p>
            <a:pPr marL="0" indent="0">
              <a:buNone/>
            </a:pPr>
            <a:r>
              <a:rPr lang="it-IT" dirty="0" smtClean="0"/>
              <a:t>Chiara </a:t>
            </a:r>
            <a:r>
              <a:rPr lang="it-IT" dirty="0" err="1" smtClean="0"/>
              <a:t>Mazzolatti</a:t>
            </a:r>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143070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ADRIANO PECCENINI</a:t>
            </a:r>
            <a:endParaRPr lang="it-IT" dirty="0"/>
          </a:p>
        </p:txBody>
      </p:sp>
      <p:sp>
        <p:nvSpPr>
          <p:cNvPr id="3" name="Segnaposto contenuto 2"/>
          <p:cNvSpPr>
            <a:spLocks noGrp="1"/>
          </p:cNvSpPr>
          <p:nvPr>
            <p:ph idx="1"/>
          </p:nvPr>
        </p:nvSpPr>
        <p:spPr/>
        <p:txBody>
          <a:bodyPr>
            <a:normAutofit/>
          </a:bodyPr>
          <a:lstStyle/>
          <a:p>
            <a:r>
              <a:rPr lang="it-IT" dirty="0" smtClean="0"/>
              <a:t>Nato il 3 Gennaio 1916</a:t>
            </a:r>
          </a:p>
          <a:p>
            <a:r>
              <a:rPr lang="it-IT" dirty="0" smtClean="0"/>
              <a:t>Ammesso il 2 Novembre 1925 e dimesso il 2 Dicembre 1927 </a:t>
            </a:r>
          </a:p>
          <a:p>
            <a:r>
              <a:rPr lang="it-IT" dirty="0" smtClean="0"/>
              <a:t>Orfano di padre, Giovanni </a:t>
            </a:r>
            <a:r>
              <a:rPr lang="it-IT" dirty="0" err="1" smtClean="0"/>
              <a:t>Peccenini</a:t>
            </a:r>
            <a:r>
              <a:rPr lang="it-IT" dirty="0" smtClean="0"/>
              <a:t>, deceduto in guerra all’età di 28 anni, svolgeva il mestiere di parrucchiere. La madre, ancora in vita, era una ricamatrice</a:t>
            </a:r>
          </a:p>
          <a:p>
            <a:r>
              <a:rPr lang="it-IT" dirty="0" smtClean="0"/>
              <a:t>Aveva un fratello, Luciano </a:t>
            </a:r>
            <a:r>
              <a:rPr lang="it-IT" dirty="0" err="1" smtClean="0"/>
              <a:t>Peccenini</a:t>
            </a:r>
            <a:endParaRPr lang="it-IT" dirty="0" smtClean="0"/>
          </a:p>
          <a:p>
            <a:r>
              <a:rPr lang="it-IT" dirty="0" smtClean="0"/>
              <a:t>Era domiciliato in Via Tiraboschi, Milano</a:t>
            </a:r>
          </a:p>
          <a:p>
            <a:r>
              <a:rPr lang="it-IT" dirty="0" smtClean="0"/>
              <a:t>La tutrice era la madre, Lea Nicola</a:t>
            </a:r>
          </a:p>
          <a:p>
            <a:pPr marL="0" indent="0">
              <a:buNone/>
            </a:pPr>
            <a:r>
              <a:rPr lang="it-IT" dirty="0" smtClean="0"/>
              <a:t> </a:t>
            </a:r>
          </a:p>
          <a:p>
            <a:pPr marL="0" indent="0">
              <a:buNone/>
            </a:pPr>
            <a:r>
              <a:rPr lang="it-IT" dirty="0" smtClean="0"/>
              <a:t>Gaia </a:t>
            </a:r>
            <a:r>
              <a:rPr lang="it-IT" dirty="0" err="1" smtClean="0"/>
              <a:t>Zanaboni</a:t>
            </a:r>
            <a:endParaRPr lang="it-IT" dirty="0" smtClean="0"/>
          </a:p>
          <a:p>
            <a:endParaRPr lang="it-IT" dirty="0" smtClean="0"/>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82703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FERRUCCIO PATRONO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Nato a Crusinallo, nei pressi di Novara, l’11 Giugno 1923</a:t>
            </a:r>
          </a:p>
          <a:p>
            <a:r>
              <a:rPr lang="it-IT" dirty="0" smtClean="0"/>
              <a:t>Ammesso il 15 Settembre 1930 e dimesso il 12 Dicembre 1933</a:t>
            </a:r>
          </a:p>
          <a:p>
            <a:r>
              <a:rPr lang="it-IT" dirty="0" smtClean="0"/>
              <a:t>Orfano di padre, Giovanni Patrono, meccanico, morto quando l’orfano aveva cinque anni</a:t>
            </a:r>
          </a:p>
          <a:p>
            <a:r>
              <a:rPr lang="it-IT" dirty="0" smtClean="0"/>
              <a:t>Aveva un fratello, Dino Patrono, anch’egli ricoverato nell’istituto, deceduto all’interno</a:t>
            </a:r>
          </a:p>
          <a:p>
            <a:r>
              <a:rPr lang="it-IT" dirty="0" smtClean="0"/>
              <a:t>Fu battezzato nella Parrocchia di Santa Maria della Passione</a:t>
            </a:r>
          </a:p>
          <a:p>
            <a:r>
              <a:rPr lang="it-IT" dirty="0" smtClean="0"/>
              <a:t>La madre, Severina Giacomini, era la tutrice e faceva la sarta</a:t>
            </a:r>
          </a:p>
          <a:p>
            <a:endParaRPr lang="it-IT" dirty="0"/>
          </a:p>
          <a:p>
            <a:pPr marL="0" indent="0">
              <a:buNone/>
            </a:pPr>
            <a:r>
              <a:rPr lang="it-IT" dirty="0" smtClean="0"/>
              <a:t>« Cara mamma, io ho voglia di venire a casa e sarò sempre a casa per quasi tre mesi. Vieni a prendermi per venire a casa tre mesi. Io voglio sempre stare a casa.»</a:t>
            </a:r>
          </a:p>
          <a:p>
            <a:endParaRPr lang="it-IT" dirty="0" smtClean="0"/>
          </a:p>
          <a:p>
            <a:pPr marL="0" indent="0">
              <a:buNone/>
            </a:pPr>
            <a:r>
              <a:rPr lang="it-IT" dirty="0" smtClean="0"/>
              <a:t>Matilde </a:t>
            </a:r>
            <a:r>
              <a:rPr lang="it-IT" dirty="0" err="1" smtClean="0"/>
              <a:t>Bellinato</a:t>
            </a:r>
            <a:endParaRPr lang="it-IT" dirty="0"/>
          </a:p>
        </p:txBody>
      </p:sp>
    </p:spTree>
    <p:extLst>
      <p:ext uri="{BB962C8B-B14F-4D97-AF65-F5344CB8AC3E}">
        <p14:creationId xmlns:p14="http://schemas.microsoft.com/office/powerpoint/2010/main" val="1736113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DINO PATRONO</a:t>
            </a:r>
            <a:endParaRPr lang="it-IT" dirty="0"/>
          </a:p>
        </p:txBody>
      </p:sp>
      <p:sp>
        <p:nvSpPr>
          <p:cNvPr id="3" name="Segnaposto contenuto 2"/>
          <p:cNvSpPr>
            <a:spLocks noGrp="1"/>
          </p:cNvSpPr>
          <p:nvPr>
            <p:ph idx="1"/>
          </p:nvPr>
        </p:nvSpPr>
        <p:spPr>
          <a:xfrm>
            <a:off x="2243328" y="1690688"/>
            <a:ext cx="9110472" cy="4351338"/>
          </a:xfrm>
        </p:spPr>
        <p:txBody>
          <a:bodyPr>
            <a:normAutofit/>
          </a:bodyPr>
          <a:lstStyle/>
          <a:p>
            <a:r>
              <a:rPr lang="it-IT" dirty="0" smtClean="0"/>
              <a:t>Nato a Crusinallo, Novara, il 25 Maggio 1922</a:t>
            </a:r>
          </a:p>
          <a:p>
            <a:r>
              <a:rPr lang="it-IT" dirty="0" smtClean="0"/>
              <a:t>Ammesso il 15 Settembre 1930 e deceduto all’interno il 23 Settembre 1935</a:t>
            </a:r>
          </a:p>
          <a:p>
            <a:r>
              <a:rPr lang="it-IT" dirty="0" smtClean="0"/>
              <a:t>Orfano di padre, Giovanni Patrono, meccanico, morto quando l’orfano aveva sei anni</a:t>
            </a:r>
          </a:p>
          <a:p>
            <a:r>
              <a:rPr lang="it-IT" dirty="0" smtClean="0"/>
              <a:t>Aveva un fratello, Ferruccio Patrono, anch’egli ricoverato nell’orfanotrofio</a:t>
            </a:r>
          </a:p>
          <a:p>
            <a:r>
              <a:rPr lang="it-IT" dirty="0" smtClean="0"/>
              <a:t>La madre, Severina Giacomini, era la tutrice e faceva la sarta</a:t>
            </a:r>
          </a:p>
          <a:p>
            <a:pPr marL="0" indent="0">
              <a:buNone/>
            </a:pPr>
            <a:endParaRPr lang="it-IT" dirty="0" smtClean="0"/>
          </a:p>
          <a:p>
            <a:pPr marL="0" indent="0">
              <a:buNone/>
            </a:pPr>
            <a:endParaRPr lang="it-IT" dirty="0" smtClean="0"/>
          </a:p>
          <a:p>
            <a:pPr marL="0" indent="0">
              <a:buNone/>
            </a:pPr>
            <a:r>
              <a:rPr lang="it-IT" dirty="0" smtClean="0"/>
              <a:t>Arianna Genesio</a:t>
            </a:r>
          </a:p>
          <a:p>
            <a:endParaRPr lang="it-IT" dirty="0" smtClean="0"/>
          </a:p>
          <a:p>
            <a:endParaRPr lang="it-IT" dirty="0"/>
          </a:p>
        </p:txBody>
      </p:sp>
    </p:spTree>
    <p:extLst>
      <p:ext uri="{BB962C8B-B14F-4D97-AF65-F5344CB8AC3E}">
        <p14:creationId xmlns:p14="http://schemas.microsoft.com/office/powerpoint/2010/main" val="1829080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713</TotalTime>
  <Words>1094</Words>
  <Application>Microsoft Office PowerPoint</Application>
  <PresentationFormat>Widescreen</PresentationFormat>
  <Paragraphs>99</Paragraphs>
  <Slides>27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27</vt:i4>
      </vt:variant>
    </vt:vector>
  </HeadingPairs>
  <TitlesOfParts>
    <vt:vector size="31" baseType="lpstr">
      <vt:lpstr>Arial</vt:lpstr>
      <vt:lpstr>Century Gothic</vt:lpstr>
      <vt:lpstr>Wingdings 3</vt:lpstr>
      <vt:lpstr>Filo</vt:lpstr>
      <vt:lpstr>RICERCA STORICO-ARCHIVISTICA MUSEO MARTINITT E STELLINE</vt:lpstr>
      <vt:lpstr>STORIA MARTINITT</vt:lpstr>
      <vt:lpstr>STORIA MARTINITT-Dal 1772</vt:lpstr>
      <vt:lpstr>STORIA MARTINITT- Educazione all’interno dell’istituto </vt:lpstr>
      <vt:lpstr>RISCATTO SOCIALE</vt:lpstr>
      <vt:lpstr>TARCISIO PASTORI</vt:lpstr>
      <vt:lpstr>ADRIANO PECCENINI</vt:lpstr>
      <vt:lpstr>FERRUCCIO PATRONO</vt:lpstr>
      <vt:lpstr>DINO PATRONO</vt:lpstr>
      <vt:lpstr>Presentazione standard di PowerPoint</vt:lpstr>
      <vt:lpstr>INDICE PRIMA SERIE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INDICE SECONDA SERIE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RICERCA STORICO-ARCHIVISTICA MUSEO DEI MARTINITT</dc:title>
  <dc:creator>Administrator</dc:creator>
  <cp:lastModifiedBy>Museo 07</cp:lastModifiedBy>
  <cp:revision>37</cp:revision>
  <dcterms:created xsi:type="dcterms:W3CDTF">2018-06-22T07:58:22Z</dcterms:created>
  <dcterms:modified xsi:type="dcterms:W3CDTF">2020-01-20T13:11:03Z</dcterms:modified>
</cp:coreProperties>
</file>