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0" r:id="rId1"/>
  </p:sldMasterIdLst>
  <p:sldIdLst>
    <p:sldId id="256" r:id="rId2"/>
    <p:sldId id="257" r:id="rId3"/>
    <p:sldId id="258" r:id="rId4"/>
    <p:sldId id="259" r:id="rId5"/>
    <p:sldId id="260" r:id="rId6"/>
    <p:sldId id="261" r:id="rId7"/>
    <p:sldId id="262" r:id="rId8"/>
    <p:sldId id="263" r:id="rId9"/>
    <p:sldId id="264" r:id="rId10"/>
    <p:sldId id="265" r:id="rId11"/>
    <p:sldId id="276" r:id="rId12"/>
    <p:sldId id="277" r:id="rId13"/>
    <p:sldId id="266" r:id="rId14"/>
    <p:sldId id="278" r:id="rId15"/>
    <p:sldId id="279" r:id="rId16"/>
    <p:sldId id="267" r:id="rId17"/>
    <p:sldId id="280" r:id="rId18"/>
    <p:sldId id="281" r:id="rId19"/>
    <p:sldId id="268" r:id="rId20"/>
    <p:sldId id="269" r:id="rId21"/>
    <p:sldId id="270" r:id="rId22"/>
    <p:sldId id="271" r:id="rId23"/>
    <p:sldId id="272" r:id="rId24"/>
    <p:sldId id="273" r:id="rId25"/>
    <p:sldId id="274" r:id="rId26"/>
    <p:sldId id="275"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seo 07" initials="M0" lastIdx="1" clrIdx="0">
    <p:extLst>
      <p:ext uri="{19B8F6BF-5375-455C-9EA6-DF929625EA0E}">
        <p15:presenceInfo xmlns:p15="http://schemas.microsoft.com/office/powerpoint/2012/main" userId="Museo 07"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EEEEE"/>
    <a:srgbClr val="FF3300"/>
    <a:srgbClr val="B808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4" d="100"/>
          <a:sy n="74" d="100"/>
        </p:scale>
        <p:origin x="84" y="7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C3FE8F-3994-48EB-8621-1E98A712666B}" type="doc">
      <dgm:prSet loTypeId="urn:microsoft.com/office/officeart/2005/8/layout/hProcess9" loCatId="process" qsTypeId="urn:microsoft.com/office/officeart/2005/8/quickstyle/simple3" qsCatId="simple" csTypeId="urn:microsoft.com/office/officeart/2005/8/colors/accent0_3" csCatId="mainScheme" phldr="1"/>
      <dgm:spPr/>
      <dgm:t>
        <a:bodyPr/>
        <a:lstStyle/>
        <a:p>
          <a:endParaRPr lang="it-IT"/>
        </a:p>
      </dgm:t>
    </dgm:pt>
    <dgm:pt modelId="{9B0FBFFC-A951-4F67-840F-5D4B821B3FE4}">
      <dgm:prSet phldrT="[Testo]"/>
      <dgm:spPr>
        <a:gradFill flip="none" rotWithShape="0">
          <a:gsLst>
            <a:gs pos="0">
              <a:srgbClr val="FF3300">
                <a:tint val="66000"/>
                <a:satMod val="160000"/>
              </a:srgbClr>
            </a:gs>
            <a:gs pos="50000">
              <a:srgbClr val="FF3300">
                <a:tint val="44500"/>
                <a:satMod val="160000"/>
              </a:srgbClr>
            </a:gs>
            <a:gs pos="100000">
              <a:srgbClr val="FF3300">
                <a:tint val="23500"/>
                <a:satMod val="160000"/>
              </a:srgbClr>
            </a:gs>
          </a:gsLst>
          <a:path path="circle">
            <a:fillToRect l="50000" t="50000" r="50000" b="50000"/>
          </a:path>
          <a:tileRect/>
        </a:gradFill>
      </dgm:spPr>
      <dgm:t>
        <a:bodyPr/>
        <a:lstStyle/>
        <a:p>
          <a:r>
            <a:rPr lang="it-IT" dirty="0" smtClean="0"/>
            <a:t>1532/1533 fondazione orfanotrofio Martinitt</a:t>
          </a:r>
          <a:endParaRPr lang="it-IT" dirty="0"/>
        </a:p>
      </dgm:t>
    </dgm:pt>
    <dgm:pt modelId="{CBF9C681-4767-4294-98B9-26A76C0D0336}" type="parTrans" cxnId="{949BE6F6-162C-4FF8-8DAD-8DDDABEE1337}">
      <dgm:prSet/>
      <dgm:spPr/>
      <dgm:t>
        <a:bodyPr/>
        <a:lstStyle/>
        <a:p>
          <a:endParaRPr lang="it-IT"/>
        </a:p>
      </dgm:t>
    </dgm:pt>
    <dgm:pt modelId="{D0C68A71-56A5-40E1-ABA3-C1F3310C1CF3}" type="sibTrans" cxnId="{949BE6F6-162C-4FF8-8DAD-8DDDABEE1337}">
      <dgm:prSet/>
      <dgm:spPr/>
      <dgm:t>
        <a:bodyPr/>
        <a:lstStyle/>
        <a:p>
          <a:endParaRPr lang="it-IT"/>
        </a:p>
      </dgm:t>
    </dgm:pt>
    <dgm:pt modelId="{96F2E392-E28E-4935-8F25-77ECD5A7C672}">
      <dgm:prSet phldrT="[Testo]"/>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dgm:spPr>
      <dgm:t>
        <a:bodyPr/>
        <a:lstStyle/>
        <a:p>
          <a:r>
            <a:rPr lang="it-IT" dirty="0" smtClean="0"/>
            <a:t>1772 la sede si sposta in San Pietro in Gessate</a:t>
          </a:r>
          <a:endParaRPr lang="it-IT" dirty="0"/>
        </a:p>
      </dgm:t>
    </dgm:pt>
    <dgm:pt modelId="{D962675C-4B6A-4BA7-98A1-32556115A2CE}" type="parTrans" cxnId="{5574FAB7-B00C-454F-8BF1-741D62C6571F}">
      <dgm:prSet/>
      <dgm:spPr/>
      <dgm:t>
        <a:bodyPr/>
        <a:lstStyle/>
        <a:p>
          <a:endParaRPr lang="it-IT"/>
        </a:p>
      </dgm:t>
    </dgm:pt>
    <dgm:pt modelId="{E11DA9E1-07B2-4ECF-84AD-D6B032984C7A}" type="sibTrans" cxnId="{5574FAB7-B00C-454F-8BF1-741D62C6571F}">
      <dgm:prSet/>
      <dgm:spPr/>
      <dgm:t>
        <a:bodyPr/>
        <a:lstStyle/>
        <a:p>
          <a:endParaRPr lang="it-IT"/>
        </a:p>
      </dgm:t>
    </dgm:pt>
    <dgm:pt modelId="{3D267BEC-28C2-4800-904B-A4CAC570D791}">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dgm:spPr>
      <dgm:t>
        <a:bodyPr/>
        <a:lstStyle/>
        <a:p>
          <a:r>
            <a:rPr lang="it-IT" dirty="0" smtClean="0"/>
            <a:t>1932 Spostamento</a:t>
          </a:r>
          <a:r>
            <a:rPr lang="it-IT" baseline="0" dirty="0" smtClean="0"/>
            <a:t> nell’ultima sede in Lambrate </a:t>
          </a:r>
          <a:endParaRPr lang="it-IT" dirty="0"/>
        </a:p>
      </dgm:t>
    </dgm:pt>
    <dgm:pt modelId="{943CB3AC-D2C1-4727-96C2-F580C4FB28D4}" type="parTrans" cxnId="{33FF98EC-5394-45D8-90E9-8E3DDCBA3040}">
      <dgm:prSet/>
      <dgm:spPr/>
      <dgm:t>
        <a:bodyPr/>
        <a:lstStyle/>
        <a:p>
          <a:endParaRPr lang="it-IT"/>
        </a:p>
      </dgm:t>
    </dgm:pt>
    <dgm:pt modelId="{A7BEA21E-2DFB-4A9E-8CDA-8C480B260C6C}" type="sibTrans" cxnId="{33FF98EC-5394-45D8-90E9-8E3DDCBA3040}">
      <dgm:prSet/>
      <dgm:spPr/>
      <dgm:t>
        <a:bodyPr/>
        <a:lstStyle/>
        <a:p>
          <a:endParaRPr lang="it-IT"/>
        </a:p>
      </dgm:t>
    </dgm:pt>
    <dgm:pt modelId="{88658AAE-CDFE-4D7F-A4F6-943374591584}" type="pres">
      <dgm:prSet presAssocID="{D8C3FE8F-3994-48EB-8621-1E98A712666B}" presName="CompostProcess" presStyleCnt="0">
        <dgm:presLayoutVars>
          <dgm:dir/>
          <dgm:resizeHandles val="exact"/>
        </dgm:presLayoutVars>
      </dgm:prSet>
      <dgm:spPr/>
      <dgm:t>
        <a:bodyPr/>
        <a:lstStyle/>
        <a:p>
          <a:endParaRPr lang="it-IT"/>
        </a:p>
      </dgm:t>
    </dgm:pt>
    <dgm:pt modelId="{D9B57191-12B7-4DB6-9C8D-25EA2873FF7C}" type="pres">
      <dgm:prSet presAssocID="{D8C3FE8F-3994-48EB-8621-1E98A712666B}" presName="arrow" presStyleLbl="bgShp" presStyleIdx="0" presStyleCnt="1" custScaleX="117647" custLinFactNeighborX="0" custLinFactNeighborY="-3179"/>
      <dgm:spPr>
        <a:solidFill>
          <a:srgbClr val="C00000"/>
        </a:solidFill>
      </dgm:spPr>
      <dgm:t>
        <a:bodyPr/>
        <a:lstStyle/>
        <a:p>
          <a:endParaRPr lang="it-IT"/>
        </a:p>
      </dgm:t>
    </dgm:pt>
    <dgm:pt modelId="{90A747A6-044D-4318-AB87-0912F1C30C97}" type="pres">
      <dgm:prSet presAssocID="{D8C3FE8F-3994-48EB-8621-1E98A712666B}" presName="linearProcess" presStyleCnt="0"/>
      <dgm:spPr/>
    </dgm:pt>
    <dgm:pt modelId="{1DB55E32-B6D6-4534-883D-49365F3A31C4}" type="pres">
      <dgm:prSet presAssocID="{9B0FBFFC-A951-4F67-840F-5D4B821B3FE4}" presName="textNode" presStyleLbl="node1" presStyleIdx="0" presStyleCnt="3" custScaleY="76809" custLinFactX="-9912" custLinFactNeighborX="-100000" custLinFactNeighborY="2576">
        <dgm:presLayoutVars>
          <dgm:bulletEnabled val="1"/>
        </dgm:presLayoutVars>
      </dgm:prSet>
      <dgm:spPr/>
      <dgm:t>
        <a:bodyPr/>
        <a:lstStyle/>
        <a:p>
          <a:endParaRPr lang="it-IT"/>
        </a:p>
      </dgm:t>
    </dgm:pt>
    <dgm:pt modelId="{E98F0296-7492-4900-8D21-269BCAD37B8C}" type="pres">
      <dgm:prSet presAssocID="{D0C68A71-56A5-40E1-ABA3-C1F3310C1CF3}" presName="sibTrans" presStyleCnt="0"/>
      <dgm:spPr/>
    </dgm:pt>
    <dgm:pt modelId="{21D15FCD-32D8-40D1-BD20-E3F752039EA6}" type="pres">
      <dgm:prSet presAssocID="{96F2E392-E28E-4935-8F25-77ECD5A7C672}" presName="textNode" presStyleLbl="node1" presStyleIdx="1" presStyleCnt="3" custScaleX="91724" custScaleY="76995" custLinFactX="-6460" custLinFactNeighborX="-100000" custLinFactNeighborY="1135">
        <dgm:presLayoutVars>
          <dgm:bulletEnabled val="1"/>
        </dgm:presLayoutVars>
      </dgm:prSet>
      <dgm:spPr/>
      <dgm:t>
        <a:bodyPr/>
        <a:lstStyle/>
        <a:p>
          <a:endParaRPr lang="it-IT"/>
        </a:p>
      </dgm:t>
    </dgm:pt>
    <dgm:pt modelId="{5BC86D32-A181-4EAA-8FBC-D73D10F456F6}" type="pres">
      <dgm:prSet presAssocID="{E11DA9E1-07B2-4ECF-84AD-D6B032984C7A}" presName="sibTrans" presStyleCnt="0"/>
      <dgm:spPr/>
    </dgm:pt>
    <dgm:pt modelId="{7CDBAB98-5BE4-44C0-BD15-4BDAAC4F4E43}" type="pres">
      <dgm:prSet presAssocID="{3D267BEC-28C2-4800-904B-A4CAC570D791}" presName="textNode" presStyleLbl="node1" presStyleIdx="2" presStyleCnt="3" custScaleX="84078" custScaleY="76995" custLinFactX="-1883" custLinFactNeighborX="-100000" custLinFactNeighborY="1135">
        <dgm:presLayoutVars>
          <dgm:bulletEnabled val="1"/>
        </dgm:presLayoutVars>
      </dgm:prSet>
      <dgm:spPr/>
      <dgm:t>
        <a:bodyPr/>
        <a:lstStyle/>
        <a:p>
          <a:endParaRPr lang="it-IT"/>
        </a:p>
      </dgm:t>
    </dgm:pt>
  </dgm:ptLst>
  <dgm:cxnLst>
    <dgm:cxn modelId="{45AD8235-6A36-414D-AD72-750E64B37B00}" type="presOf" srcId="{96F2E392-E28E-4935-8F25-77ECD5A7C672}" destId="{21D15FCD-32D8-40D1-BD20-E3F752039EA6}" srcOrd="0" destOrd="0" presId="urn:microsoft.com/office/officeart/2005/8/layout/hProcess9"/>
    <dgm:cxn modelId="{8F62D9A5-5CBF-4C49-B779-BBED3976BC91}" type="presOf" srcId="{3D267BEC-28C2-4800-904B-A4CAC570D791}" destId="{7CDBAB98-5BE4-44C0-BD15-4BDAAC4F4E43}" srcOrd="0" destOrd="0" presId="urn:microsoft.com/office/officeart/2005/8/layout/hProcess9"/>
    <dgm:cxn modelId="{949BE6F6-162C-4FF8-8DAD-8DDDABEE1337}" srcId="{D8C3FE8F-3994-48EB-8621-1E98A712666B}" destId="{9B0FBFFC-A951-4F67-840F-5D4B821B3FE4}" srcOrd="0" destOrd="0" parTransId="{CBF9C681-4767-4294-98B9-26A76C0D0336}" sibTransId="{D0C68A71-56A5-40E1-ABA3-C1F3310C1CF3}"/>
    <dgm:cxn modelId="{BCE9BB61-CB99-4188-A4AE-49C5F37707C2}" type="presOf" srcId="{D8C3FE8F-3994-48EB-8621-1E98A712666B}" destId="{88658AAE-CDFE-4D7F-A4F6-943374591584}" srcOrd="0" destOrd="0" presId="urn:microsoft.com/office/officeart/2005/8/layout/hProcess9"/>
    <dgm:cxn modelId="{5574FAB7-B00C-454F-8BF1-741D62C6571F}" srcId="{D8C3FE8F-3994-48EB-8621-1E98A712666B}" destId="{96F2E392-E28E-4935-8F25-77ECD5A7C672}" srcOrd="1" destOrd="0" parTransId="{D962675C-4B6A-4BA7-98A1-32556115A2CE}" sibTransId="{E11DA9E1-07B2-4ECF-84AD-D6B032984C7A}"/>
    <dgm:cxn modelId="{33FF98EC-5394-45D8-90E9-8E3DDCBA3040}" srcId="{D8C3FE8F-3994-48EB-8621-1E98A712666B}" destId="{3D267BEC-28C2-4800-904B-A4CAC570D791}" srcOrd="2" destOrd="0" parTransId="{943CB3AC-D2C1-4727-96C2-F580C4FB28D4}" sibTransId="{A7BEA21E-2DFB-4A9E-8CDA-8C480B260C6C}"/>
    <dgm:cxn modelId="{3FF52296-D51B-4E73-9CCF-EEF27175B140}" type="presOf" srcId="{9B0FBFFC-A951-4F67-840F-5D4B821B3FE4}" destId="{1DB55E32-B6D6-4534-883D-49365F3A31C4}" srcOrd="0" destOrd="0" presId="urn:microsoft.com/office/officeart/2005/8/layout/hProcess9"/>
    <dgm:cxn modelId="{A94CD980-8FB5-446E-A1DE-B3E28730074A}" type="presParOf" srcId="{88658AAE-CDFE-4D7F-A4F6-943374591584}" destId="{D9B57191-12B7-4DB6-9C8D-25EA2873FF7C}" srcOrd="0" destOrd="0" presId="urn:microsoft.com/office/officeart/2005/8/layout/hProcess9"/>
    <dgm:cxn modelId="{02830FA9-1E0B-4A4E-B8F3-ECB0AB4CABEF}" type="presParOf" srcId="{88658AAE-CDFE-4D7F-A4F6-943374591584}" destId="{90A747A6-044D-4318-AB87-0912F1C30C97}" srcOrd="1" destOrd="0" presId="urn:microsoft.com/office/officeart/2005/8/layout/hProcess9"/>
    <dgm:cxn modelId="{252886E4-D16A-45FB-AC1E-C2F727D5B346}" type="presParOf" srcId="{90A747A6-044D-4318-AB87-0912F1C30C97}" destId="{1DB55E32-B6D6-4534-883D-49365F3A31C4}" srcOrd="0" destOrd="0" presId="urn:microsoft.com/office/officeart/2005/8/layout/hProcess9"/>
    <dgm:cxn modelId="{BAD9FC75-755D-40E6-8546-6EC8C7C1C8D8}" type="presParOf" srcId="{90A747A6-044D-4318-AB87-0912F1C30C97}" destId="{E98F0296-7492-4900-8D21-269BCAD37B8C}" srcOrd="1" destOrd="0" presId="urn:microsoft.com/office/officeart/2005/8/layout/hProcess9"/>
    <dgm:cxn modelId="{C5A8C043-A2A5-4D15-AA28-CAD3BF0BCEC1}" type="presParOf" srcId="{90A747A6-044D-4318-AB87-0912F1C30C97}" destId="{21D15FCD-32D8-40D1-BD20-E3F752039EA6}" srcOrd="2" destOrd="0" presId="urn:microsoft.com/office/officeart/2005/8/layout/hProcess9"/>
    <dgm:cxn modelId="{BFBB9E4D-0D30-468A-B6BE-B0AA269FF28A}" type="presParOf" srcId="{90A747A6-044D-4318-AB87-0912F1C30C97}" destId="{5BC86D32-A181-4EAA-8FBC-D73D10F456F6}" srcOrd="3" destOrd="0" presId="urn:microsoft.com/office/officeart/2005/8/layout/hProcess9"/>
    <dgm:cxn modelId="{33EFCCBA-BE4C-4150-BB8F-A849F87F19ED}" type="presParOf" srcId="{90A747A6-044D-4318-AB87-0912F1C30C97}" destId="{7CDBAB98-5BE4-44C0-BD15-4BDAAC4F4E43}"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E31A65-2DD5-4555-A39E-5482A5752043}" type="doc">
      <dgm:prSet loTypeId="urn:microsoft.com/office/officeart/2005/8/layout/hProcess9" loCatId="process" qsTypeId="urn:microsoft.com/office/officeart/2005/8/quickstyle/simple1" qsCatId="simple" csTypeId="urn:microsoft.com/office/officeart/2005/8/colors/accent1_5" csCatId="accent1" phldr="1"/>
      <dgm:spPr/>
    </dgm:pt>
    <dgm:pt modelId="{A8639291-9FC1-4983-97DC-12845EA64C03}">
      <dgm:prSet phldrT="[Testo]"/>
      <dgm:spPr>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dgm:spPr>
      <dgm:t>
        <a:bodyPr/>
        <a:lstStyle/>
        <a:p>
          <a:r>
            <a:rPr lang="it-IT" dirty="0" smtClean="0">
              <a:solidFill>
                <a:schemeClr val="bg2"/>
              </a:solidFill>
            </a:rPr>
            <a:t>1534 i padri somaschi fondano un ricovero per fanciulle presso Santa Caterina in Rancate</a:t>
          </a:r>
          <a:endParaRPr lang="it-IT" dirty="0">
            <a:solidFill>
              <a:schemeClr val="bg2"/>
            </a:solidFill>
          </a:endParaRPr>
        </a:p>
      </dgm:t>
    </dgm:pt>
    <dgm:pt modelId="{57265903-73B3-41D7-A871-E61822D071EB}" type="parTrans" cxnId="{FF5AD481-DF0D-4427-B081-81D39009F8B5}">
      <dgm:prSet/>
      <dgm:spPr/>
      <dgm:t>
        <a:bodyPr/>
        <a:lstStyle/>
        <a:p>
          <a:endParaRPr lang="it-IT"/>
        </a:p>
      </dgm:t>
    </dgm:pt>
    <dgm:pt modelId="{B5252370-8B61-4BAF-91E6-DF313932FE51}" type="sibTrans" cxnId="{FF5AD481-DF0D-4427-B081-81D39009F8B5}">
      <dgm:prSet/>
      <dgm:spPr/>
      <dgm:t>
        <a:bodyPr/>
        <a:lstStyle/>
        <a:p>
          <a:endParaRPr lang="it-IT"/>
        </a:p>
      </dgm:t>
    </dgm:pt>
    <dgm:pt modelId="{05871E00-785A-444A-9E15-D50382C3FD07}">
      <dgm:prSet phldrT="[Testo]"/>
      <dgm:spPr>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dgm:spPr>
      <dgm:t>
        <a:bodyPr/>
        <a:lstStyle/>
        <a:p>
          <a:r>
            <a:rPr lang="it-IT" dirty="0" smtClean="0">
              <a:solidFill>
                <a:schemeClr val="bg2"/>
              </a:solidFill>
            </a:rPr>
            <a:t>1583 San </a:t>
          </a:r>
          <a:r>
            <a:rPr lang="it-IT" dirty="0" smtClean="0">
              <a:solidFill>
                <a:schemeClr val="bg2"/>
              </a:solidFill>
            </a:rPr>
            <a:t>Carlo </a:t>
          </a:r>
          <a:r>
            <a:rPr lang="it-IT" dirty="0" smtClean="0">
              <a:solidFill>
                <a:schemeClr val="bg2"/>
              </a:solidFill>
            </a:rPr>
            <a:t>Borromeo dà un primo regolamento preciso e puntuale</a:t>
          </a:r>
          <a:endParaRPr lang="it-IT" dirty="0">
            <a:solidFill>
              <a:schemeClr val="bg2"/>
            </a:solidFill>
          </a:endParaRPr>
        </a:p>
      </dgm:t>
    </dgm:pt>
    <dgm:pt modelId="{A71CC1E1-8B30-48D2-85D5-315888BF22C9}" type="parTrans" cxnId="{6F363C71-F580-4919-87BE-0DCF31D33345}">
      <dgm:prSet/>
      <dgm:spPr/>
      <dgm:t>
        <a:bodyPr/>
        <a:lstStyle/>
        <a:p>
          <a:endParaRPr lang="it-IT"/>
        </a:p>
      </dgm:t>
    </dgm:pt>
    <dgm:pt modelId="{57C4910F-6EC1-48B7-9543-5CA5A2CB96FA}" type="sibTrans" cxnId="{6F363C71-F580-4919-87BE-0DCF31D33345}">
      <dgm:prSet/>
      <dgm:spPr/>
      <dgm:t>
        <a:bodyPr/>
        <a:lstStyle/>
        <a:p>
          <a:endParaRPr lang="it-IT"/>
        </a:p>
      </dgm:t>
    </dgm:pt>
    <dgm:pt modelId="{3DB3E638-8666-4033-8058-27032F79B418}">
      <dgm:prSet/>
      <dgm:spPr>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dgm:spPr>
      <dgm:t>
        <a:bodyPr/>
        <a:lstStyle/>
        <a:p>
          <a:r>
            <a:rPr lang="it-IT" dirty="0" smtClean="0">
              <a:solidFill>
                <a:schemeClr val="bg2"/>
              </a:solidFill>
            </a:rPr>
            <a:t>1752 </a:t>
          </a:r>
          <a:r>
            <a:rPr lang="it-IT" dirty="0" smtClean="0">
              <a:solidFill>
                <a:schemeClr val="bg2"/>
              </a:solidFill>
            </a:rPr>
            <a:t>Maria Teresa d’Austria fonda il primo regio orfanotrofio femminile nel palazzo che aveva ospitato fino ad allora l’ </a:t>
          </a:r>
          <a:r>
            <a:rPr lang="it-IT" dirty="0" err="1" smtClean="0">
              <a:solidFill>
                <a:schemeClr val="bg2"/>
              </a:solidFill>
            </a:rPr>
            <a:t>Ospeldale</a:t>
          </a:r>
          <a:r>
            <a:rPr lang="it-IT" dirty="0" smtClean="0">
              <a:solidFill>
                <a:schemeClr val="bg2"/>
              </a:solidFill>
            </a:rPr>
            <a:t> dei poveri e mendicanti della Stella </a:t>
          </a:r>
          <a:endParaRPr lang="it-IT" dirty="0">
            <a:solidFill>
              <a:schemeClr val="bg2"/>
            </a:solidFill>
          </a:endParaRPr>
        </a:p>
      </dgm:t>
    </dgm:pt>
    <dgm:pt modelId="{34CE26E5-711E-42AE-829F-3A47CBA71337}" type="parTrans" cxnId="{05F106D5-7286-487E-9FAD-F53364F2A6A8}">
      <dgm:prSet/>
      <dgm:spPr/>
      <dgm:t>
        <a:bodyPr/>
        <a:lstStyle/>
        <a:p>
          <a:endParaRPr lang="it-IT"/>
        </a:p>
      </dgm:t>
    </dgm:pt>
    <dgm:pt modelId="{649CEE41-06D7-46F7-A7BB-0158E219E728}" type="sibTrans" cxnId="{05F106D5-7286-487E-9FAD-F53364F2A6A8}">
      <dgm:prSet/>
      <dgm:spPr/>
      <dgm:t>
        <a:bodyPr/>
        <a:lstStyle/>
        <a:p>
          <a:endParaRPr lang="it-IT"/>
        </a:p>
      </dgm:t>
    </dgm:pt>
    <dgm:pt modelId="{51D1B330-9EEB-4E62-8EA4-BAF76B905C9E}" type="pres">
      <dgm:prSet presAssocID="{6AE31A65-2DD5-4555-A39E-5482A5752043}" presName="CompostProcess" presStyleCnt="0">
        <dgm:presLayoutVars>
          <dgm:dir/>
          <dgm:resizeHandles val="exact"/>
        </dgm:presLayoutVars>
      </dgm:prSet>
      <dgm:spPr/>
    </dgm:pt>
    <dgm:pt modelId="{BDC694A4-9FCD-4EC4-A097-BBFE4EB70E5D}" type="pres">
      <dgm:prSet presAssocID="{6AE31A65-2DD5-4555-A39E-5482A5752043}" presName="arrow" presStyleLbl="bgShp" presStyleIdx="0" presStyleCnt="1" custScaleX="117647" custLinFactNeighborX="-633" custLinFactNeighborY="-6637"/>
      <dgm:spPr>
        <a:solidFill>
          <a:srgbClr val="0070C0"/>
        </a:solidFill>
      </dgm:spPr>
    </dgm:pt>
    <dgm:pt modelId="{1F484D78-2E06-4C72-A9B9-4DC63B4D46FD}" type="pres">
      <dgm:prSet presAssocID="{6AE31A65-2DD5-4555-A39E-5482A5752043}" presName="linearProcess" presStyleCnt="0"/>
      <dgm:spPr/>
    </dgm:pt>
    <dgm:pt modelId="{69A73B8B-CA8E-4FF6-9AF0-0229ADCA7320}" type="pres">
      <dgm:prSet presAssocID="{A8639291-9FC1-4983-97DC-12845EA64C03}" presName="textNode" presStyleLbl="node1" presStyleIdx="0" presStyleCnt="3" custScaleX="75025" custScaleY="88495" custLinFactNeighborX="-80664" custLinFactNeighborY="1106">
        <dgm:presLayoutVars>
          <dgm:bulletEnabled val="1"/>
        </dgm:presLayoutVars>
      </dgm:prSet>
      <dgm:spPr/>
      <dgm:t>
        <a:bodyPr/>
        <a:lstStyle/>
        <a:p>
          <a:endParaRPr lang="it-IT"/>
        </a:p>
      </dgm:t>
    </dgm:pt>
    <dgm:pt modelId="{AF76A364-25FC-4BAA-91B7-B523FC997B90}" type="pres">
      <dgm:prSet presAssocID="{B5252370-8B61-4BAF-91E6-DF313932FE51}" presName="sibTrans" presStyleCnt="0"/>
      <dgm:spPr/>
    </dgm:pt>
    <dgm:pt modelId="{40C7B359-B57F-47DB-A934-B1D3C97C9EF6}" type="pres">
      <dgm:prSet presAssocID="{05871E00-785A-444A-9E15-D50382C3FD07}" presName="textNode" presStyleLbl="node1" presStyleIdx="1" presStyleCnt="3" custScaleX="65183" custScaleY="81858" custLinFactX="-1532" custLinFactNeighborX="-100000" custLinFactNeighborY="-1106">
        <dgm:presLayoutVars>
          <dgm:bulletEnabled val="1"/>
        </dgm:presLayoutVars>
      </dgm:prSet>
      <dgm:spPr/>
      <dgm:t>
        <a:bodyPr/>
        <a:lstStyle/>
        <a:p>
          <a:endParaRPr lang="it-IT"/>
        </a:p>
      </dgm:t>
    </dgm:pt>
    <dgm:pt modelId="{84D3F508-0931-454D-B196-93352A57545A}" type="pres">
      <dgm:prSet presAssocID="{57C4910F-6EC1-48B7-9543-5CA5A2CB96FA}" presName="sibTrans" presStyleCnt="0"/>
      <dgm:spPr/>
    </dgm:pt>
    <dgm:pt modelId="{F10D543E-CBD7-435C-85EC-5523A5788099}" type="pres">
      <dgm:prSet presAssocID="{3DB3E638-8666-4033-8058-27032F79B418}" presName="textNode" presStyleLbl="node1" presStyleIdx="2" presStyleCnt="3" custScaleX="96160" custScaleY="84070" custLinFactX="-4434" custLinFactNeighborX="-100000" custLinFactNeighborY="-3319">
        <dgm:presLayoutVars>
          <dgm:bulletEnabled val="1"/>
        </dgm:presLayoutVars>
      </dgm:prSet>
      <dgm:spPr/>
      <dgm:t>
        <a:bodyPr/>
        <a:lstStyle/>
        <a:p>
          <a:endParaRPr lang="it-IT"/>
        </a:p>
      </dgm:t>
    </dgm:pt>
  </dgm:ptLst>
  <dgm:cxnLst>
    <dgm:cxn modelId="{0973C3BD-D6BA-45FF-BD0E-99E904CE67B2}" type="presOf" srcId="{A8639291-9FC1-4983-97DC-12845EA64C03}" destId="{69A73B8B-CA8E-4FF6-9AF0-0229ADCA7320}" srcOrd="0" destOrd="0" presId="urn:microsoft.com/office/officeart/2005/8/layout/hProcess9"/>
    <dgm:cxn modelId="{1F17D9A0-2951-4585-B9ED-16055202B78C}" type="presOf" srcId="{6AE31A65-2DD5-4555-A39E-5482A5752043}" destId="{51D1B330-9EEB-4E62-8EA4-BAF76B905C9E}" srcOrd="0" destOrd="0" presId="urn:microsoft.com/office/officeart/2005/8/layout/hProcess9"/>
    <dgm:cxn modelId="{FF5AD481-DF0D-4427-B081-81D39009F8B5}" srcId="{6AE31A65-2DD5-4555-A39E-5482A5752043}" destId="{A8639291-9FC1-4983-97DC-12845EA64C03}" srcOrd="0" destOrd="0" parTransId="{57265903-73B3-41D7-A871-E61822D071EB}" sibTransId="{B5252370-8B61-4BAF-91E6-DF313932FE51}"/>
    <dgm:cxn modelId="{05F106D5-7286-487E-9FAD-F53364F2A6A8}" srcId="{6AE31A65-2DD5-4555-A39E-5482A5752043}" destId="{3DB3E638-8666-4033-8058-27032F79B418}" srcOrd="2" destOrd="0" parTransId="{34CE26E5-711E-42AE-829F-3A47CBA71337}" sibTransId="{649CEE41-06D7-46F7-A7BB-0158E219E728}"/>
    <dgm:cxn modelId="{6F363C71-F580-4919-87BE-0DCF31D33345}" srcId="{6AE31A65-2DD5-4555-A39E-5482A5752043}" destId="{05871E00-785A-444A-9E15-D50382C3FD07}" srcOrd="1" destOrd="0" parTransId="{A71CC1E1-8B30-48D2-85D5-315888BF22C9}" sibTransId="{57C4910F-6EC1-48B7-9543-5CA5A2CB96FA}"/>
    <dgm:cxn modelId="{97E0E248-7AB9-41A1-A00C-BDF1CFD3D184}" type="presOf" srcId="{05871E00-785A-444A-9E15-D50382C3FD07}" destId="{40C7B359-B57F-47DB-A934-B1D3C97C9EF6}" srcOrd="0" destOrd="0" presId="urn:microsoft.com/office/officeart/2005/8/layout/hProcess9"/>
    <dgm:cxn modelId="{81627AF4-8801-4FD1-B792-AE2F8DF537D8}" type="presOf" srcId="{3DB3E638-8666-4033-8058-27032F79B418}" destId="{F10D543E-CBD7-435C-85EC-5523A5788099}" srcOrd="0" destOrd="0" presId="urn:microsoft.com/office/officeart/2005/8/layout/hProcess9"/>
    <dgm:cxn modelId="{B88E8FDA-654A-4907-99A0-6F1CADD3182A}" type="presParOf" srcId="{51D1B330-9EEB-4E62-8EA4-BAF76B905C9E}" destId="{BDC694A4-9FCD-4EC4-A097-BBFE4EB70E5D}" srcOrd="0" destOrd="0" presId="urn:microsoft.com/office/officeart/2005/8/layout/hProcess9"/>
    <dgm:cxn modelId="{FB85F37C-A848-4B1F-A893-0B519B3D98F5}" type="presParOf" srcId="{51D1B330-9EEB-4E62-8EA4-BAF76B905C9E}" destId="{1F484D78-2E06-4C72-A9B9-4DC63B4D46FD}" srcOrd="1" destOrd="0" presId="urn:microsoft.com/office/officeart/2005/8/layout/hProcess9"/>
    <dgm:cxn modelId="{C3459595-64E2-4208-9D57-9327336A657D}" type="presParOf" srcId="{1F484D78-2E06-4C72-A9B9-4DC63B4D46FD}" destId="{69A73B8B-CA8E-4FF6-9AF0-0229ADCA7320}" srcOrd="0" destOrd="0" presId="urn:microsoft.com/office/officeart/2005/8/layout/hProcess9"/>
    <dgm:cxn modelId="{3BF003A1-2AEC-464B-87A4-03F6E9DE4F34}" type="presParOf" srcId="{1F484D78-2E06-4C72-A9B9-4DC63B4D46FD}" destId="{AF76A364-25FC-4BAA-91B7-B523FC997B90}" srcOrd="1" destOrd="0" presId="urn:microsoft.com/office/officeart/2005/8/layout/hProcess9"/>
    <dgm:cxn modelId="{BD3D4E2B-7C8F-4920-AFC1-504A68D175C6}" type="presParOf" srcId="{1F484D78-2E06-4C72-A9B9-4DC63B4D46FD}" destId="{40C7B359-B57F-47DB-A934-B1D3C97C9EF6}" srcOrd="2" destOrd="0" presId="urn:microsoft.com/office/officeart/2005/8/layout/hProcess9"/>
    <dgm:cxn modelId="{668A980E-18E9-4313-B92F-D768739726F8}" type="presParOf" srcId="{1F484D78-2E06-4C72-A9B9-4DC63B4D46FD}" destId="{84D3F508-0931-454D-B196-93352A57545A}" srcOrd="3" destOrd="0" presId="urn:microsoft.com/office/officeart/2005/8/layout/hProcess9"/>
    <dgm:cxn modelId="{FFD4B5CF-F674-44CB-984F-3CD702CCFD82}" type="presParOf" srcId="{1F484D78-2E06-4C72-A9B9-4DC63B4D46FD}" destId="{F10D543E-CBD7-435C-85EC-5523A5788099}" srcOrd="4"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B57191-12B7-4DB6-9C8D-25EA2873FF7C}">
      <dsp:nvSpPr>
        <dsp:cNvPr id="0" name=""/>
        <dsp:cNvSpPr/>
      </dsp:nvSpPr>
      <dsp:spPr>
        <a:xfrm>
          <a:off x="2" y="0"/>
          <a:ext cx="9465967" cy="2835753"/>
        </a:xfrm>
        <a:prstGeom prst="rightArrow">
          <a:avLst/>
        </a:prstGeom>
        <a:solidFill>
          <a:srgbClr val="C00000"/>
        </a:solidFill>
        <a:ln>
          <a:noFill/>
        </a:ln>
        <a:effectLst/>
      </dsp:spPr>
      <dsp:style>
        <a:lnRef idx="0">
          <a:scrgbClr r="0" g="0" b="0"/>
        </a:lnRef>
        <a:fillRef idx="1">
          <a:scrgbClr r="0" g="0" b="0"/>
        </a:fillRef>
        <a:effectRef idx="1">
          <a:scrgbClr r="0" g="0" b="0"/>
        </a:effectRef>
        <a:fontRef idx="minor"/>
      </dsp:style>
    </dsp:sp>
    <dsp:sp modelId="{1DB55E32-B6D6-4534-883D-49365F3A31C4}">
      <dsp:nvSpPr>
        <dsp:cNvPr id="0" name=""/>
        <dsp:cNvSpPr/>
      </dsp:nvSpPr>
      <dsp:spPr>
        <a:xfrm>
          <a:off x="204465" y="1011473"/>
          <a:ext cx="2839791" cy="871245"/>
        </a:xfrm>
        <a:prstGeom prst="roundRect">
          <a:avLst/>
        </a:prstGeom>
        <a:gradFill flip="none" rotWithShape="0">
          <a:gsLst>
            <a:gs pos="0">
              <a:srgbClr val="FF3300">
                <a:tint val="66000"/>
                <a:satMod val="160000"/>
              </a:srgbClr>
            </a:gs>
            <a:gs pos="50000">
              <a:srgbClr val="FF3300">
                <a:tint val="44500"/>
                <a:satMod val="160000"/>
              </a:srgbClr>
            </a:gs>
            <a:gs pos="100000">
              <a:srgbClr val="FF3300">
                <a:tint val="23500"/>
                <a:satMod val="160000"/>
              </a:srgbClr>
            </a:gs>
          </a:gsLst>
          <a:path path="circle">
            <a:fillToRect l="50000" t="50000" r="50000" b="50000"/>
          </a:path>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smtClean="0"/>
            <a:t>1532/1533 fondazione orfanotrofio Martinitt</a:t>
          </a:r>
          <a:endParaRPr lang="it-IT" sz="1600" kern="1200" dirty="0"/>
        </a:p>
      </dsp:txBody>
      <dsp:txXfrm>
        <a:off x="246996" y="1054004"/>
        <a:ext cx="2754729" cy="786183"/>
      </dsp:txXfrm>
    </dsp:sp>
    <dsp:sp modelId="{21D15FCD-32D8-40D1-BD20-E3F752039EA6}">
      <dsp:nvSpPr>
        <dsp:cNvPr id="0" name=""/>
        <dsp:cNvSpPr/>
      </dsp:nvSpPr>
      <dsp:spPr>
        <a:xfrm>
          <a:off x="3307756" y="994073"/>
          <a:ext cx="2604770" cy="873355"/>
        </a:xfrm>
        <a:prstGeom prst="roundRect">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smtClean="0"/>
            <a:t>1772 la sede si sposta in San Pietro in Gessate</a:t>
          </a:r>
          <a:endParaRPr lang="it-IT" sz="1600" kern="1200" dirty="0"/>
        </a:p>
      </dsp:txBody>
      <dsp:txXfrm>
        <a:off x="3350390" y="1036707"/>
        <a:ext cx="2519502" cy="788087"/>
      </dsp:txXfrm>
    </dsp:sp>
    <dsp:sp modelId="{7CDBAB98-5BE4-44C0-BD15-4BDAAC4F4E43}">
      <dsp:nvSpPr>
        <dsp:cNvPr id="0" name=""/>
        <dsp:cNvSpPr/>
      </dsp:nvSpPr>
      <dsp:spPr>
        <a:xfrm>
          <a:off x="6207973" y="994073"/>
          <a:ext cx="2387639" cy="873355"/>
        </a:xfrm>
        <a:prstGeom prst="roundRect">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smtClean="0"/>
            <a:t>1932 Spostamento</a:t>
          </a:r>
          <a:r>
            <a:rPr lang="it-IT" sz="1600" kern="1200" baseline="0" dirty="0" smtClean="0"/>
            <a:t> nell’ultima sede in Lambrate </a:t>
          </a:r>
          <a:endParaRPr lang="it-IT" sz="1600" kern="1200" dirty="0"/>
        </a:p>
      </dsp:txBody>
      <dsp:txXfrm>
        <a:off x="6250607" y="1036707"/>
        <a:ext cx="2302371" cy="7880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C694A4-9FCD-4EC4-A097-BBFE4EB70E5D}">
      <dsp:nvSpPr>
        <dsp:cNvPr id="0" name=""/>
        <dsp:cNvSpPr/>
      </dsp:nvSpPr>
      <dsp:spPr>
        <a:xfrm>
          <a:off x="0" y="0"/>
          <a:ext cx="9568998" cy="2910625"/>
        </a:xfrm>
        <a:prstGeom prst="rightArrow">
          <a:avLst/>
        </a:prstGeom>
        <a:solidFill>
          <a:srgbClr val="0070C0"/>
        </a:solidFill>
        <a:ln>
          <a:noFill/>
        </a:ln>
        <a:effectLst/>
      </dsp:spPr>
      <dsp:style>
        <a:lnRef idx="0">
          <a:scrgbClr r="0" g="0" b="0"/>
        </a:lnRef>
        <a:fillRef idx="1">
          <a:scrgbClr r="0" g="0" b="0"/>
        </a:fillRef>
        <a:effectRef idx="0">
          <a:scrgbClr r="0" g="0" b="0"/>
        </a:effectRef>
        <a:fontRef idx="minor"/>
      </dsp:style>
    </dsp:sp>
    <dsp:sp modelId="{69A73B8B-CA8E-4FF6-9AF0-0229ADCA7320}">
      <dsp:nvSpPr>
        <dsp:cNvPr id="0" name=""/>
        <dsp:cNvSpPr/>
      </dsp:nvSpPr>
      <dsp:spPr>
        <a:xfrm>
          <a:off x="51516" y="953037"/>
          <a:ext cx="2781918" cy="1030303"/>
        </a:xfrm>
        <a:prstGeom prst="roundRect">
          <a:avLst/>
        </a:prstGeom>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t-IT" sz="1400" kern="1200" dirty="0" smtClean="0">
              <a:solidFill>
                <a:schemeClr val="bg2"/>
              </a:solidFill>
            </a:rPr>
            <a:t>1534 i padri somaschi fondano un ricovero per fanciulle presso Santa Caterina in Rancate</a:t>
          </a:r>
          <a:endParaRPr lang="it-IT" sz="1400" kern="1200" dirty="0">
            <a:solidFill>
              <a:schemeClr val="bg2"/>
            </a:solidFill>
          </a:endParaRPr>
        </a:p>
      </dsp:txBody>
      <dsp:txXfrm>
        <a:off x="101811" y="1003332"/>
        <a:ext cx="2681328" cy="929713"/>
      </dsp:txXfrm>
    </dsp:sp>
    <dsp:sp modelId="{40C7B359-B57F-47DB-A934-B1D3C97C9EF6}">
      <dsp:nvSpPr>
        <dsp:cNvPr id="0" name=""/>
        <dsp:cNvSpPr/>
      </dsp:nvSpPr>
      <dsp:spPr>
        <a:xfrm>
          <a:off x="2933227" y="965920"/>
          <a:ext cx="2416978" cy="953031"/>
        </a:xfrm>
        <a:prstGeom prst="roundRect">
          <a:avLst/>
        </a:prstGeom>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t-IT" sz="1400" kern="1200" dirty="0" smtClean="0">
              <a:solidFill>
                <a:schemeClr val="bg2"/>
              </a:solidFill>
            </a:rPr>
            <a:t>1583 San </a:t>
          </a:r>
          <a:r>
            <a:rPr lang="it-IT" sz="1400" kern="1200" dirty="0" smtClean="0">
              <a:solidFill>
                <a:schemeClr val="bg2"/>
              </a:solidFill>
            </a:rPr>
            <a:t>Carlo </a:t>
          </a:r>
          <a:r>
            <a:rPr lang="it-IT" sz="1400" kern="1200" dirty="0" smtClean="0">
              <a:solidFill>
                <a:schemeClr val="bg2"/>
              </a:solidFill>
            </a:rPr>
            <a:t>Borromeo dà un primo regolamento preciso e puntuale</a:t>
          </a:r>
          <a:endParaRPr lang="it-IT" sz="1400" kern="1200" dirty="0">
            <a:solidFill>
              <a:schemeClr val="bg2"/>
            </a:solidFill>
          </a:endParaRPr>
        </a:p>
      </dsp:txBody>
      <dsp:txXfrm>
        <a:off x="2979750" y="1012443"/>
        <a:ext cx="2323932" cy="859985"/>
      </dsp:txXfrm>
    </dsp:sp>
    <dsp:sp modelId="{F10D543E-CBD7-435C-85EC-5523A5788099}">
      <dsp:nvSpPr>
        <dsp:cNvPr id="0" name=""/>
        <dsp:cNvSpPr/>
      </dsp:nvSpPr>
      <dsp:spPr>
        <a:xfrm>
          <a:off x="5436736" y="927278"/>
          <a:ext cx="3565601" cy="978784"/>
        </a:xfrm>
        <a:prstGeom prst="roundRect">
          <a:avLst/>
        </a:prstGeom>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t-IT" sz="1400" kern="1200" dirty="0" smtClean="0">
              <a:solidFill>
                <a:schemeClr val="bg2"/>
              </a:solidFill>
            </a:rPr>
            <a:t>1752 </a:t>
          </a:r>
          <a:r>
            <a:rPr lang="it-IT" sz="1400" kern="1200" dirty="0" smtClean="0">
              <a:solidFill>
                <a:schemeClr val="bg2"/>
              </a:solidFill>
            </a:rPr>
            <a:t>Maria Teresa d’Austria fonda il primo regio orfanotrofio femminile nel palazzo che aveva ospitato fino ad allora l’ </a:t>
          </a:r>
          <a:r>
            <a:rPr lang="it-IT" sz="1400" kern="1200" dirty="0" err="1" smtClean="0">
              <a:solidFill>
                <a:schemeClr val="bg2"/>
              </a:solidFill>
            </a:rPr>
            <a:t>Ospeldale</a:t>
          </a:r>
          <a:r>
            <a:rPr lang="it-IT" sz="1400" kern="1200" dirty="0" smtClean="0">
              <a:solidFill>
                <a:schemeClr val="bg2"/>
              </a:solidFill>
            </a:rPr>
            <a:t> dei poveri e mendicanti della Stella </a:t>
          </a:r>
          <a:endParaRPr lang="it-IT" sz="1400" kern="1200" dirty="0">
            <a:solidFill>
              <a:schemeClr val="bg2"/>
            </a:solidFill>
          </a:endParaRPr>
        </a:p>
      </dsp:txBody>
      <dsp:txXfrm>
        <a:off x="5484516" y="975058"/>
        <a:ext cx="3470041" cy="88322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287912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88824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88663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it-IT" smtClean="0"/>
              <a:t>Fare clic per modificare lo stile del titolo</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29184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35546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it-IT" smtClean="0"/>
              <a:t>Fare clic per modificare lo stile del titolo</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3" name="Date Placeholder 2"/>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41389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it-IT" smtClean="0"/>
              <a:t>Fare clic per modificare lo stile del titolo</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3" name="Date Placeholder 2"/>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05589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76145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133987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1/30/2020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‹N›</a:t>
            </a:fld>
            <a:endParaRPr lang="en-US" dirty="0"/>
          </a:p>
        </p:txBody>
      </p:sp>
    </p:spTree>
    <p:extLst>
      <p:ext uri="{BB962C8B-B14F-4D97-AF65-F5344CB8AC3E}">
        <p14:creationId xmlns:p14="http://schemas.microsoft.com/office/powerpoint/2010/main" val="1329947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98625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1/30/2020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‹N›</a:t>
            </a:fld>
            <a:endParaRPr lang="en-US" dirty="0"/>
          </a:p>
        </p:txBody>
      </p:sp>
    </p:spTree>
    <p:extLst>
      <p:ext uri="{BB962C8B-B14F-4D97-AF65-F5344CB8AC3E}">
        <p14:creationId xmlns:p14="http://schemas.microsoft.com/office/powerpoint/2010/main" val="3566524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12024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04742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20258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70852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012438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B61BEF0D-F0BB-DE4B-95CE-6DB70DBA9567}" type="datetimeFigureOut">
              <a:rPr lang="en-US" smtClean="0"/>
              <a:pPr/>
              <a:t>1/30/2020</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28292959"/>
      </p:ext>
    </p:extLst>
  </p:cSld>
  <p:clrMap bg1="dk1" tx1="lt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microsoft.com/office/2007/relationships/media" Target="../media/media3.MOV"/><Relationship Id="rId7" Type="http://schemas.openxmlformats.org/officeDocument/2006/relationships/image" Target="../media/image24.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23.png"/><Relationship Id="rId5" Type="http://schemas.openxmlformats.org/officeDocument/2006/relationships/slideLayout" Target="../slideLayouts/slideLayout2.xml"/><Relationship Id="rId4" Type="http://schemas.openxmlformats.org/officeDocument/2006/relationships/video" Target="../media/media3.MOV"/></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5493" y="412124"/>
            <a:ext cx="6300827" cy="6445876"/>
          </a:xfrm>
          <a:prstGeom prst="rect">
            <a:avLst/>
          </a:prstGeom>
          <a:ln>
            <a:noFill/>
          </a:ln>
          <a:effectLst>
            <a:softEdge rad="112500"/>
          </a:effectLst>
        </p:spPr>
      </p:pic>
      <p:pic>
        <p:nvPicPr>
          <p:cNvPr id="6" name="Immagine 5"/>
          <p:cNvPicPr>
            <a:picLocks noChangeAspect="1"/>
          </p:cNvPicPr>
          <p:nvPr/>
        </p:nvPicPr>
        <p:blipFill>
          <a:blip r:embed="rId3"/>
          <a:stretch>
            <a:fillRect/>
          </a:stretch>
        </p:blipFill>
        <p:spPr>
          <a:xfrm>
            <a:off x="103030" y="488564"/>
            <a:ext cx="5795493" cy="6292996"/>
          </a:xfrm>
          <a:prstGeom prst="rect">
            <a:avLst/>
          </a:prstGeom>
          <a:ln>
            <a:noFill/>
          </a:ln>
          <a:effectLst>
            <a:softEdge rad="112500"/>
          </a:effectLst>
        </p:spPr>
      </p:pic>
      <p:pic>
        <p:nvPicPr>
          <p:cNvPr id="10" name="Immagine 9"/>
          <p:cNvPicPr>
            <a:picLocks noChangeAspect="1"/>
          </p:cNvPicPr>
          <p:nvPr/>
        </p:nvPicPr>
        <p:blipFill rotWithShape="1">
          <a:blip r:embed="rId4"/>
          <a:srcRect t="13356" r="48546" b="16197"/>
          <a:stretch/>
        </p:blipFill>
        <p:spPr>
          <a:xfrm>
            <a:off x="1623140" y="152880"/>
            <a:ext cx="3038609" cy="7984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magine 10"/>
          <p:cNvPicPr>
            <a:picLocks noChangeAspect="1"/>
          </p:cNvPicPr>
          <p:nvPr/>
        </p:nvPicPr>
        <p:blipFill rotWithShape="1">
          <a:blip r:embed="rId5"/>
          <a:srcRect l="8346" t="8652" r="48328" b="14085"/>
          <a:stretch/>
        </p:blipFill>
        <p:spPr>
          <a:xfrm>
            <a:off x="7560301" y="189850"/>
            <a:ext cx="2755676" cy="8242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7448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rotWithShape="1">
          <a:blip r:embed="rId2"/>
          <a:srcRect t="9172"/>
          <a:stretch/>
        </p:blipFill>
        <p:spPr>
          <a:xfrm>
            <a:off x="2627290" y="963600"/>
            <a:ext cx="8860665" cy="5750417"/>
          </a:xfrm>
          <a:prstGeom prst="rect">
            <a:avLst/>
          </a:prstGeom>
          <a:ln>
            <a:noFill/>
          </a:ln>
          <a:effectLst>
            <a:softEdge rad="112500"/>
          </a:effectLst>
        </p:spPr>
      </p:pic>
      <p:sp>
        <p:nvSpPr>
          <p:cNvPr id="7" name="CasellaDiTesto 6"/>
          <p:cNvSpPr txBox="1"/>
          <p:nvPr/>
        </p:nvSpPr>
        <p:spPr>
          <a:xfrm>
            <a:off x="341291" y="5652188"/>
            <a:ext cx="2395471" cy="707886"/>
          </a:xfrm>
          <a:prstGeom prst="rect">
            <a:avLst/>
          </a:prstGeom>
          <a:noFill/>
        </p:spPr>
        <p:txBody>
          <a:bodyPr wrap="square" rtlCol="0">
            <a:spAutoFit/>
          </a:bodyPr>
          <a:lstStyle/>
          <a:p>
            <a:r>
              <a:rPr lang="it-IT" sz="2000" dirty="0" smtClean="0"/>
              <a:t>Campione di riferimento: 40</a:t>
            </a:r>
            <a:endParaRPr lang="it-IT" dirty="0"/>
          </a:p>
        </p:txBody>
      </p:sp>
      <p:sp>
        <p:nvSpPr>
          <p:cNvPr id="12" name="CasellaDiTesto 11"/>
          <p:cNvSpPr txBox="1"/>
          <p:nvPr/>
        </p:nvSpPr>
        <p:spPr>
          <a:xfrm>
            <a:off x="341291" y="255714"/>
            <a:ext cx="7246881" cy="707886"/>
          </a:xfrm>
          <a:prstGeom prst="rect">
            <a:avLst/>
          </a:prstGeom>
          <a:noFill/>
        </p:spPr>
        <p:txBody>
          <a:bodyPr wrap="square" rtlCol="0">
            <a:spAutoFit/>
          </a:bodyPr>
          <a:lstStyle/>
          <a:p>
            <a:r>
              <a:rPr lang="it-IT" sz="4000" dirty="0" smtClean="0">
                <a:latin typeface="Algerian" panose="04020705040A02060702" pitchFamily="82" charset="0"/>
              </a:rPr>
              <a:t>LAVORI DEI MARTINITT</a:t>
            </a:r>
            <a:endParaRPr lang="it-IT" sz="4000" dirty="0">
              <a:latin typeface="Algerian" panose="04020705040A02060702" pitchFamily="82" charset="0"/>
            </a:endParaRPr>
          </a:p>
        </p:txBody>
      </p:sp>
      <p:sp>
        <p:nvSpPr>
          <p:cNvPr id="2" name="CasellaDiTesto 1"/>
          <p:cNvSpPr txBox="1"/>
          <p:nvPr/>
        </p:nvSpPr>
        <p:spPr>
          <a:xfrm>
            <a:off x="437882" y="1442434"/>
            <a:ext cx="1970467" cy="646331"/>
          </a:xfrm>
          <a:prstGeom prst="rect">
            <a:avLst/>
          </a:prstGeom>
          <a:noFill/>
        </p:spPr>
        <p:txBody>
          <a:bodyPr wrap="square" rtlCol="0">
            <a:spAutoFit/>
          </a:bodyPr>
          <a:lstStyle/>
          <a:p>
            <a:r>
              <a:rPr lang="it-IT" dirty="0" smtClean="0"/>
              <a:t>Serie prima </a:t>
            </a:r>
          </a:p>
          <a:p>
            <a:r>
              <a:rPr lang="it-IT" dirty="0" smtClean="0"/>
              <a:t>1800-1900</a:t>
            </a:r>
            <a:endParaRPr lang="it-IT" dirty="0"/>
          </a:p>
        </p:txBody>
      </p:sp>
    </p:spTree>
    <p:extLst>
      <p:ext uri="{BB962C8B-B14F-4D97-AF65-F5344CB8AC3E}">
        <p14:creationId xmlns:p14="http://schemas.microsoft.com/office/powerpoint/2010/main" val="26849680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rotWithShape="1">
          <a:blip r:embed="rId2"/>
          <a:srcRect t="9764"/>
          <a:stretch/>
        </p:blipFill>
        <p:spPr>
          <a:xfrm>
            <a:off x="3258721" y="1081825"/>
            <a:ext cx="8576964" cy="5602491"/>
          </a:xfrm>
          <a:prstGeom prst="rect">
            <a:avLst/>
          </a:prstGeom>
          <a:ln>
            <a:noFill/>
          </a:ln>
          <a:effectLst>
            <a:softEdge rad="112500"/>
          </a:effectLst>
        </p:spPr>
      </p:pic>
      <p:sp>
        <p:nvSpPr>
          <p:cNvPr id="6" name="CasellaDiTesto 5"/>
          <p:cNvSpPr txBox="1"/>
          <p:nvPr/>
        </p:nvSpPr>
        <p:spPr>
          <a:xfrm>
            <a:off x="573111" y="373939"/>
            <a:ext cx="7246881" cy="707886"/>
          </a:xfrm>
          <a:prstGeom prst="rect">
            <a:avLst/>
          </a:prstGeom>
          <a:noFill/>
        </p:spPr>
        <p:txBody>
          <a:bodyPr wrap="square" rtlCol="0">
            <a:spAutoFit/>
          </a:bodyPr>
          <a:lstStyle/>
          <a:p>
            <a:r>
              <a:rPr lang="it-IT" sz="4000" dirty="0" smtClean="0">
                <a:latin typeface="Algerian" panose="04020705040A02060702" pitchFamily="82" charset="0"/>
              </a:rPr>
              <a:t>LAVORI DEI MARTINITT</a:t>
            </a:r>
            <a:endParaRPr lang="it-IT" sz="4000" dirty="0">
              <a:latin typeface="Algerian" panose="04020705040A02060702" pitchFamily="82" charset="0"/>
            </a:endParaRPr>
          </a:p>
        </p:txBody>
      </p:sp>
      <p:sp>
        <p:nvSpPr>
          <p:cNvPr id="7" name="CasellaDiTesto 6"/>
          <p:cNvSpPr txBox="1"/>
          <p:nvPr/>
        </p:nvSpPr>
        <p:spPr>
          <a:xfrm>
            <a:off x="573111" y="5470544"/>
            <a:ext cx="2125380" cy="707886"/>
          </a:xfrm>
          <a:prstGeom prst="rect">
            <a:avLst/>
          </a:prstGeom>
          <a:noFill/>
        </p:spPr>
        <p:txBody>
          <a:bodyPr wrap="square" rtlCol="0">
            <a:spAutoFit/>
          </a:bodyPr>
          <a:lstStyle/>
          <a:p>
            <a:r>
              <a:rPr lang="it-IT" sz="2000" dirty="0" smtClean="0"/>
              <a:t>Campione di riferimento: 34</a:t>
            </a:r>
            <a:endParaRPr lang="it-IT" sz="2000" dirty="0"/>
          </a:p>
        </p:txBody>
      </p:sp>
      <p:sp>
        <p:nvSpPr>
          <p:cNvPr id="8" name="CasellaDiTesto 7"/>
          <p:cNvSpPr txBox="1"/>
          <p:nvPr/>
        </p:nvSpPr>
        <p:spPr>
          <a:xfrm>
            <a:off x="573111" y="1455313"/>
            <a:ext cx="1970467" cy="646331"/>
          </a:xfrm>
          <a:prstGeom prst="rect">
            <a:avLst/>
          </a:prstGeom>
          <a:noFill/>
        </p:spPr>
        <p:txBody>
          <a:bodyPr wrap="square" rtlCol="0">
            <a:spAutoFit/>
          </a:bodyPr>
          <a:lstStyle/>
          <a:p>
            <a:r>
              <a:rPr lang="it-IT" dirty="0" smtClean="0"/>
              <a:t>Serie seconda </a:t>
            </a:r>
          </a:p>
          <a:p>
            <a:r>
              <a:rPr lang="it-IT" dirty="0" smtClean="0"/>
              <a:t>1901-1939</a:t>
            </a:r>
            <a:endParaRPr lang="it-IT" dirty="0"/>
          </a:p>
        </p:txBody>
      </p:sp>
    </p:spTree>
    <p:extLst>
      <p:ext uri="{BB962C8B-B14F-4D97-AF65-F5344CB8AC3E}">
        <p14:creationId xmlns:p14="http://schemas.microsoft.com/office/powerpoint/2010/main" val="1035184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rotWithShape="1">
          <a:blip r:embed="rId2"/>
          <a:srcRect t="14238"/>
          <a:stretch/>
        </p:blipFill>
        <p:spPr>
          <a:xfrm>
            <a:off x="2928146" y="1584101"/>
            <a:ext cx="9036327" cy="4958365"/>
          </a:xfrm>
          <a:prstGeom prst="rect">
            <a:avLst/>
          </a:prstGeom>
          <a:ln>
            <a:noFill/>
          </a:ln>
          <a:effectLst>
            <a:softEdge rad="112500"/>
          </a:effectLst>
        </p:spPr>
      </p:pic>
      <p:sp>
        <p:nvSpPr>
          <p:cNvPr id="5" name="CasellaDiTesto 4"/>
          <p:cNvSpPr txBox="1"/>
          <p:nvPr/>
        </p:nvSpPr>
        <p:spPr>
          <a:xfrm>
            <a:off x="480811" y="5614437"/>
            <a:ext cx="1811627" cy="707886"/>
          </a:xfrm>
          <a:prstGeom prst="rect">
            <a:avLst/>
          </a:prstGeom>
          <a:noFill/>
        </p:spPr>
        <p:txBody>
          <a:bodyPr wrap="square" rtlCol="0">
            <a:spAutoFit/>
          </a:bodyPr>
          <a:lstStyle/>
          <a:p>
            <a:r>
              <a:rPr lang="it-IT" sz="2000" dirty="0" smtClean="0"/>
              <a:t>Campione di riferimento: 40</a:t>
            </a:r>
            <a:endParaRPr lang="it-IT" sz="2000" dirty="0"/>
          </a:p>
        </p:txBody>
      </p:sp>
      <p:sp>
        <p:nvSpPr>
          <p:cNvPr id="6" name="CasellaDiTesto 5"/>
          <p:cNvSpPr txBox="1"/>
          <p:nvPr/>
        </p:nvSpPr>
        <p:spPr>
          <a:xfrm>
            <a:off x="661116" y="361060"/>
            <a:ext cx="7246881" cy="707886"/>
          </a:xfrm>
          <a:prstGeom prst="rect">
            <a:avLst/>
          </a:prstGeom>
          <a:noFill/>
        </p:spPr>
        <p:txBody>
          <a:bodyPr wrap="square" rtlCol="0">
            <a:spAutoFit/>
          </a:bodyPr>
          <a:lstStyle/>
          <a:p>
            <a:r>
              <a:rPr lang="it-IT" sz="4000" dirty="0" smtClean="0">
                <a:latin typeface="Algerian" panose="04020705040A02060702" pitchFamily="82" charset="0"/>
              </a:rPr>
              <a:t>LAVORI DEI MARTINITT</a:t>
            </a:r>
            <a:endParaRPr lang="it-IT" sz="4000" dirty="0">
              <a:latin typeface="Algerian" panose="04020705040A02060702" pitchFamily="82" charset="0"/>
            </a:endParaRPr>
          </a:p>
        </p:txBody>
      </p:sp>
      <p:sp>
        <p:nvSpPr>
          <p:cNvPr id="7" name="CasellaDiTesto 6"/>
          <p:cNvSpPr txBox="1"/>
          <p:nvPr/>
        </p:nvSpPr>
        <p:spPr>
          <a:xfrm>
            <a:off x="573111" y="1455313"/>
            <a:ext cx="1970467" cy="646331"/>
          </a:xfrm>
          <a:prstGeom prst="rect">
            <a:avLst/>
          </a:prstGeom>
          <a:noFill/>
        </p:spPr>
        <p:txBody>
          <a:bodyPr wrap="square" rtlCol="0">
            <a:spAutoFit/>
          </a:bodyPr>
          <a:lstStyle/>
          <a:p>
            <a:r>
              <a:rPr lang="it-IT" dirty="0" smtClean="0"/>
              <a:t>Serie terza</a:t>
            </a:r>
          </a:p>
          <a:p>
            <a:r>
              <a:rPr lang="it-IT" dirty="0" smtClean="0"/>
              <a:t>1940-1959</a:t>
            </a:r>
            <a:endParaRPr lang="it-IT" dirty="0"/>
          </a:p>
        </p:txBody>
      </p:sp>
    </p:spTree>
    <p:extLst>
      <p:ext uri="{BB962C8B-B14F-4D97-AF65-F5344CB8AC3E}">
        <p14:creationId xmlns:p14="http://schemas.microsoft.com/office/powerpoint/2010/main" val="21163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a:srcRect/>
          <a:stretch/>
        </p:blipFill>
        <p:spPr>
          <a:xfrm>
            <a:off x="463639" y="1687436"/>
            <a:ext cx="11251523" cy="4923629"/>
          </a:xfrm>
          <a:prstGeom prst="rect">
            <a:avLst/>
          </a:prstGeom>
          <a:ln>
            <a:noFill/>
          </a:ln>
          <a:effectLst>
            <a:softEdge rad="112500"/>
          </a:effectLst>
        </p:spPr>
      </p:pic>
      <p:sp>
        <p:nvSpPr>
          <p:cNvPr id="10" name="CasellaDiTesto 9"/>
          <p:cNvSpPr txBox="1"/>
          <p:nvPr/>
        </p:nvSpPr>
        <p:spPr>
          <a:xfrm>
            <a:off x="9102746" y="1041105"/>
            <a:ext cx="2343955" cy="584775"/>
          </a:xfrm>
          <a:prstGeom prst="rect">
            <a:avLst/>
          </a:prstGeom>
          <a:noFill/>
        </p:spPr>
        <p:txBody>
          <a:bodyPr wrap="square" rtlCol="0">
            <a:spAutoFit/>
          </a:bodyPr>
          <a:lstStyle/>
          <a:p>
            <a:pPr algn="r"/>
            <a:r>
              <a:rPr lang="it-IT" sz="1600" dirty="0" smtClean="0"/>
              <a:t>Campione di riferimento: </a:t>
            </a:r>
            <a:r>
              <a:rPr lang="it-IT" sz="1600" dirty="0" smtClean="0"/>
              <a:t>83</a:t>
            </a:r>
            <a:endParaRPr lang="it-IT" sz="1600" dirty="0"/>
          </a:p>
        </p:txBody>
      </p:sp>
      <p:sp>
        <p:nvSpPr>
          <p:cNvPr id="16" name="CasellaDiTesto 15"/>
          <p:cNvSpPr txBox="1"/>
          <p:nvPr/>
        </p:nvSpPr>
        <p:spPr>
          <a:xfrm>
            <a:off x="3680740" y="267101"/>
            <a:ext cx="6593983" cy="707886"/>
          </a:xfrm>
          <a:prstGeom prst="rect">
            <a:avLst/>
          </a:prstGeom>
          <a:noFill/>
        </p:spPr>
        <p:txBody>
          <a:bodyPr wrap="square" rtlCol="0">
            <a:spAutoFit/>
          </a:bodyPr>
          <a:lstStyle/>
          <a:p>
            <a:r>
              <a:rPr lang="it-IT" sz="4000" dirty="0" smtClean="0">
                <a:latin typeface="Algerian" panose="04020705040A02060702" pitchFamily="82" charset="0"/>
              </a:rPr>
              <a:t>LAVORI </a:t>
            </a:r>
            <a:r>
              <a:rPr lang="it-IT" sz="4000" dirty="0" err="1" smtClean="0">
                <a:latin typeface="Algerian" panose="04020705040A02060702" pitchFamily="82" charset="0"/>
              </a:rPr>
              <a:t>mASCHIli</a:t>
            </a:r>
            <a:r>
              <a:rPr lang="it-IT" sz="4000" dirty="0" smtClean="0">
                <a:latin typeface="Algerian" panose="04020705040A02060702" pitchFamily="82" charset="0"/>
              </a:rPr>
              <a:t> </a:t>
            </a:r>
            <a:endParaRPr lang="it-IT" sz="4000" dirty="0">
              <a:latin typeface="Algerian" panose="04020705040A02060702" pitchFamily="82" charset="0"/>
            </a:endParaRPr>
          </a:p>
        </p:txBody>
      </p:sp>
      <p:sp>
        <p:nvSpPr>
          <p:cNvPr id="15" name="CasellaDiTesto 14"/>
          <p:cNvSpPr txBox="1"/>
          <p:nvPr/>
        </p:nvSpPr>
        <p:spPr>
          <a:xfrm>
            <a:off x="463639" y="974987"/>
            <a:ext cx="1970467" cy="646331"/>
          </a:xfrm>
          <a:prstGeom prst="rect">
            <a:avLst/>
          </a:prstGeom>
          <a:noFill/>
        </p:spPr>
        <p:txBody>
          <a:bodyPr wrap="square" rtlCol="0">
            <a:spAutoFit/>
          </a:bodyPr>
          <a:lstStyle/>
          <a:p>
            <a:r>
              <a:rPr lang="it-IT" dirty="0" smtClean="0"/>
              <a:t>Serie prima </a:t>
            </a:r>
          </a:p>
          <a:p>
            <a:r>
              <a:rPr lang="it-IT" dirty="0" smtClean="0"/>
              <a:t>1800-1900</a:t>
            </a:r>
            <a:endParaRPr lang="it-IT" dirty="0"/>
          </a:p>
        </p:txBody>
      </p:sp>
    </p:spTree>
    <p:extLst>
      <p:ext uri="{BB962C8B-B14F-4D97-AF65-F5344CB8AC3E}">
        <p14:creationId xmlns:p14="http://schemas.microsoft.com/office/powerpoint/2010/main" val="14040541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1146218" y="1239129"/>
            <a:ext cx="10303100" cy="5410449"/>
          </a:xfrm>
          <a:prstGeom prst="rect">
            <a:avLst/>
          </a:prstGeom>
          <a:ln>
            <a:noFill/>
          </a:ln>
          <a:effectLst>
            <a:softEdge rad="112500"/>
          </a:effectLst>
        </p:spPr>
      </p:pic>
      <p:sp>
        <p:nvSpPr>
          <p:cNvPr id="6" name="CasellaDiTesto 5"/>
          <p:cNvSpPr txBox="1"/>
          <p:nvPr/>
        </p:nvSpPr>
        <p:spPr>
          <a:xfrm>
            <a:off x="10341735" y="654354"/>
            <a:ext cx="1635617" cy="584775"/>
          </a:xfrm>
          <a:prstGeom prst="rect">
            <a:avLst/>
          </a:prstGeom>
          <a:noFill/>
        </p:spPr>
        <p:txBody>
          <a:bodyPr wrap="square" rtlCol="0">
            <a:spAutoFit/>
          </a:bodyPr>
          <a:lstStyle/>
          <a:p>
            <a:r>
              <a:rPr lang="it-IT" sz="1600" dirty="0"/>
              <a:t>Campione di </a:t>
            </a:r>
            <a:r>
              <a:rPr lang="it-IT" sz="1600" dirty="0" smtClean="0"/>
              <a:t>riferimento: 57</a:t>
            </a:r>
            <a:endParaRPr lang="it-IT" sz="1600" dirty="0"/>
          </a:p>
        </p:txBody>
      </p:sp>
      <p:sp>
        <p:nvSpPr>
          <p:cNvPr id="7" name="CasellaDiTesto 6"/>
          <p:cNvSpPr txBox="1"/>
          <p:nvPr/>
        </p:nvSpPr>
        <p:spPr>
          <a:xfrm>
            <a:off x="2446985" y="1631934"/>
            <a:ext cx="1751526" cy="200055"/>
          </a:xfrm>
          <a:prstGeom prst="rect">
            <a:avLst/>
          </a:prstGeom>
          <a:noFill/>
        </p:spPr>
        <p:txBody>
          <a:bodyPr wrap="square" rtlCol="0">
            <a:spAutoFit/>
          </a:bodyPr>
          <a:lstStyle/>
          <a:p>
            <a:r>
              <a:rPr lang="it-IT" sz="700" dirty="0" smtClean="0"/>
              <a:t>4</a:t>
            </a:r>
            <a:endParaRPr lang="it-IT" sz="700" dirty="0"/>
          </a:p>
        </p:txBody>
      </p:sp>
      <p:sp>
        <p:nvSpPr>
          <p:cNvPr id="8" name="CasellaDiTesto 7"/>
          <p:cNvSpPr txBox="1"/>
          <p:nvPr/>
        </p:nvSpPr>
        <p:spPr>
          <a:xfrm>
            <a:off x="476518" y="580825"/>
            <a:ext cx="1970467" cy="646331"/>
          </a:xfrm>
          <a:prstGeom prst="rect">
            <a:avLst/>
          </a:prstGeom>
          <a:noFill/>
        </p:spPr>
        <p:txBody>
          <a:bodyPr wrap="square" rtlCol="0">
            <a:spAutoFit/>
          </a:bodyPr>
          <a:lstStyle/>
          <a:p>
            <a:r>
              <a:rPr lang="it-IT" dirty="0" smtClean="0"/>
              <a:t>Serie seconda </a:t>
            </a:r>
          </a:p>
          <a:p>
            <a:r>
              <a:rPr lang="it-IT" dirty="0" smtClean="0"/>
              <a:t>1901-1939</a:t>
            </a:r>
            <a:endParaRPr lang="it-IT" dirty="0"/>
          </a:p>
        </p:txBody>
      </p:sp>
      <p:sp>
        <p:nvSpPr>
          <p:cNvPr id="9" name="CasellaDiTesto 8"/>
          <p:cNvSpPr txBox="1"/>
          <p:nvPr/>
        </p:nvSpPr>
        <p:spPr>
          <a:xfrm>
            <a:off x="3747752" y="238855"/>
            <a:ext cx="6593983" cy="830997"/>
          </a:xfrm>
          <a:prstGeom prst="rect">
            <a:avLst/>
          </a:prstGeom>
          <a:noFill/>
        </p:spPr>
        <p:txBody>
          <a:bodyPr wrap="square" rtlCol="0">
            <a:spAutoFit/>
          </a:bodyPr>
          <a:lstStyle/>
          <a:p>
            <a:r>
              <a:rPr lang="it-IT" sz="4000" dirty="0" smtClean="0">
                <a:latin typeface="Algerian" panose="04020705040A02060702" pitchFamily="82" charset="0"/>
              </a:rPr>
              <a:t>LAVORI</a:t>
            </a:r>
            <a:r>
              <a:rPr lang="it-IT" sz="4800" dirty="0" smtClean="0">
                <a:latin typeface="Algerian" panose="04020705040A02060702" pitchFamily="82" charset="0"/>
              </a:rPr>
              <a:t> </a:t>
            </a:r>
            <a:r>
              <a:rPr lang="it-IT" sz="4000" dirty="0" err="1" smtClean="0">
                <a:latin typeface="Algerian" panose="04020705040A02060702" pitchFamily="82" charset="0"/>
              </a:rPr>
              <a:t>mASCHIli</a:t>
            </a:r>
            <a:r>
              <a:rPr lang="it-IT" sz="4800" dirty="0" smtClean="0">
                <a:latin typeface="Algerian" panose="04020705040A02060702" pitchFamily="82" charset="0"/>
              </a:rPr>
              <a:t> </a:t>
            </a:r>
            <a:endParaRPr lang="it-IT" sz="4800" dirty="0">
              <a:latin typeface="Algerian" panose="04020705040A02060702" pitchFamily="82" charset="0"/>
            </a:endParaRPr>
          </a:p>
        </p:txBody>
      </p:sp>
    </p:spTree>
    <p:extLst>
      <p:ext uri="{BB962C8B-B14F-4D97-AF65-F5344CB8AC3E}">
        <p14:creationId xmlns:p14="http://schemas.microsoft.com/office/powerpoint/2010/main" val="35370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241059" y="1249251"/>
            <a:ext cx="11749172" cy="5409784"/>
          </a:xfrm>
          <a:prstGeom prst="rect">
            <a:avLst/>
          </a:prstGeom>
          <a:ln>
            <a:noFill/>
          </a:ln>
          <a:effectLst>
            <a:softEdge rad="112500"/>
          </a:effectLst>
        </p:spPr>
      </p:pic>
      <p:sp>
        <p:nvSpPr>
          <p:cNvPr id="5" name="CasellaDiTesto 4"/>
          <p:cNvSpPr txBox="1"/>
          <p:nvPr/>
        </p:nvSpPr>
        <p:spPr>
          <a:xfrm flipH="1">
            <a:off x="822430" y="1482371"/>
            <a:ext cx="5293215" cy="230832"/>
          </a:xfrm>
          <a:prstGeom prst="rect">
            <a:avLst/>
          </a:prstGeom>
          <a:noFill/>
        </p:spPr>
        <p:txBody>
          <a:bodyPr wrap="square" rtlCol="0">
            <a:spAutoFit/>
          </a:bodyPr>
          <a:lstStyle/>
          <a:p>
            <a:r>
              <a:rPr lang="it-IT" sz="900" dirty="0" smtClean="0"/>
              <a:t>13</a:t>
            </a:r>
            <a:endParaRPr lang="it-IT" sz="900" dirty="0"/>
          </a:p>
        </p:txBody>
      </p:sp>
      <p:sp>
        <p:nvSpPr>
          <p:cNvPr id="6" name="CasellaDiTesto 5"/>
          <p:cNvSpPr txBox="1"/>
          <p:nvPr/>
        </p:nvSpPr>
        <p:spPr>
          <a:xfrm>
            <a:off x="10086304" y="629067"/>
            <a:ext cx="1710744" cy="584775"/>
          </a:xfrm>
          <a:prstGeom prst="rect">
            <a:avLst/>
          </a:prstGeom>
          <a:noFill/>
        </p:spPr>
        <p:txBody>
          <a:bodyPr wrap="square" rtlCol="0">
            <a:spAutoFit/>
          </a:bodyPr>
          <a:lstStyle/>
          <a:p>
            <a:pPr algn="r"/>
            <a:r>
              <a:rPr lang="it-IT" sz="1600" dirty="0"/>
              <a:t>Campione di </a:t>
            </a:r>
            <a:r>
              <a:rPr lang="it-IT" sz="1600" dirty="0" smtClean="0"/>
              <a:t>riferimento:  </a:t>
            </a:r>
            <a:r>
              <a:rPr lang="it-IT" sz="1600" dirty="0"/>
              <a:t>73</a:t>
            </a:r>
            <a:endParaRPr lang="it-IT" sz="1600" dirty="0"/>
          </a:p>
        </p:txBody>
      </p:sp>
      <p:sp>
        <p:nvSpPr>
          <p:cNvPr id="8" name="CasellaDiTesto 7"/>
          <p:cNvSpPr txBox="1"/>
          <p:nvPr/>
        </p:nvSpPr>
        <p:spPr>
          <a:xfrm>
            <a:off x="3680741" y="202617"/>
            <a:ext cx="4548859" cy="707886"/>
          </a:xfrm>
          <a:prstGeom prst="rect">
            <a:avLst/>
          </a:prstGeom>
          <a:noFill/>
        </p:spPr>
        <p:txBody>
          <a:bodyPr wrap="square" rtlCol="0">
            <a:spAutoFit/>
          </a:bodyPr>
          <a:lstStyle/>
          <a:p>
            <a:r>
              <a:rPr lang="it-IT" sz="4000" dirty="0" smtClean="0">
                <a:latin typeface="Algerian" panose="04020705040A02060702" pitchFamily="82" charset="0"/>
              </a:rPr>
              <a:t>LAVORI </a:t>
            </a:r>
            <a:r>
              <a:rPr lang="it-IT" sz="4000" dirty="0" err="1" smtClean="0">
                <a:latin typeface="Algerian" panose="04020705040A02060702" pitchFamily="82" charset="0"/>
              </a:rPr>
              <a:t>mASCHIli</a:t>
            </a:r>
            <a:r>
              <a:rPr lang="it-IT" sz="4000" dirty="0" smtClean="0">
                <a:latin typeface="Algerian" panose="04020705040A02060702" pitchFamily="82" charset="0"/>
              </a:rPr>
              <a:t> </a:t>
            </a:r>
            <a:endParaRPr lang="it-IT" sz="4000" dirty="0">
              <a:latin typeface="Algerian" panose="04020705040A02060702" pitchFamily="82" charset="0"/>
            </a:endParaRPr>
          </a:p>
        </p:txBody>
      </p:sp>
      <p:sp>
        <p:nvSpPr>
          <p:cNvPr id="9" name="CasellaDiTesto 8"/>
          <p:cNvSpPr txBox="1"/>
          <p:nvPr/>
        </p:nvSpPr>
        <p:spPr>
          <a:xfrm>
            <a:off x="485708" y="532103"/>
            <a:ext cx="1970467" cy="646331"/>
          </a:xfrm>
          <a:prstGeom prst="rect">
            <a:avLst/>
          </a:prstGeom>
          <a:noFill/>
        </p:spPr>
        <p:txBody>
          <a:bodyPr wrap="square" rtlCol="0">
            <a:spAutoFit/>
          </a:bodyPr>
          <a:lstStyle/>
          <a:p>
            <a:r>
              <a:rPr lang="it-IT" dirty="0" smtClean="0"/>
              <a:t>Serie terza</a:t>
            </a:r>
          </a:p>
          <a:p>
            <a:r>
              <a:rPr lang="it-IT" dirty="0" smtClean="0"/>
              <a:t>1940-1959</a:t>
            </a:r>
            <a:endParaRPr lang="it-IT" dirty="0"/>
          </a:p>
        </p:txBody>
      </p:sp>
    </p:spTree>
    <p:extLst>
      <p:ext uri="{BB962C8B-B14F-4D97-AF65-F5344CB8AC3E}">
        <p14:creationId xmlns:p14="http://schemas.microsoft.com/office/powerpoint/2010/main" val="3748425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69097" y="107324"/>
            <a:ext cx="10353762" cy="970450"/>
          </a:xfrm>
        </p:spPr>
        <p:txBody>
          <a:bodyPr>
            <a:normAutofit/>
          </a:bodyPr>
          <a:lstStyle/>
          <a:p>
            <a:r>
              <a:rPr lang="it-IT" dirty="0" smtClean="0">
                <a:solidFill>
                  <a:schemeClr val="tx1"/>
                </a:solidFill>
                <a:latin typeface="Algerian" panose="04020705040A02060702" pitchFamily="82" charset="0"/>
              </a:rPr>
              <a:t>LAVORI </a:t>
            </a:r>
            <a:r>
              <a:rPr lang="it-IT" dirty="0" smtClean="0">
                <a:solidFill>
                  <a:schemeClr val="tx1"/>
                </a:solidFill>
                <a:latin typeface="Algerian" panose="04020705040A02060702" pitchFamily="82" charset="0"/>
              </a:rPr>
              <a:t>FEMMINILI</a:t>
            </a:r>
            <a:endParaRPr lang="it-IT" dirty="0">
              <a:solidFill>
                <a:schemeClr val="tx1"/>
              </a:solidFill>
              <a:latin typeface="Algerian" panose="04020705040A02060702" pitchFamily="82" charset="0"/>
            </a:endParaRPr>
          </a:p>
        </p:txBody>
      </p:sp>
      <p:pic>
        <p:nvPicPr>
          <p:cNvPr id="4" name="Segnaposto contenuto 3"/>
          <p:cNvPicPr>
            <a:picLocks noGrp="1" noChangeAspect="1"/>
          </p:cNvPicPr>
          <p:nvPr>
            <p:ph idx="1"/>
          </p:nvPr>
        </p:nvPicPr>
        <p:blipFill rotWithShape="1">
          <a:blip r:embed="rId2"/>
          <a:srcRect t="10025"/>
          <a:stretch/>
        </p:blipFill>
        <p:spPr>
          <a:xfrm>
            <a:off x="3206839" y="1143525"/>
            <a:ext cx="8475299" cy="5331039"/>
          </a:xfrm>
          <a:prstGeom prst="rect">
            <a:avLst/>
          </a:prstGeom>
          <a:ln>
            <a:noFill/>
          </a:ln>
          <a:effectLst>
            <a:softEdge rad="112500"/>
          </a:effectLst>
        </p:spPr>
      </p:pic>
      <p:sp>
        <p:nvSpPr>
          <p:cNvPr id="7" name="CasellaDiTesto 6"/>
          <p:cNvSpPr txBox="1"/>
          <p:nvPr/>
        </p:nvSpPr>
        <p:spPr>
          <a:xfrm>
            <a:off x="605306" y="5682490"/>
            <a:ext cx="1828800" cy="584775"/>
          </a:xfrm>
          <a:prstGeom prst="rect">
            <a:avLst/>
          </a:prstGeom>
          <a:noFill/>
        </p:spPr>
        <p:txBody>
          <a:bodyPr wrap="square" rtlCol="0">
            <a:spAutoFit/>
          </a:bodyPr>
          <a:lstStyle/>
          <a:p>
            <a:r>
              <a:rPr lang="it-IT" sz="1600" dirty="0" smtClean="0"/>
              <a:t>Campione di riferimento: 12</a:t>
            </a:r>
            <a:endParaRPr lang="it-IT" sz="1600" dirty="0"/>
          </a:p>
        </p:txBody>
      </p:sp>
      <p:sp>
        <p:nvSpPr>
          <p:cNvPr id="10" name="CasellaDiTesto 9"/>
          <p:cNvSpPr txBox="1"/>
          <p:nvPr/>
        </p:nvSpPr>
        <p:spPr>
          <a:xfrm>
            <a:off x="463639" y="1190989"/>
            <a:ext cx="1970467" cy="707886"/>
          </a:xfrm>
          <a:prstGeom prst="rect">
            <a:avLst/>
          </a:prstGeom>
          <a:noFill/>
        </p:spPr>
        <p:txBody>
          <a:bodyPr wrap="square" rtlCol="0">
            <a:spAutoFit/>
          </a:bodyPr>
          <a:lstStyle/>
          <a:p>
            <a:r>
              <a:rPr lang="it-IT" sz="2000" dirty="0" smtClean="0"/>
              <a:t>Serie prima </a:t>
            </a:r>
          </a:p>
          <a:p>
            <a:r>
              <a:rPr lang="it-IT" sz="2000" dirty="0" smtClean="0"/>
              <a:t>1800-1900</a:t>
            </a:r>
            <a:endParaRPr lang="it-IT" sz="2000" dirty="0"/>
          </a:p>
        </p:txBody>
      </p:sp>
    </p:spTree>
    <p:extLst>
      <p:ext uri="{BB962C8B-B14F-4D97-AF65-F5344CB8AC3E}">
        <p14:creationId xmlns:p14="http://schemas.microsoft.com/office/powerpoint/2010/main" val="36470927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rotWithShape="1">
          <a:blip r:embed="rId2"/>
          <a:srcRect t="9511"/>
          <a:stretch/>
        </p:blipFill>
        <p:spPr>
          <a:xfrm>
            <a:off x="2727712" y="1184856"/>
            <a:ext cx="8567988" cy="5293218"/>
          </a:xfrm>
          <a:prstGeom prst="rect">
            <a:avLst/>
          </a:prstGeom>
          <a:ln>
            <a:noFill/>
          </a:ln>
          <a:effectLst>
            <a:softEdge rad="112500"/>
          </a:effectLst>
        </p:spPr>
      </p:pic>
      <p:sp>
        <p:nvSpPr>
          <p:cNvPr id="5" name="CasellaDiTesto 4"/>
          <p:cNvSpPr txBox="1"/>
          <p:nvPr/>
        </p:nvSpPr>
        <p:spPr>
          <a:xfrm>
            <a:off x="386365" y="5859889"/>
            <a:ext cx="2150772" cy="584775"/>
          </a:xfrm>
          <a:prstGeom prst="rect">
            <a:avLst/>
          </a:prstGeom>
          <a:noFill/>
        </p:spPr>
        <p:txBody>
          <a:bodyPr wrap="square" rtlCol="0">
            <a:spAutoFit/>
          </a:bodyPr>
          <a:lstStyle/>
          <a:p>
            <a:r>
              <a:rPr lang="it-IT" sz="1600" dirty="0"/>
              <a:t>Campione di </a:t>
            </a:r>
            <a:r>
              <a:rPr lang="it-IT" sz="1600" dirty="0" smtClean="0"/>
              <a:t>riferimento</a:t>
            </a:r>
            <a:r>
              <a:rPr lang="it-IT" sz="1600" dirty="0" smtClean="0"/>
              <a:t>: 29</a:t>
            </a:r>
            <a:endParaRPr lang="it-IT" sz="1600" dirty="0"/>
          </a:p>
        </p:txBody>
      </p:sp>
      <p:sp>
        <p:nvSpPr>
          <p:cNvPr id="6" name="Titolo 1"/>
          <p:cNvSpPr>
            <a:spLocks noGrp="1"/>
          </p:cNvSpPr>
          <p:nvPr>
            <p:ph type="title"/>
          </p:nvPr>
        </p:nvSpPr>
        <p:spPr>
          <a:xfrm>
            <a:off x="669097" y="107324"/>
            <a:ext cx="10353762" cy="970450"/>
          </a:xfrm>
        </p:spPr>
        <p:txBody>
          <a:bodyPr>
            <a:normAutofit/>
          </a:bodyPr>
          <a:lstStyle/>
          <a:p>
            <a:r>
              <a:rPr lang="it-IT" dirty="0" smtClean="0">
                <a:solidFill>
                  <a:schemeClr val="tx1"/>
                </a:solidFill>
                <a:latin typeface="Algerian" panose="04020705040A02060702" pitchFamily="82" charset="0"/>
              </a:rPr>
              <a:t>LAVORI </a:t>
            </a:r>
            <a:r>
              <a:rPr lang="it-IT" dirty="0" smtClean="0">
                <a:solidFill>
                  <a:schemeClr val="tx1"/>
                </a:solidFill>
                <a:latin typeface="Algerian" panose="04020705040A02060702" pitchFamily="82" charset="0"/>
              </a:rPr>
              <a:t>FEMMINILI</a:t>
            </a:r>
            <a:endParaRPr lang="it-IT" dirty="0">
              <a:solidFill>
                <a:schemeClr val="tx1"/>
              </a:solidFill>
              <a:latin typeface="Algerian" panose="04020705040A02060702" pitchFamily="82" charset="0"/>
            </a:endParaRPr>
          </a:p>
        </p:txBody>
      </p:sp>
      <p:sp>
        <p:nvSpPr>
          <p:cNvPr id="7" name="CasellaDiTesto 6"/>
          <p:cNvSpPr txBox="1"/>
          <p:nvPr/>
        </p:nvSpPr>
        <p:spPr>
          <a:xfrm>
            <a:off x="476518" y="580825"/>
            <a:ext cx="1970467" cy="646331"/>
          </a:xfrm>
          <a:prstGeom prst="rect">
            <a:avLst/>
          </a:prstGeom>
          <a:noFill/>
        </p:spPr>
        <p:txBody>
          <a:bodyPr wrap="square" rtlCol="0">
            <a:spAutoFit/>
          </a:bodyPr>
          <a:lstStyle/>
          <a:p>
            <a:r>
              <a:rPr lang="it-IT" dirty="0" smtClean="0"/>
              <a:t>Serie seconda </a:t>
            </a:r>
          </a:p>
          <a:p>
            <a:r>
              <a:rPr lang="it-IT" dirty="0" smtClean="0"/>
              <a:t>1901-1939</a:t>
            </a:r>
            <a:endParaRPr lang="it-IT" dirty="0"/>
          </a:p>
        </p:txBody>
      </p:sp>
    </p:spTree>
    <p:extLst>
      <p:ext uri="{BB962C8B-B14F-4D97-AF65-F5344CB8AC3E}">
        <p14:creationId xmlns:p14="http://schemas.microsoft.com/office/powerpoint/2010/main" val="4073376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t="9989"/>
          <a:stretch/>
        </p:blipFill>
        <p:spPr>
          <a:xfrm>
            <a:off x="3350075" y="862885"/>
            <a:ext cx="8123545" cy="5621628"/>
          </a:xfrm>
          <a:prstGeom prst="rect">
            <a:avLst/>
          </a:prstGeom>
          <a:ln>
            <a:noFill/>
          </a:ln>
          <a:effectLst>
            <a:softEdge rad="112500"/>
          </a:effectLst>
        </p:spPr>
      </p:pic>
      <p:sp>
        <p:nvSpPr>
          <p:cNvPr id="5" name="CasellaDiTesto 4"/>
          <p:cNvSpPr txBox="1"/>
          <p:nvPr/>
        </p:nvSpPr>
        <p:spPr>
          <a:xfrm>
            <a:off x="527428" y="5756856"/>
            <a:ext cx="2180622" cy="584775"/>
          </a:xfrm>
          <a:prstGeom prst="rect">
            <a:avLst/>
          </a:prstGeom>
          <a:noFill/>
        </p:spPr>
        <p:txBody>
          <a:bodyPr wrap="square" rtlCol="0">
            <a:spAutoFit/>
          </a:bodyPr>
          <a:lstStyle/>
          <a:p>
            <a:r>
              <a:rPr lang="it-IT" sz="1600" dirty="0"/>
              <a:t>Campione di </a:t>
            </a:r>
            <a:r>
              <a:rPr lang="it-IT" sz="1600" dirty="0" smtClean="0"/>
              <a:t>riferimento</a:t>
            </a:r>
            <a:r>
              <a:rPr lang="it-IT" sz="1600" dirty="0" smtClean="0"/>
              <a:t>: 39</a:t>
            </a:r>
            <a:endParaRPr lang="it-IT" sz="1600" dirty="0"/>
          </a:p>
        </p:txBody>
      </p:sp>
      <p:sp>
        <p:nvSpPr>
          <p:cNvPr id="6" name="Titolo 1"/>
          <p:cNvSpPr>
            <a:spLocks noGrp="1"/>
          </p:cNvSpPr>
          <p:nvPr>
            <p:ph type="title"/>
          </p:nvPr>
        </p:nvSpPr>
        <p:spPr>
          <a:xfrm>
            <a:off x="823643" y="0"/>
            <a:ext cx="10353762" cy="970450"/>
          </a:xfrm>
        </p:spPr>
        <p:txBody>
          <a:bodyPr>
            <a:normAutofit/>
          </a:bodyPr>
          <a:lstStyle/>
          <a:p>
            <a:r>
              <a:rPr lang="it-IT" dirty="0" smtClean="0">
                <a:solidFill>
                  <a:schemeClr val="tx1"/>
                </a:solidFill>
                <a:latin typeface="Algerian" panose="04020705040A02060702" pitchFamily="82" charset="0"/>
              </a:rPr>
              <a:t>LAVORI </a:t>
            </a:r>
            <a:r>
              <a:rPr lang="it-IT" dirty="0" smtClean="0">
                <a:solidFill>
                  <a:schemeClr val="tx1"/>
                </a:solidFill>
                <a:latin typeface="Algerian" panose="04020705040A02060702" pitchFamily="82" charset="0"/>
              </a:rPr>
              <a:t>FEMMINILI</a:t>
            </a:r>
            <a:endParaRPr lang="it-IT" dirty="0">
              <a:solidFill>
                <a:schemeClr val="tx1"/>
              </a:solidFill>
              <a:latin typeface="Algerian" panose="04020705040A02060702" pitchFamily="82" charset="0"/>
            </a:endParaRPr>
          </a:p>
        </p:txBody>
      </p:sp>
      <p:sp>
        <p:nvSpPr>
          <p:cNvPr id="7" name="CasellaDiTesto 6"/>
          <p:cNvSpPr txBox="1"/>
          <p:nvPr/>
        </p:nvSpPr>
        <p:spPr>
          <a:xfrm>
            <a:off x="527428" y="970450"/>
            <a:ext cx="1970467" cy="646331"/>
          </a:xfrm>
          <a:prstGeom prst="rect">
            <a:avLst/>
          </a:prstGeom>
          <a:noFill/>
        </p:spPr>
        <p:txBody>
          <a:bodyPr wrap="square" rtlCol="0">
            <a:spAutoFit/>
          </a:bodyPr>
          <a:lstStyle/>
          <a:p>
            <a:r>
              <a:rPr lang="it-IT" dirty="0" smtClean="0"/>
              <a:t>Serie terza</a:t>
            </a:r>
          </a:p>
          <a:p>
            <a:r>
              <a:rPr lang="it-IT" dirty="0" smtClean="0"/>
              <a:t>1940-1959</a:t>
            </a:r>
            <a:endParaRPr lang="it-IT" dirty="0"/>
          </a:p>
        </p:txBody>
      </p:sp>
    </p:spTree>
    <p:extLst>
      <p:ext uri="{BB962C8B-B14F-4D97-AF65-F5344CB8AC3E}">
        <p14:creationId xmlns:p14="http://schemas.microsoft.com/office/powerpoint/2010/main" val="2251568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3491" y="0"/>
            <a:ext cx="10353762" cy="970450"/>
          </a:xfrm>
        </p:spPr>
        <p:txBody>
          <a:bodyPr>
            <a:normAutofit/>
          </a:bodyPr>
          <a:lstStyle/>
          <a:p>
            <a:r>
              <a:rPr lang="it-IT" sz="4800" dirty="0" smtClean="0">
                <a:latin typeface="Algerian" panose="04020705040A02060702" pitchFamily="82" charset="0"/>
              </a:rPr>
              <a:t>RIASSUNTO INTERVISTA</a:t>
            </a:r>
            <a:endParaRPr lang="it-IT" sz="4800" dirty="0">
              <a:latin typeface="Algerian" panose="04020705040A02060702" pitchFamily="82" charset="0"/>
            </a:endParaRPr>
          </a:p>
        </p:txBody>
      </p:sp>
      <p:sp>
        <p:nvSpPr>
          <p:cNvPr id="3" name="Segnaposto contenuto 2"/>
          <p:cNvSpPr>
            <a:spLocks noGrp="1"/>
          </p:cNvSpPr>
          <p:nvPr>
            <p:ph idx="1"/>
          </p:nvPr>
        </p:nvSpPr>
        <p:spPr>
          <a:xfrm>
            <a:off x="7966628" y="1728155"/>
            <a:ext cx="4069725" cy="4527757"/>
          </a:xfrm>
        </p:spPr>
        <p:txBody>
          <a:bodyPr>
            <a:normAutofit fontScale="92500"/>
          </a:bodyPr>
          <a:lstStyle/>
          <a:p>
            <a:pPr marL="36900" indent="0">
              <a:buNone/>
            </a:pPr>
            <a:r>
              <a:rPr lang="it-IT" dirty="0" smtClean="0"/>
              <a:t>Il quarto giorno della nostra alternanza abbiamo avuto l’onore di poter intervistare un ex </a:t>
            </a:r>
            <a:r>
              <a:rPr lang="it-IT" dirty="0" smtClean="0"/>
              <a:t>Martinin</a:t>
            </a:r>
            <a:r>
              <a:rPr lang="it-IT" dirty="0" smtClean="0"/>
              <a:t>, Luciano, e la sua compagna, </a:t>
            </a:r>
            <a:r>
              <a:rPr lang="it-IT" dirty="0" smtClean="0"/>
              <a:t>ex </a:t>
            </a:r>
            <a:r>
              <a:rPr lang="it-IT" dirty="0" smtClean="0"/>
              <a:t>Stellina, Liliana.</a:t>
            </a:r>
          </a:p>
          <a:p>
            <a:pPr marL="36900" indent="0">
              <a:buNone/>
            </a:pPr>
            <a:r>
              <a:rPr lang="it-IT" dirty="0" smtClean="0"/>
              <a:t> I nostri intervistati hanno risposto a una serie di domande inerenti </a:t>
            </a:r>
            <a:r>
              <a:rPr lang="it-IT" dirty="0" smtClean="0"/>
              <a:t>i </a:t>
            </a:r>
            <a:r>
              <a:rPr lang="it-IT" dirty="0" smtClean="0"/>
              <a:t>lavori svolti nel corso della loro vita, ovvero fotolitografo e impiegata.</a:t>
            </a:r>
          </a:p>
          <a:p>
            <a:pPr marL="36900" indent="0">
              <a:buNone/>
            </a:pPr>
            <a:r>
              <a:rPr lang="it-IT" dirty="0" smtClean="0"/>
              <a:t>In conclusione i nostri ospiti ci hanno raccontato delle loro esperienze e dei loro aneddoti riguardanti la loro vita all’interno dei due istituti.</a:t>
            </a:r>
          </a:p>
          <a:p>
            <a:pPr marL="36900" indent="0">
              <a:buNone/>
            </a:pPr>
            <a:endParaRPr lang="it-IT" dirty="0" smtClean="0"/>
          </a:p>
          <a:p>
            <a:pPr marL="36900" indent="0">
              <a:buNone/>
            </a:pP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98911" y="1280614"/>
            <a:ext cx="7541626" cy="5422838"/>
          </a:xfrm>
          <a:prstGeom prst="rect">
            <a:avLst/>
          </a:prstGeom>
          <a:ln>
            <a:noFill/>
          </a:ln>
          <a:effectLst>
            <a:softEdge rad="112500"/>
          </a:effectLst>
        </p:spPr>
      </p:pic>
    </p:spTree>
    <p:extLst>
      <p:ext uri="{BB962C8B-B14F-4D97-AF65-F5344CB8AC3E}">
        <p14:creationId xmlns:p14="http://schemas.microsoft.com/office/powerpoint/2010/main" val="9051935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a 4"/>
          <p:cNvGraphicFramePr/>
          <p:nvPr>
            <p:extLst>
              <p:ext uri="{D42A27DB-BD31-4B8C-83A1-F6EECF244321}">
                <p14:modId xmlns:p14="http://schemas.microsoft.com/office/powerpoint/2010/main" val="1379609236"/>
              </p:ext>
            </p:extLst>
          </p:nvPr>
        </p:nvGraphicFramePr>
        <p:xfrm>
          <a:off x="1146218" y="731695"/>
          <a:ext cx="9465972" cy="28357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ma 5"/>
          <p:cNvGraphicFramePr/>
          <p:nvPr>
            <p:extLst>
              <p:ext uri="{D42A27DB-BD31-4B8C-83A1-F6EECF244321}">
                <p14:modId xmlns:p14="http://schemas.microsoft.com/office/powerpoint/2010/main" val="3223856212"/>
              </p:ext>
            </p:extLst>
          </p:nvPr>
        </p:nvGraphicFramePr>
        <p:xfrm>
          <a:off x="1146218" y="3670479"/>
          <a:ext cx="9569003" cy="29106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CasellaDiTesto 3"/>
          <p:cNvSpPr txBox="1"/>
          <p:nvPr/>
        </p:nvSpPr>
        <p:spPr>
          <a:xfrm>
            <a:off x="2744318" y="155437"/>
            <a:ext cx="6593983" cy="769441"/>
          </a:xfrm>
          <a:prstGeom prst="rect">
            <a:avLst/>
          </a:prstGeom>
          <a:noFill/>
        </p:spPr>
        <p:txBody>
          <a:bodyPr wrap="square" rtlCol="0">
            <a:spAutoFit/>
          </a:bodyPr>
          <a:lstStyle/>
          <a:p>
            <a:r>
              <a:rPr lang="it-IT" sz="4400" dirty="0" smtClean="0">
                <a:latin typeface="Algerian" panose="04020705040A02060702" pitchFamily="82" charset="0"/>
              </a:rPr>
              <a:t>INTRODUZIONE STORICA</a:t>
            </a:r>
            <a:endParaRPr lang="it-IT" sz="3600" dirty="0">
              <a:latin typeface="Algerian" panose="04020705040A02060702" pitchFamily="82" charset="0"/>
            </a:endParaRPr>
          </a:p>
        </p:txBody>
      </p:sp>
    </p:spTree>
    <p:extLst>
      <p:ext uri="{BB962C8B-B14F-4D97-AF65-F5344CB8AC3E}">
        <p14:creationId xmlns:p14="http://schemas.microsoft.com/office/powerpoint/2010/main" val="9385846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85005" y="282524"/>
            <a:ext cx="10353762" cy="970450"/>
          </a:xfrm>
        </p:spPr>
        <p:txBody>
          <a:bodyPr>
            <a:normAutofit fontScale="90000"/>
          </a:bodyPr>
          <a:lstStyle/>
          <a:p>
            <a:r>
              <a:rPr lang="it-IT" dirty="0" smtClean="0">
                <a:latin typeface="Algerian" panose="04020705040A02060702" pitchFamily="82" charset="0"/>
              </a:rPr>
              <a:t>DESCRIZIONE DI ALCUNI LAVORI INCONTRATI NEI FASCICOLI </a:t>
            </a:r>
            <a:endParaRPr lang="it-IT" dirty="0">
              <a:latin typeface="Algerian" panose="04020705040A02060702" pitchFamily="82" charset="0"/>
            </a:endParaRPr>
          </a:p>
        </p:txBody>
      </p:sp>
      <p:sp>
        <p:nvSpPr>
          <p:cNvPr id="3" name="Segnaposto contenuto 2"/>
          <p:cNvSpPr>
            <a:spLocks noGrp="1"/>
          </p:cNvSpPr>
          <p:nvPr>
            <p:ph idx="1"/>
          </p:nvPr>
        </p:nvSpPr>
        <p:spPr>
          <a:xfrm>
            <a:off x="4667408" y="2818424"/>
            <a:ext cx="2705897" cy="2861160"/>
          </a:xfrm>
        </p:spPr>
        <p:txBody>
          <a:bodyPr/>
          <a:lstStyle/>
          <a:p>
            <a:r>
              <a:rPr lang="it-IT" dirty="0" smtClean="0"/>
              <a:t>Dal greco ‘</a:t>
            </a:r>
            <a:r>
              <a:rPr lang="it-IT" dirty="0" err="1" smtClean="0"/>
              <a:t>lithos</a:t>
            </a:r>
            <a:r>
              <a:rPr lang="it-IT" dirty="0" smtClean="0"/>
              <a:t>’</a:t>
            </a:r>
          </a:p>
          <a:p>
            <a:r>
              <a:rPr lang="it-IT" dirty="0" smtClean="0"/>
              <a:t>Tecnica di stampa chimico-fisica delle immagini</a:t>
            </a:r>
          </a:p>
          <a:p>
            <a:r>
              <a:rPr lang="it-IT" dirty="0" smtClean="0"/>
              <a:t>Inventata nel 1796 da </a:t>
            </a:r>
            <a:r>
              <a:rPr lang="it-IT" dirty="0" err="1" smtClean="0"/>
              <a:t>Alos</a:t>
            </a:r>
            <a:r>
              <a:rPr lang="it-IT" dirty="0" smtClean="0"/>
              <a:t> </a:t>
            </a:r>
            <a:r>
              <a:rPr lang="it-IT" dirty="0" err="1" smtClean="0"/>
              <a:t>Senefelder</a:t>
            </a:r>
            <a:endParaRPr lang="it-IT" dirty="0" smtClean="0"/>
          </a:p>
        </p:txBody>
      </p:sp>
      <p:pic>
        <p:nvPicPr>
          <p:cNvPr id="4" name="Immagine 3"/>
          <p:cNvPicPr>
            <a:picLocks noChangeAspect="1"/>
          </p:cNvPicPr>
          <p:nvPr/>
        </p:nvPicPr>
        <p:blipFill>
          <a:blip r:embed="rId2"/>
          <a:stretch>
            <a:fillRect/>
          </a:stretch>
        </p:blipFill>
        <p:spPr>
          <a:xfrm>
            <a:off x="711764" y="2141390"/>
            <a:ext cx="3378958" cy="4387986"/>
          </a:xfrm>
          <a:prstGeom prst="rect">
            <a:avLst/>
          </a:prstGeom>
          <a:ln>
            <a:noFill/>
          </a:ln>
          <a:effectLst>
            <a:softEdge rad="112500"/>
          </a:effectLst>
        </p:spPr>
      </p:pic>
      <p:pic>
        <p:nvPicPr>
          <p:cNvPr id="5" name="Immagine 4"/>
          <p:cNvPicPr>
            <a:picLocks noChangeAspect="1"/>
          </p:cNvPicPr>
          <p:nvPr/>
        </p:nvPicPr>
        <p:blipFill>
          <a:blip r:embed="rId3"/>
          <a:stretch>
            <a:fillRect/>
          </a:stretch>
        </p:blipFill>
        <p:spPr>
          <a:xfrm>
            <a:off x="7833052" y="2141390"/>
            <a:ext cx="3162300" cy="4387986"/>
          </a:xfrm>
          <a:prstGeom prst="rect">
            <a:avLst/>
          </a:prstGeom>
          <a:ln>
            <a:noFill/>
          </a:ln>
          <a:effectLst>
            <a:softEdge rad="112500"/>
          </a:effectLst>
        </p:spPr>
      </p:pic>
      <p:sp>
        <p:nvSpPr>
          <p:cNvPr id="6" name="CasellaDiTesto 5"/>
          <p:cNvSpPr txBox="1"/>
          <p:nvPr/>
        </p:nvSpPr>
        <p:spPr>
          <a:xfrm>
            <a:off x="4583846" y="1712533"/>
            <a:ext cx="2873022" cy="646331"/>
          </a:xfrm>
          <a:prstGeom prst="rect">
            <a:avLst/>
          </a:prstGeom>
          <a:noFill/>
        </p:spPr>
        <p:txBody>
          <a:bodyPr wrap="square" rtlCol="0">
            <a:spAutoFit/>
          </a:bodyPr>
          <a:lstStyle/>
          <a:p>
            <a:pPr algn="ctr"/>
            <a:r>
              <a:rPr lang="it-IT" sz="3600" dirty="0" smtClean="0">
                <a:latin typeface="Algerian" panose="04020705040A02060702" pitchFamily="82" charset="0"/>
              </a:rPr>
              <a:t>LITOGRAFIA</a:t>
            </a:r>
            <a:endParaRPr lang="it-IT" sz="3600" dirty="0">
              <a:latin typeface="Algerian" panose="04020705040A02060702" pitchFamily="82" charset="0"/>
            </a:endParaRPr>
          </a:p>
        </p:txBody>
      </p:sp>
    </p:spTree>
    <p:extLst>
      <p:ext uri="{BB962C8B-B14F-4D97-AF65-F5344CB8AC3E}">
        <p14:creationId xmlns:p14="http://schemas.microsoft.com/office/powerpoint/2010/main" val="4064868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14199" y="124375"/>
            <a:ext cx="4610636" cy="970450"/>
          </a:xfrm>
        </p:spPr>
        <p:txBody>
          <a:bodyPr>
            <a:noAutofit/>
          </a:bodyPr>
          <a:lstStyle/>
          <a:p>
            <a:r>
              <a:rPr lang="it-IT" dirty="0" smtClean="0">
                <a:latin typeface="Algerian" panose="04020705040A02060702" pitchFamily="82" charset="0"/>
              </a:rPr>
              <a:t>BACHICOLTURA</a:t>
            </a:r>
            <a:endParaRPr lang="it-IT" dirty="0">
              <a:latin typeface="Algerian" panose="04020705040A02060702" pitchFamily="82" charset="0"/>
            </a:endParaRPr>
          </a:p>
        </p:txBody>
      </p:sp>
      <p:sp>
        <p:nvSpPr>
          <p:cNvPr id="3" name="Segnaposto contenuto 2"/>
          <p:cNvSpPr>
            <a:spLocks noGrp="1"/>
          </p:cNvSpPr>
          <p:nvPr>
            <p:ph idx="1"/>
          </p:nvPr>
        </p:nvSpPr>
        <p:spPr>
          <a:xfrm>
            <a:off x="1219394" y="999615"/>
            <a:ext cx="4267006" cy="4655471"/>
          </a:xfrm>
        </p:spPr>
        <p:txBody>
          <a:bodyPr/>
          <a:lstStyle/>
          <a:p>
            <a:r>
              <a:rPr lang="it-IT" dirty="0" smtClean="0"/>
              <a:t>Allevamento del baco da seta</a:t>
            </a:r>
          </a:p>
          <a:p>
            <a:r>
              <a:rPr lang="it-IT" dirty="0" smtClean="0"/>
              <a:t>Pratica cinese </a:t>
            </a:r>
            <a:r>
              <a:rPr lang="it-IT" dirty="0" smtClean="0"/>
              <a:t>sviluppata nel </a:t>
            </a:r>
            <a:r>
              <a:rPr lang="it-IT" dirty="0" smtClean="0"/>
              <a:t>VII millennio a.C.</a:t>
            </a:r>
          </a:p>
          <a:p>
            <a:r>
              <a:rPr lang="it-IT" dirty="0" smtClean="0"/>
              <a:t>Forte sviluppo in </a:t>
            </a:r>
            <a:r>
              <a:rPr lang="it-IT" dirty="0" err="1" smtClean="0"/>
              <a:t>europa</a:t>
            </a:r>
            <a:r>
              <a:rPr lang="it-IT" dirty="0" smtClean="0"/>
              <a:t> durante </a:t>
            </a:r>
            <a:r>
              <a:rPr lang="it-IT" dirty="0" smtClean="0"/>
              <a:t>la Rivoluzione industriale</a:t>
            </a:r>
          </a:p>
          <a:p>
            <a:r>
              <a:rPr lang="it-IT" dirty="0" smtClean="0"/>
              <a:t>Complessa suddivisione del lavoro durante l’anno</a:t>
            </a:r>
          </a:p>
          <a:p>
            <a:r>
              <a:rPr lang="it-IT" dirty="0" smtClean="0"/>
              <a:t>Grande necessità di manodopera</a:t>
            </a:r>
          </a:p>
        </p:txBody>
      </p:sp>
      <p:pic>
        <p:nvPicPr>
          <p:cNvPr id="4" name="Immagine 3"/>
          <p:cNvPicPr>
            <a:picLocks noChangeAspect="1"/>
          </p:cNvPicPr>
          <p:nvPr/>
        </p:nvPicPr>
        <p:blipFill>
          <a:blip r:embed="rId2"/>
          <a:stretch>
            <a:fillRect/>
          </a:stretch>
        </p:blipFill>
        <p:spPr>
          <a:xfrm>
            <a:off x="6994010" y="1094825"/>
            <a:ext cx="4695714" cy="4636274"/>
          </a:xfrm>
          <a:prstGeom prst="rect">
            <a:avLst/>
          </a:prstGeom>
          <a:ln>
            <a:noFill/>
          </a:ln>
          <a:effectLst>
            <a:softEdge rad="112500"/>
          </a:effectLst>
        </p:spPr>
      </p:pic>
      <p:pic>
        <p:nvPicPr>
          <p:cNvPr id="5" name="Immagine 4"/>
          <p:cNvPicPr>
            <a:picLocks noChangeAspect="1"/>
          </p:cNvPicPr>
          <p:nvPr/>
        </p:nvPicPr>
        <p:blipFill>
          <a:blip r:embed="rId3"/>
          <a:stretch>
            <a:fillRect/>
          </a:stretch>
        </p:blipFill>
        <p:spPr>
          <a:xfrm>
            <a:off x="1219394" y="4567828"/>
            <a:ext cx="5456349" cy="2174516"/>
          </a:xfrm>
          <a:prstGeom prst="rect">
            <a:avLst/>
          </a:prstGeom>
          <a:ln>
            <a:noFill/>
          </a:ln>
          <a:effectLst>
            <a:softEdge rad="112500"/>
          </a:effectLst>
        </p:spPr>
      </p:pic>
    </p:spTree>
    <p:extLst>
      <p:ext uri="{BB962C8B-B14F-4D97-AF65-F5344CB8AC3E}">
        <p14:creationId xmlns:p14="http://schemas.microsoft.com/office/powerpoint/2010/main" val="28901626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13795" y="145961"/>
            <a:ext cx="10353762" cy="970450"/>
          </a:xfrm>
        </p:spPr>
        <p:txBody>
          <a:bodyPr>
            <a:normAutofit/>
          </a:bodyPr>
          <a:lstStyle/>
          <a:p>
            <a:r>
              <a:rPr lang="it-IT" dirty="0" smtClean="0">
                <a:latin typeface="Algerian" panose="04020705040A02060702" pitchFamily="82" charset="0"/>
              </a:rPr>
              <a:t>FRANGIAIA</a:t>
            </a:r>
            <a:endParaRPr lang="it-IT" dirty="0">
              <a:latin typeface="Algerian" panose="04020705040A02060702" pitchFamily="82" charset="0"/>
            </a:endParaRPr>
          </a:p>
        </p:txBody>
      </p:sp>
      <p:sp>
        <p:nvSpPr>
          <p:cNvPr id="3" name="Segnaposto contenuto 2"/>
          <p:cNvSpPr>
            <a:spLocks noGrp="1"/>
          </p:cNvSpPr>
          <p:nvPr>
            <p:ph idx="1"/>
          </p:nvPr>
        </p:nvSpPr>
        <p:spPr>
          <a:xfrm>
            <a:off x="0" y="2134422"/>
            <a:ext cx="2975625" cy="4063044"/>
          </a:xfrm>
        </p:spPr>
        <p:txBody>
          <a:bodyPr/>
          <a:lstStyle/>
          <a:p>
            <a:r>
              <a:rPr lang="it-IT" dirty="0" smtClean="0"/>
              <a:t>Uno dei mestieri più poveri in assoluto</a:t>
            </a:r>
          </a:p>
          <a:p>
            <a:r>
              <a:rPr lang="it-IT" dirty="0" smtClean="0"/>
              <a:t>Svolto dalla donne per realizzazione di frange</a:t>
            </a:r>
          </a:p>
          <a:p>
            <a:r>
              <a:rPr lang="it-IT" dirty="0" smtClean="0"/>
              <a:t>Originava un forte sfruttamento del lavoro delle donne</a:t>
            </a:r>
          </a:p>
          <a:p>
            <a:pPr marL="36900" indent="0">
              <a:buNone/>
            </a:pPr>
            <a:endParaRPr lang="it-IT" dirty="0"/>
          </a:p>
        </p:txBody>
      </p:sp>
      <p:pic>
        <p:nvPicPr>
          <p:cNvPr id="4" name="Immagine 3"/>
          <p:cNvPicPr>
            <a:picLocks noChangeAspect="1"/>
          </p:cNvPicPr>
          <p:nvPr/>
        </p:nvPicPr>
        <p:blipFill>
          <a:blip r:embed="rId2"/>
          <a:stretch>
            <a:fillRect/>
          </a:stretch>
        </p:blipFill>
        <p:spPr>
          <a:xfrm>
            <a:off x="3300112" y="1554293"/>
            <a:ext cx="4540608" cy="3441781"/>
          </a:xfrm>
          <a:prstGeom prst="rect">
            <a:avLst/>
          </a:prstGeom>
          <a:ln>
            <a:noFill/>
          </a:ln>
          <a:effectLst>
            <a:softEdge rad="112500"/>
          </a:effectLst>
        </p:spPr>
      </p:pic>
      <p:pic>
        <p:nvPicPr>
          <p:cNvPr id="5" name="Immagine 4"/>
          <p:cNvPicPr>
            <a:picLocks noChangeAspect="1"/>
          </p:cNvPicPr>
          <p:nvPr/>
        </p:nvPicPr>
        <p:blipFill>
          <a:blip r:embed="rId3"/>
          <a:stretch>
            <a:fillRect/>
          </a:stretch>
        </p:blipFill>
        <p:spPr>
          <a:xfrm>
            <a:off x="8165207" y="1742114"/>
            <a:ext cx="3696340" cy="4847659"/>
          </a:xfrm>
          <a:prstGeom prst="rect">
            <a:avLst/>
          </a:prstGeom>
          <a:ln>
            <a:noFill/>
          </a:ln>
          <a:effectLst>
            <a:softEdge rad="112500"/>
          </a:effectLst>
        </p:spPr>
      </p:pic>
    </p:spTree>
    <p:extLst>
      <p:ext uri="{BB962C8B-B14F-4D97-AF65-F5344CB8AC3E}">
        <p14:creationId xmlns:p14="http://schemas.microsoft.com/office/powerpoint/2010/main" val="37131639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4067" y="532326"/>
            <a:ext cx="10353762" cy="970450"/>
          </a:xfrm>
        </p:spPr>
        <p:txBody>
          <a:bodyPr>
            <a:noAutofit/>
          </a:bodyPr>
          <a:lstStyle/>
          <a:p>
            <a:r>
              <a:rPr lang="it-IT" sz="4800" dirty="0" smtClean="0">
                <a:latin typeface="Algerian" panose="04020705040A02060702" pitchFamily="82" charset="0"/>
              </a:rPr>
              <a:t>DESCRIZIONE DELLA NOSTRA ALTERNANZA</a:t>
            </a:r>
            <a:endParaRPr lang="it-IT" sz="4800" dirty="0">
              <a:latin typeface="Algerian" panose="04020705040A02060702" pitchFamily="82" charset="0"/>
            </a:endParaRPr>
          </a:p>
        </p:txBody>
      </p:sp>
      <p:sp>
        <p:nvSpPr>
          <p:cNvPr id="3" name="Segnaposto contenuto 2"/>
          <p:cNvSpPr>
            <a:spLocks noGrp="1"/>
          </p:cNvSpPr>
          <p:nvPr>
            <p:ph idx="1"/>
          </p:nvPr>
        </p:nvSpPr>
        <p:spPr>
          <a:xfrm>
            <a:off x="644067" y="1932206"/>
            <a:ext cx="7290048" cy="2247123"/>
          </a:xfrm>
        </p:spPr>
        <p:txBody>
          <a:bodyPr/>
          <a:lstStyle/>
          <a:p>
            <a:r>
              <a:rPr lang="it-IT" dirty="0" smtClean="0"/>
              <a:t>Visita guidata al </a:t>
            </a:r>
            <a:r>
              <a:rPr lang="it-IT" dirty="0" smtClean="0"/>
              <a:t>museo</a:t>
            </a:r>
          </a:p>
          <a:p>
            <a:r>
              <a:rPr lang="it-IT" dirty="0" smtClean="0"/>
              <a:t>Consultazione dei </a:t>
            </a:r>
            <a:r>
              <a:rPr lang="it-IT" dirty="0" smtClean="0"/>
              <a:t>fascicoli e rilevazione dati</a:t>
            </a:r>
            <a:endParaRPr lang="it-IT" dirty="0" smtClean="0"/>
          </a:p>
          <a:p>
            <a:r>
              <a:rPr lang="it-IT" dirty="0" smtClean="0"/>
              <a:t>Trascrizione dati in </a:t>
            </a:r>
            <a:r>
              <a:rPr lang="it-IT" dirty="0"/>
              <a:t>E</a:t>
            </a:r>
            <a:r>
              <a:rPr lang="it-IT" dirty="0" smtClean="0"/>
              <a:t>xcel e grafici</a:t>
            </a:r>
          </a:p>
          <a:p>
            <a:r>
              <a:rPr lang="it-IT" dirty="0" smtClean="0"/>
              <a:t>Intervista</a:t>
            </a:r>
          </a:p>
          <a:p>
            <a:r>
              <a:rPr lang="it-IT" dirty="0" smtClean="0"/>
              <a:t>Realizzazione e esposizione del </a:t>
            </a:r>
            <a:r>
              <a:rPr lang="it-IT" dirty="0"/>
              <a:t>P</a:t>
            </a:r>
            <a:r>
              <a:rPr lang="it-IT" dirty="0" smtClean="0"/>
              <a:t>owerPoint finale</a:t>
            </a:r>
            <a:endParaRPr lang="it-IT" dirty="0"/>
          </a:p>
        </p:txBody>
      </p:sp>
      <p:pic>
        <p:nvPicPr>
          <p:cNvPr id="12" name="Immagine 11"/>
          <p:cNvPicPr>
            <a:picLocks noChangeAspect="1"/>
          </p:cNvPicPr>
          <p:nvPr/>
        </p:nvPicPr>
        <p:blipFill>
          <a:blip r:embed="rId2"/>
          <a:stretch>
            <a:fillRect/>
          </a:stretch>
        </p:blipFill>
        <p:spPr>
          <a:xfrm>
            <a:off x="128788" y="4224646"/>
            <a:ext cx="3863662" cy="2433732"/>
          </a:xfrm>
          <a:prstGeom prst="rect">
            <a:avLst/>
          </a:prstGeom>
          <a:ln>
            <a:noFill/>
          </a:ln>
          <a:effectLst>
            <a:softEdge rad="112500"/>
          </a:effectLst>
        </p:spPr>
      </p:pic>
      <p:pic>
        <p:nvPicPr>
          <p:cNvPr id="14" name="Immagin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85939" y="1688326"/>
            <a:ext cx="3646510" cy="2734883"/>
          </a:xfrm>
          <a:prstGeom prst="rect">
            <a:avLst/>
          </a:prstGeom>
          <a:ln>
            <a:noFill/>
          </a:ln>
          <a:effectLst>
            <a:softEdge rad="112500"/>
          </a:effectLst>
        </p:spPr>
      </p:pic>
      <p:pic>
        <p:nvPicPr>
          <p:cNvPr id="15" name="Immagin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6960" y="4179329"/>
            <a:ext cx="4503312" cy="2633354"/>
          </a:xfrm>
          <a:prstGeom prst="rect">
            <a:avLst/>
          </a:prstGeom>
          <a:ln>
            <a:noFill/>
          </a:ln>
          <a:effectLst>
            <a:softEdge rad="112500"/>
          </a:effectLst>
        </p:spPr>
      </p:pic>
    </p:spTree>
    <p:extLst>
      <p:ext uri="{BB962C8B-B14F-4D97-AF65-F5344CB8AC3E}">
        <p14:creationId xmlns:p14="http://schemas.microsoft.com/office/powerpoint/2010/main" val="9381110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2432" y="0"/>
            <a:ext cx="10353762" cy="970450"/>
          </a:xfrm>
        </p:spPr>
        <p:txBody>
          <a:bodyPr/>
          <a:lstStyle/>
          <a:p>
            <a:r>
              <a:rPr lang="it-IT" dirty="0" smtClean="0">
                <a:latin typeface="Algerian" panose="04020705040A02060702" pitchFamily="82" charset="0"/>
              </a:rPr>
              <a:t>Ulteriori POSSIBILI </a:t>
            </a:r>
            <a:r>
              <a:rPr lang="it-IT" dirty="0" smtClean="0">
                <a:latin typeface="Algerian" panose="04020705040A02060702" pitchFamily="82" charset="0"/>
              </a:rPr>
              <a:t>RICERCHE</a:t>
            </a:r>
            <a:endParaRPr lang="it-IT" dirty="0">
              <a:latin typeface="Algerian" panose="04020705040A02060702" pitchFamily="82" charset="0"/>
            </a:endParaRPr>
          </a:p>
        </p:txBody>
      </p:sp>
      <p:sp>
        <p:nvSpPr>
          <p:cNvPr id="3" name="Segnaposto contenuto 2"/>
          <p:cNvSpPr>
            <a:spLocks noGrp="1"/>
          </p:cNvSpPr>
          <p:nvPr>
            <p:ph idx="1"/>
          </p:nvPr>
        </p:nvSpPr>
        <p:spPr>
          <a:xfrm>
            <a:off x="102425" y="1031385"/>
            <a:ext cx="6697620" cy="2445912"/>
          </a:xfrm>
        </p:spPr>
        <p:txBody>
          <a:bodyPr>
            <a:normAutofit/>
          </a:bodyPr>
          <a:lstStyle/>
          <a:p>
            <a:r>
              <a:rPr lang="it-IT" dirty="0" smtClean="0">
                <a:effectLst/>
              </a:rPr>
              <a:t>Analisi del numero dei </a:t>
            </a:r>
            <a:r>
              <a:rPr lang="it-IT" dirty="0" smtClean="0">
                <a:effectLst/>
              </a:rPr>
              <a:t>figli presenti in una famiglia; </a:t>
            </a:r>
          </a:p>
          <a:p>
            <a:r>
              <a:rPr lang="it-IT" dirty="0">
                <a:effectLst/>
              </a:rPr>
              <a:t>A</a:t>
            </a:r>
            <a:r>
              <a:rPr lang="it-IT" dirty="0" smtClean="0">
                <a:effectLst/>
              </a:rPr>
              <a:t>nalisi di quale </a:t>
            </a:r>
            <a:r>
              <a:rPr lang="it-IT" dirty="0">
                <a:effectLst/>
              </a:rPr>
              <a:t>componente della famiglia veniva a mancare in </a:t>
            </a:r>
            <a:r>
              <a:rPr lang="it-IT" dirty="0" smtClean="0">
                <a:effectLst/>
              </a:rPr>
              <a:t>media</a:t>
            </a:r>
          </a:p>
          <a:p>
            <a:r>
              <a:rPr lang="it-IT" dirty="0" smtClean="0">
                <a:effectLst/>
              </a:rPr>
              <a:t>Analisi di quali malattie causavano più spesso la </a:t>
            </a:r>
            <a:r>
              <a:rPr lang="it-IT" dirty="0">
                <a:effectLst/>
              </a:rPr>
              <a:t>morte </a:t>
            </a:r>
            <a:r>
              <a:rPr lang="it-IT" dirty="0" smtClean="0">
                <a:effectLst/>
              </a:rPr>
              <a:t>dei genitori o degli </a:t>
            </a:r>
            <a:r>
              <a:rPr lang="it-IT" dirty="0" smtClean="0">
                <a:effectLst/>
              </a:rPr>
              <a:t>orfani </a:t>
            </a:r>
            <a:r>
              <a:rPr lang="it-IT" dirty="0" smtClean="0">
                <a:effectLst/>
              </a:rPr>
              <a:t>stessi</a:t>
            </a:r>
            <a:endParaRPr lang="it-IT" dirty="0"/>
          </a:p>
        </p:txBody>
      </p:sp>
      <p:pic>
        <p:nvPicPr>
          <p:cNvPr id="4" name="Immagine 3"/>
          <p:cNvPicPr>
            <a:picLocks noChangeAspect="1"/>
          </p:cNvPicPr>
          <p:nvPr/>
        </p:nvPicPr>
        <p:blipFill>
          <a:blip r:embed="rId2"/>
          <a:stretch>
            <a:fillRect/>
          </a:stretch>
        </p:blipFill>
        <p:spPr>
          <a:xfrm>
            <a:off x="8732354" y="2086738"/>
            <a:ext cx="3225064" cy="4298053"/>
          </a:xfrm>
          <a:prstGeom prst="rect">
            <a:avLst/>
          </a:prstGeom>
        </p:spPr>
      </p:pic>
      <p:pic>
        <p:nvPicPr>
          <p:cNvPr id="5" name="Immagine 4"/>
          <p:cNvPicPr>
            <a:picLocks noChangeAspect="1"/>
          </p:cNvPicPr>
          <p:nvPr/>
        </p:nvPicPr>
        <p:blipFill>
          <a:blip r:embed="rId3"/>
          <a:stretch>
            <a:fillRect/>
          </a:stretch>
        </p:blipFill>
        <p:spPr>
          <a:xfrm>
            <a:off x="185169" y="3477297"/>
            <a:ext cx="3438442" cy="2548349"/>
          </a:xfrm>
          <a:prstGeom prst="rect">
            <a:avLst/>
          </a:prstGeom>
        </p:spPr>
      </p:pic>
      <p:pic>
        <p:nvPicPr>
          <p:cNvPr id="6" name="Immagine 5"/>
          <p:cNvPicPr>
            <a:picLocks noChangeAspect="1"/>
          </p:cNvPicPr>
          <p:nvPr/>
        </p:nvPicPr>
        <p:blipFill>
          <a:blip r:embed="rId4"/>
          <a:stretch>
            <a:fillRect/>
          </a:stretch>
        </p:blipFill>
        <p:spPr>
          <a:xfrm>
            <a:off x="3706355" y="3477297"/>
            <a:ext cx="3267739" cy="2542252"/>
          </a:xfrm>
          <a:prstGeom prst="rect">
            <a:avLst/>
          </a:prstGeom>
        </p:spPr>
      </p:pic>
      <p:sp>
        <p:nvSpPr>
          <p:cNvPr id="7" name="CasellaDiTesto 6"/>
          <p:cNvSpPr txBox="1"/>
          <p:nvPr/>
        </p:nvSpPr>
        <p:spPr>
          <a:xfrm>
            <a:off x="6974094" y="3732760"/>
            <a:ext cx="1463038" cy="2031325"/>
          </a:xfrm>
          <a:prstGeom prst="rect">
            <a:avLst/>
          </a:prstGeom>
          <a:noFill/>
        </p:spPr>
        <p:txBody>
          <a:bodyPr wrap="square" rtlCol="0">
            <a:spAutoFit/>
          </a:bodyPr>
          <a:lstStyle/>
          <a:p>
            <a:r>
              <a:rPr lang="it-IT" dirty="0"/>
              <a:t>Parte del questionario riguardante i fratelli e altri componenti della famiglia</a:t>
            </a:r>
          </a:p>
        </p:txBody>
      </p:sp>
      <p:sp>
        <p:nvSpPr>
          <p:cNvPr id="8" name="CasellaDiTesto 7"/>
          <p:cNvSpPr txBox="1"/>
          <p:nvPr/>
        </p:nvSpPr>
        <p:spPr>
          <a:xfrm>
            <a:off x="9491729" y="1066929"/>
            <a:ext cx="2094963" cy="1200329"/>
          </a:xfrm>
          <a:prstGeom prst="rect">
            <a:avLst/>
          </a:prstGeom>
          <a:noFill/>
        </p:spPr>
        <p:txBody>
          <a:bodyPr wrap="square" rtlCol="0">
            <a:spAutoFit/>
          </a:bodyPr>
          <a:lstStyle/>
          <a:p>
            <a:r>
              <a:rPr lang="it-IT" dirty="0"/>
              <a:t>Fotografia di una madre  ritrovata nei fascicoli di </a:t>
            </a:r>
            <a:r>
              <a:rPr lang="it-IT" dirty="0" smtClean="0"/>
              <a:t>III SERIE</a:t>
            </a:r>
            <a:endParaRPr lang="it-IT" dirty="0"/>
          </a:p>
        </p:txBody>
      </p:sp>
    </p:spTree>
    <p:extLst>
      <p:ext uri="{BB962C8B-B14F-4D97-AF65-F5344CB8AC3E}">
        <p14:creationId xmlns:p14="http://schemas.microsoft.com/office/powerpoint/2010/main" val="13855728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311360"/>
            <a:ext cx="8474904" cy="970450"/>
          </a:xfrm>
        </p:spPr>
        <p:txBody>
          <a:bodyPr/>
          <a:lstStyle/>
          <a:p>
            <a:r>
              <a:rPr lang="it-IT" dirty="0" smtClean="0">
                <a:latin typeface="Algerian" panose="04020705040A02060702" pitchFamily="82" charset="0"/>
              </a:rPr>
              <a:t>CONSIDERAZIONI PERSONALI </a:t>
            </a:r>
            <a:endParaRPr lang="it-IT" dirty="0">
              <a:latin typeface="Algerian" panose="04020705040A02060702" pitchFamily="82" charset="0"/>
            </a:endParaRPr>
          </a:p>
        </p:txBody>
      </p:sp>
      <p:sp>
        <p:nvSpPr>
          <p:cNvPr id="3" name="Segnaposto contenuto 2"/>
          <p:cNvSpPr>
            <a:spLocks noGrp="1"/>
          </p:cNvSpPr>
          <p:nvPr>
            <p:ph idx="1"/>
          </p:nvPr>
        </p:nvSpPr>
        <p:spPr>
          <a:xfrm>
            <a:off x="384730" y="1580050"/>
            <a:ext cx="5835766" cy="4769235"/>
          </a:xfrm>
        </p:spPr>
        <p:txBody>
          <a:bodyPr>
            <a:normAutofit/>
          </a:bodyPr>
          <a:lstStyle/>
          <a:p>
            <a:r>
              <a:rPr lang="it-IT" sz="1800" dirty="0" smtClean="0"/>
              <a:t>DURANTE QUESTA SETTIMANA ABBIAMO SVOLTO NUMEROSE ATTIVITA’ CHE DA UN PUNTO DI VISTA FORMA TIVO CI HANNO INSEGNATO MOLTO. </a:t>
            </a:r>
          </a:p>
          <a:p>
            <a:r>
              <a:rPr lang="it-IT" sz="1800" dirty="0" smtClean="0"/>
              <a:t>LA PARTE DI QUESTO PERCORSO CHE CI HA STUPITO MAGGIORMENTE E’ STATA L’ INTERVISTA PERCHE’ CI HA PERMESSO DI CONFRONTARCI IN MODO DIRETTO CON QUELLA CHE ERA LA VITA ALL’ INTERNO DELL’ORFANOTROFIO. </a:t>
            </a:r>
          </a:p>
          <a:p>
            <a:r>
              <a:rPr lang="it-IT" sz="1800" dirty="0" smtClean="0"/>
              <a:t>SIAMO CONTENTI DI AVER AVUTO LA POSSIBILITA’ DI VIVERE QUESTA ESPERIENZA, IN QUANTO TRA DIVERSI ANNI NON SARA’ PIU’ POSSIBILE CONFRONTARSI IN MODO DIRETTO CON QUESTA REALTA’.</a:t>
            </a:r>
          </a:p>
          <a:p>
            <a:pPr marL="36900" indent="0">
              <a:buNone/>
            </a:pP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2828" y="611869"/>
            <a:ext cx="3005069" cy="2253802"/>
          </a:xfrm>
          <a:prstGeom prst="rect">
            <a:avLst/>
          </a:prstGeom>
          <a:ln>
            <a:noFill/>
          </a:ln>
          <a:effectLst>
            <a:softEdge rad="112500"/>
          </a:effectLst>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039" y="3436634"/>
            <a:ext cx="3005069" cy="2253802"/>
          </a:xfrm>
          <a:prstGeom prst="rect">
            <a:avLst/>
          </a:prstGeom>
          <a:ln>
            <a:noFill/>
          </a:ln>
          <a:effectLst>
            <a:softEdge rad="112500"/>
          </a:effectLst>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6652" y="2865671"/>
            <a:ext cx="2795348" cy="2112135"/>
          </a:xfrm>
          <a:prstGeom prst="rect">
            <a:avLst/>
          </a:prstGeom>
          <a:ln>
            <a:noFill/>
          </a:ln>
          <a:effectLst>
            <a:softEdge rad="112500"/>
          </a:effectLst>
        </p:spPr>
      </p:pic>
    </p:spTree>
    <p:extLst>
      <p:ext uri="{BB962C8B-B14F-4D97-AF65-F5344CB8AC3E}">
        <p14:creationId xmlns:p14="http://schemas.microsoft.com/office/powerpoint/2010/main" val="31020191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Lavoro a cura di:</a:t>
            </a:r>
            <a:endParaRPr lang="it-IT" dirty="0"/>
          </a:p>
        </p:txBody>
      </p:sp>
      <p:sp>
        <p:nvSpPr>
          <p:cNvPr id="3" name="Segnaposto contenuto 2"/>
          <p:cNvSpPr>
            <a:spLocks noGrp="1"/>
          </p:cNvSpPr>
          <p:nvPr>
            <p:ph idx="1"/>
          </p:nvPr>
        </p:nvSpPr>
        <p:spPr>
          <a:xfrm>
            <a:off x="913795" y="2240924"/>
            <a:ext cx="4276391" cy="2833352"/>
          </a:xfrm>
        </p:spPr>
        <p:txBody>
          <a:bodyPr>
            <a:normAutofit/>
          </a:bodyPr>
          <a:lstStyle/>
          <a:p>
            <a:r>
              <a:rPr lang="it-IT" dirty="0" smtClean="0"/>
              <a:t>Alvarez Emanuele</a:t>
            </a:r>
          </a:p>
          <a:p>
            <a:r>
              <a:rPr lang="it-IT" dirty="0" err="1" smtClean="0"/>
              <a:t>Bonalumi</a:t>
            </a:r>
            <a:r>
              <a:rPr lang="it-IT" dirty="0" smtClean="0"/>
              <a:t> Ludovica</a:t>
            </a:r>
          </a:p>
          <a:p>
            <a:r>
              <a:rPr lang="it-IT" dirty="0" err="1" smtClean="0"/>
              <a:t>Cicchelli</a:t>
            </a:r>
            <a:r>
              <a:rPr lang="it-IT" dirty="0" smtClean="0"/>
              <a:t> Luca</a:t>
            </a:r>
          </a:p>
          <a:p>
            <a:r>
              <a:rPr lang="it-IT" dirty="0" smtClean="0"/>
              <a:t>Chiarelli Alessia</a:t>
            </a:r>
          </a:p>
          <a:p>
            <a:r>
              <a:rPr lang="it-IT" dirty="0" smtClean="0"/>
              <a:t>Comi Cristina</a:t>
            </a:r>
          </a:p>
          <a:p>
            <a:r>
              <a:rPr lang="it-IT" dirty="0" smtClean="0"/>
              <a:t>D’Amato Elisa</a:t>
            </a:r>
          </a:p>
        </p:txBody>
      </p:sp>
      <p:sp>
        <p:nvSpPr>
          <p:cNvPr id="4" name="Segnaposto contenuto 2"/>
          <p:cNvSpPr txBox="1">
            <a:spLocks/>
          </p:cNvSpPr>
          <p:nvPr/>
        </p:nvSpPr>
        <p:spPr>
          <a:xfrm>
            <a:off x="7222297" y="2240924"/>
            <a:ext cx="4276391" cy="2833352"/>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it-IT" dirty="0" err="1" smtClean="0"/>
              <a:t>Ghizzardi</a:t>
            </a:r>
            <a:r>
              <a:rPr lang="it-IT" dirty="0" smtClean="0"/>
              <a:t> Gabriele</a:t>
            </a:r>
          </a:p>
          <a:p>
            <a:r>
              <a:rPr lang="it-IT" dirty="0" smtClean="0"/>
              <a:t>Pecchia Luca</a:t>
            </a:r>
          </a:p>
          <a:p>
            <a:r>
              <a:rPr lang="it-IT" dirty="0" err="1" smtClean="0"/>
              <a:t>Polenghi</a:t>
            </a:r>
            <a:r>
              <a:rPr lang="it-IT" dirty="0" smtClean="0"/>
              <a:t> Giada</a:t>
            </a:r>
          </a:p>
          <a:p>
            <a:r>
              <a:rPr lang="it-IT" dirty="0" err="1" smtClean="0"/>
              <a:t>Privitera</a:t>
            </a:r>
            <a:r>
              <a:rPr lang="it-IT" dirty="0" smtClean="0"/>
              <a:t> Letizia</a:t>
            </a:r>
          </a:p>
          <a:p>
            <a:r>
              <a:rPr lang="it-IT" dirty="0" smtClean="0"/>
              <a:t>Vismara Matteo</a:t>
            </a:r>
          </a:p>
          <a:p>
            <a:r>
              <a:rPr lang="it-IT" dirty="0" err="1" smtClean="0"/>
              <a:t>Zanaboni</a:t>
            </a:r>
            <a:r>
              <a:rPr lang="it-IT" dirty="0" smtClean="0"/>
              <a:t> Rebecca</a:t>
            </a:r>
            <a:endParaRPr lang="it-IT" dirty="0"/>
          </a:p>
        </p:txBody>
      </p:sp>
    </p:spTree>
    <p:extLst>
      <p:ext uri="{BB962C8B-B14F-4D97-AF65-F5344CB8AC3E}">
        <p14:creationId xmlns:p14="http://schemas.microsoft.com/office/powerpoint/2010/main" val="33838465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350" y="2283290"/>
            <a:ext cx="4765183" cy="4192943"/>
          </a:xfrm>
          <a:prstGeom prst="rect">
            <a:avLst/>
          </a:prstGeom>
          <a:ln>
            <a:noFill/>
          </a:ln>
          <a:effectLst>
            <a:softEdge rad="112500"/>
          </a:effectLst>
        </p:spPr>
      </p:pic>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1764" y="2009104"/>
            <a:ext cx="3417982" cy="4467129"/>
          </a:xfrm>
          <a:prstGeom prst="rect">
            <a:avLst/>
          </a:prstGeom>
          <a:ln>
            <a:noFill/>
          </a:ln>
          <a:effectLst>
            <a:softEdge rad="112500"/>
          </a:effectLst>
        </p:spPr>
      </p:pic>
      <p:sp>
        <p:nvSpPr>
          <p:cNvPr id="11" name="Nuvola 10"/>
          <p:cNvSpPr/>
          <p:nvPr/>
        </p:nvSpPr>
        <p:spPr>
          <a:xfrm>
            <a:off x="660400" y="440267"/>
            <a:ext cx="2726744" cy="1427170"/>
          </a:xfrm>
          <a:prstGeom prst="cloud">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Istruzione</a:t>
            </a:r>
            <a:endParaRPr lang="it-IT" dirty="0"/>
          </a:p>
        </p:txBody>
      </p:sp>
      <p:sp>
        <p:nvSpPr>
          <p:cNvPr id="12" name="Nuvola 11"/>
          <p:cNvSpPr/>
          <p:nvPr/>
        </p:nvSpPr>
        <p:spPr>
          <a:xfrm>
            <a:off x="4459842" y="422464"/>
            <a:ext cx="2752327" cy="1444973"/>
          </a:xfrm>
          <a:prstGeom prst="cloud">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Impieghi</a:t>
            </a:r>
            <a:endParaRPr lang="it-IT" dirty="0"/>
          </a:p>
        </p:txBody>
      </p:sp>
      <p:sp>
        <p:nvSpPr>
          <p:cNvPr id="13" name="Nuvola 12"/>
          <p:cNvSpPr/>
          <p:nvPr/>
        </p:nvSpPr>
        <p:spPr>
          <a:xfrm>
            <a:off x="8284867" y="422464"/>
            <a:ext cx="2842479" cy="1444973"/>
          </a:xfrm>
          <a:prstGeom prst="cloud">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Giornata tipo</a:t>
            </a:r>
            <a:endParaRPr lang="it-IT" dirty="0"/>
          </a:p>
        </p:txBody>
      </p:sp>
      <p:sp>
        <p:nvSpPr>
          <p:cNvPr id="14" name="CasellaDiTesto 13"/>
          <p:cNvSpPr txBox="1"/>
          <p:nvPr/>
        </p:nvSpPr>
        <p:spPr>
          <a:xfrm>
            <a:off x="5096933" y="3826933"/>
            <a:ext cx="1642534" cy="1477328"/>
          </a:xfrm>
          <a:prstGeom prst="rect">
            <a:avLst/>
          </a:prstGeom>
          <a:noFill/>
        </p:spPr>
        <p:txBody>
          <a:bodyPr wrap="square" rtlCol="0">
            <a:spAutoFit/>
          </a:bodyPr>
          <a:lstStyle/>
          <a:p>
            <a:r>
              <a:rPr lang="it-IT" dirty="0" smtClean="0"/>
              <a:t>Orfani Martinitt durante una lezione in classe</a:t>
            </a:r>
            <a:endParaRPr lang="it-IT" dirty="0"/>
          </a:p>
        </p:txBody>
      </p:sp>
      <p:sp>
        <p:nvSpPr>
          <p:cNvPr id="15" name="CasellaDiTesto 14"/>
          <p:cNvSpPr txBox="1"/>
          <p:nvPr/>
        </p:nvSpPr>
        <p:spPr>
          <a:xfrm>
            <a:off x="10439745" y="3826933"/>
            <a:ext cx="1396655" cy="923330"/>
          </a:xfrm>
          <a:prstGeom prst="rect">
            <a:avLst/>
          </a:prstGeom>
          <a:noFill/>
        </p:spPr>
        <p:txBody>
          <a:bodyPr wrap="square" rtlCol="0">
            <a:spAutoFit/>
          </a:bodyPr>
          <a:lstStyle/>
          <a:p>
            <a:r>
              <a:rPr lang="it-IT" dirty="0" smtClean="0"/>
              <a:t>Martinitt durante un pranzo</a:t>
            </a:r>
            <a:endParaRPr lang="it-IT" dirty="0"/>
          </a:p>
        </p:txBody>
      </p:sp>
      <p:pic>
        <p:nvPicPr>
          <p:cNvPr id="2" name="Immagine 1"/>
          <p:cNvPicPr>
            <a:picLocks noChangeAspect="1"/>
          </p:cNvPicPr>
          <p:nvPr/>
        </p:nvPicPr>
        <p:blipFill rotWithShape="1">
          <a:blip r:embed="rId4"/>
          <a:srcRect l="-83361" t="-510350" r="119485" b="509749"/>
          <a:stretch/>
        </p:blipFill>
        <p:spPr>
          <a:xfrm>
            <a:off x="1211419" y="902192"/>
            <a:ext cx="1480265" cy="398574"/>
          </a:xfrm>
          <a:prstGeom prst="rect">
            <a:avLst/>
          </a:prstGeom>
        </p:spPr>
      </p:pic>
    </p:spTree>
    <p:extLst>
      <p:ext uri="{BB962C8B-B14F-4D97-AF65-F5344CB8AC3E}">
        <p14:creationId xmlns:p14="http://schemas.microsoft.com/office/powerpoint/2010/main" val="13422702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156" y="2588654"/>
            <a:ext cx="4990184" cy="3321079"/>
          </a:xfrm>
          <a:prstGeom prst="rect">
            <a:avLst/>
          </a:prstGeom>
          <a:ln>
            <a:noFill/>
          </a:ln>
          <a:effectLst>
            <a:softEdge rad="112500"/>
          </a:effectLst>
        </p:spPr>
      </p:pic>
      <p:pic>
        <p:nvPicPr>
          <p:cNvPr id="7" name="Immagine 6"/>
          <p:cNvPicPr>
            <a:picLocks noChangeAspect="1"/>
          </p:cNvPicPr>
          <p:nvPr/>
        </p:nvPicPr>
        <p:blipFill rotWithShape="1">
          <a:blip r:embed="rId3">
            <a:extLst>
              <a:ext uri="{28A0092B-C50C-407E-A947-70E740481C1C}">
                <a14:useLocalDpi xmlns:a14="http://schemas.microsoft.com/office/drawing/2010/main" val="0"/>
              </a:ext>
            </a:extLst>
          </a:blip>
          <a:srcRect l="4985" t="3845" r="2616" b="11944"/>
          <a:stretch/>
        </p:blipFill>
        <p:spPr>
          <a:xfrm>
            <a:off x="6274768" y="2588654"/>
            <a:ext cx="4649511" cy="3321079"/>
          </a:xfrm>
          <a:prstGeom prst="rect">
            <a:avLst/>
          </a:prstGeom>
          <a:ln>
            <a:noFill/>
          </a:ln>
          <a:effectLst>
            <a:softEdge rad="112500"/>
          </a:effectLst>
        </p:spPr>
      </p:pic>
      <p:sp>
        <p:nvSpPr>
          <p:cNvPr id="8" name="Nuvola 7"/>
          <p:cNvSpPr/>
          <p:nvPr/>
        </p:nvSpPr>
        <p:spPr>
          <a:xfrm>
            <a:off x="660400" y="440267"/>
            <a:ext cx="2842654" cy="1465806"/>
          </a:xfrm>
          <a:prstGeom prst="cloud">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Istruzione</a:t>
            </a:r>
            <a:endParaRPr lang="it-IT" dirty="0"/>
          </a:p>
        </p:txBody>
      </p:sp>
      <p:sp>
        <p:nvSpPr>
          <p:cNvPr id="9" name="Nuvola 8"/>
          <p:cNvSpPr/>
          <p:nvPr/>
        </p:nvSpPr>
        <p:spPr>
          <a:xfrm>
            <a:off x="4715933" y="440266"/>
            <a:ext cx="2882602" cy="1465807"/>
          </a:xfrm>
          <a:prstGeom prst="cloud">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Impieghi</a:t>
            </a:r>
            <a:endParaRPr lang="it-IT" dirty="0"/>
          </a:p>
        </p:txBody>
      </p:sp>
      <p:sp>
        <p:nvSpPr>
          <p:cNvPr id="10" name="Nuvola 9"/>
          <p:cNvSpPr/>
          <p:nvPr/>
        </p:nvSpPr>
        <p:spPr>
          <a:xfrm>
            <a:off x="8771467" y="440267"/>
            <a:ext cx="2742246" cy="1465806"/>
          </a:xfrm>
          <a:prstGeom prst="cloud">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Giornata</a:t>
            </a:r>
            <a:endParaRPr lang="it-IT" dirty="0"/>
          </a:p>
        </p:txBody>
      </p:sp>
      <p:sp>
        <p:nvSpPr>
          <p:cNvPr id="11" name="CasellaDiTesto 10"/>
          <p:cNvSpPr txBox="1"/>
          <p:nvPr/>
        </p:nvSpPr>
        <p:spPr>
          <a:xfrm>
            <a:off x="10890413" y="3785568"/>
            <a:ext cx="1623321" cy="1200329"/>
          </a:xfrm>
          <a:prstGeom prst="rect">
            <a:avLst/>
          </a:prstGeom>
          <a:noFill/>
        </p:spPr>
        <p:txBody>
          <a:bodyPr wrap="square" rtlCol="0">
            <a:spAutoFit/>
          </a:bodyPr>
          <a:lstStyle/>
          <a:p>
            <a:r>
              <a:rPr lang="it-IT" dirty="0" smtClean="0"/>
              <a:t>Stelline durante una lezione  di stiro</a:t>
            </a:r>
            <a:endParaRPr lang="it-IT" dirty="0"/>
          </a:p>
        </p:txBody>
      </p:sp>
      <p:sp>
        <p:nvSpPr>
          <p:cNvPr id="12" name="CasellaDiTesto 11"/>
          <p:cNvSpPr txBox="1"/>
          <p:nvPr/>
        </p:nvSpPr>
        <p:spPr>
          <a:xfrm>
            <a:off x="5030339" y="3924067"/>
            <a:ext cx="1312334" cy="923330"/>
          </a:xfrm>
          <a:prstGeom prst="rect">
            <a:avLst/>
          </a:prstGeom>
          <a:noFill/>
        </p:spPr>
        <p:txBody>
          <a:bodyPr wrap="square" rtlCol="0">
            <a:spAutoFit/>
          </a:bodyPr>
          <a:lstStyle/>
          <a:p>
            <a:r>
              <a:rPr lang="it-IT" dirty="0" smtClean="0"/>
              <a:t>Stelline in una foto di gruppo</a:t>
            </a:r>
            <a:endParaRPr lang="it-IT" dirty="0"/>
          </a:p>
        </p:txBody>
      </p:sp>
    </p:spTree>
    <p:extLst>
      <p:ext uri="{BB962C8B-B14F-4D97-AF65-F5344CB8AC3E}">
        <p14:creationId xmlns:p14="http://schemas.microsoft.com/office/powerpoint/2010/main" val="8868192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13795" y="1732449"/>
            <a:ext cx="4166205" cy="4058751"/>
          </a:xfrm>
        </p:spPr>
        <p:txBody>
          <a:bodyPr/>
          <a:lstStyle/>
          <a:p>
            <a:pPr marL="36900" indent="0">
              <a:buNone/>
            </a:pPr>
            <a:r>
              <a:rPr lang="it-IT" b="1" dirty="0" smtClean="0"/>
              <a:t>                                   </a:t>
            </a:r>
            <a:endParaRPr lang="it-IT" b="1" dirty="0"/>
          </a:p>
        </p:txBody>
      </p:sp>
      <p:sp>
        <p:nvSpPr>
          <p:cNvPr id="4" name="CasellaDiTesto 3"/>
          <p:cNvSpPr txBox="1"/>
          <p:nvPr/>
        </p:nvSpPr>
        <p:spPr>
          <a:xfrm>
            <a:off x="848363" y="1427100"/>
            <a:ext cx="5249333" cy="369332"/>
          </a:xfrm>
          <a:prstGeom prst="rect">
            <a:avLst/>
          </a:prstGeom>
          <a:noFill/>
        </p:spPr>
        <p:txBody>
          <a:bodyPr wrap="square" rtlCol="0">
            <a:spAutoFit/>
          </a:bodyPr>
          <a:lstStyle/>
          <a:p>
            <a:pPr marL="285750" indent="-285750">
              <a:buFont typeface="Wingdings" panose="05000000000000000000" pitchFamily="2" charset="2"/>
              <a:buChar char="v"/>
            </a:pPr>
            <a:r>
              <a:rPr lang="it-IT" dirty="0" smtClean="0"/>
              <a:t>STELLINE: BRAVE DONNE DI CASA</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462" y="2154176"/>
            <a:ext cx="4458726" cy="2198883"/>
          </a:xfrm>
          <a:prstGeom prst="rect">
            <a:avLst/>
          </a:prstGeom>
          <a:ln>
            <a:noFill/>
          </a:ln>
          <a:effectLst>
            <a:softEdge rad="112500"/>
          </a:effectLst>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359" y="4181314"/>
            <a:ext cx="3779078" cy="2486346"/>
          </a:xfrm>
          <a:prstGeom prst="rect">
            <a:avLst/>
          </a:prstGeom>
          <a:ln>
            <a:noFill/>
          </a:ln>
          <a:effectLst>
            <a:softEdge rad="112500"/>
          </a:effectLst>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4647" y="1757133"/>
            <a:ext cx="3781815" cy="2269295"/>
          </a:xfrm>
          <a:prstGeom prst="rect">
            <a:avLst/>
          </a:prstGeom>
          <a:ln>
            <a:noFill/>
          </a:ln>
          <a:effectLst>
            <a:softEdge rad="112500"/>
          </a:effectLst>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786" y="4476047"/>
            <a:ext cx="4426402" cy="2191612"/>
          </a:xfrm>
          <a:prstGeom prst="rect">
            <a:avLst/>
          </a:prstGeom>
          <a:ln>
            <a:noFill/>
          </a:ln>
          <a:effectLst>
            <a:softEdge rad="112500"/>
          </a:effectLst>
        </p:spPr>
      </p:pic>
      <p:sp>
        <p:nvSpPr>
          <p:cNvPr id="9" name="CasellaDiTesto 8"/>
          <p:cNvSpPr txBox="1"/>
          <p:nvPr/>
        </p:nvSpPr>
        <p:spPr>
          <a:xfrm>
            <a:off x="4869932" y="2589252"/>
            <a:ext cx="1339403" cy="923330"/>
          </a:xfrm>
          <a:prstGeom prst="rect">
            <a:avLst/>
          </a:prstGeom>
          <a:noFill/>
        </p:spPr>
        <p:txBody>
          <a:bodyPr wrap="square" rtlCol="0">
            <a:spAutoFit/>
          </a:bodyPr>
          <a:lstStyle/>
          <a:p>
            <a:r>
              <a:rPr lang="it-IT" dirty="0" smtClean="0"/>
              <a:t>Attività di stiro nella sala</a:t>
            </a:r>
            <a:endParaRPr lang="it-IT" dirty="0"/>
          </a:p>
        </p:txBody>
      </p:sp>
      <p:sp>
        <p:nvSpPr>
          <p:cNvPr id="11" name="CasellaDiTesto 10"/>
          <p:cNvSpPr txBox="1"/>
          <p:nvPr/>
        </p:nvSpPr>
        <p:spPr>
          <a:xfrm>
            <a:off x="4846285" y="4917527"/>
            <a:ext cx="1269285" cy="1200329"/>
          </a:xfrm>
          <a:prstGeom prst="rect">
            <a:avLst/>
          </a:prstGeom>
          <a:noFill/>
        </p:spPr>
        <p:txBody>
          <a:bodyPr wrap="square" rtlCol="0">
            <a:spAutoFit/>
          </a:bodyPr>
          <a:lstStyle/>
          <a:p>
            <a:r>
              <a:rPr lang="it-IT" dirty="0" smtClean="0"/>
              <a:t>Sala dedicata alle Stelline</a:t>
            </a:r>
            <a:endParaRPr lang="it-IT" dirty="0"/>
          </a:p>
        </p:txBody>
      </p:sp>
      <p:sp>
        <p:nvSpPr>
          <p:cNvPr id="12" name="CasellaDiTesto 11"/>
          <p:cNvSpPr txBox="1"/>
          <p:nvPr/>
        </p:nvSpPr>
        <p:spPr>
          <a:xfrm>
            <a:off x="6787166" y="2936383"/>
            <a:ext cx="1571223" cy="1200329"/>
          </a:xfrm>
          <a:prstGeom prst="rect">
            <a:avLst/>
          </a:prstGeom>
          <a:noFill/>
        </p:spPr>
        <p:txBody>
          <a:bodyPr wrap="square" rtlCol="0">
            <a:spAutoFit/>
          </a:bodyPr>
          <a:lstStyle/>
          <a:p>
            <a:r>
              <a:rPr lang="it-IT" dirty="0" smtClean="0"/>
              <a:t>Macchina da cucire presente nella sala</a:t>
            </a:r>
            <a:endParaRPr lang="it-IT" dirty="0"/>
          </a:p>
        </p:txBody>
      </p:sp>
      <p:sp>
        <p:nvSpPr>
          <p:cNvPr id="16" name="CasellaDiTesto 15"/>
          <p:cNvSpPr txBox="1"/>
          <p:nvPr/>
        </p:nvSpPr>
        <p:spPr>
          <a:xfrm>
            <a:off x="3823713" y="294881"/>
            <a:ext cx="7498127" cy="769441"/>
          </a:xfrm>
          <a:prstGeom prst="rect">
            <a:avLst/>
          </a:prstGeom>
          <a:noFill/>
        </p:spPr>
        <p:txBody>
          <a:bodyPr wrap="square" rtlCol="0">
            <a:spAutoFit/>
          </a:bodyPr>
          <a:lstStyle/>
          <a:p>
            <a:r>
              <a:rPr lang="it-IT" sz="4400" dirty="0" smtClean="0">
                <a:latin typeface="Algerian" panose="04020705040A02060702" pitchFamily="82" charset="0"/>
              </a:rPr>
              <a:t>SALA DEL MUSEO</a:t>
            </a:r>
            <a:endParaRPr lang="it-IT" sz="4400" dirty="0">
              <a:latin typeface="Algerian" panose="04020705040A02060702" pitchFamily="82" charset="0"/>
            </a:endParaRPr>
          </a:p>
        </p:txBody>
      </p:sp>
      <p:sp>
        <p:nvSpPr>
          <p:cNvPr id="13" name="CasellaDiTesto 12"/>
          <p:cNvSpPr txBox="1"/>
          <p:nvPr/>
        </p:nvSpPr>
        <p:spPr>
          <a:xfrm>
            <a:off x="6787166" y="4917526"/>
            <a:ext cx="1571223" cy="923330"/>
          </a:xfrm>
          <a:prstGeom prst="rect">
            <a:avLst/>
          </a:prstGeom>
          <a:noFill/>
        </p:spPr>
        <p:txBody>
          <a:bodyPr wrap="square" rtlCol="0">
            <a:spAutoFit/>
          </a:bodyPr>
          <a:lstStyle/>
          <a:p>
            <a:r>
              <a:rPr lang="it-IT" dirty="0" smtClean="0"/>
              <a:t>Foto d’epoca presenti nella sala</a:t>
            </a:r>
            <a:endParaRPr lang="it-IT" dirty="0"/>
          </a:p>
        </p:txBody>
      </p:sp>
    </p:spTree>
    <p:extLst>
      <p:ext uri="{BB962C8B-B14F-4D97-AF65-F5344CB8AC3E}">
        <p14:creationId xmlns:p14="http://schemas.microsoft.com/office/powerpoint/2010/main" val="13209208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6810" y="2026202"/>
            <a:ext cx="7205663" cy="4059237"/>
          </a:xfrm>
          <a:prstGeom prst="rect">
            <a:avLst/>
          </a:prstGeom>
          <a:ln>
            <a:noFill/>
          </a:ln>
          <a:effectLst>
            <a:softEdge rad="112500"/>
          </a:effectLst>
        </p:spPr>
      </p:pic>
      <p:sp>
        <p:nvSpPr>
          <p:cNvPr id="3" name="CasellaDiTesto 2"/>
          <p:cNvSpPr txBox="1"/>
          <p:nvPr/>
        </p:nvSpPr>
        <p:spPr>
          <a:xfrm>
            <a:off x="7392473" y="3132491"/>
            <a:ext cx="4623516" cy="923330"/>
          </a:xfrm>
          <a:prstGeom prst="rect">
            <a:avLst/>
          </a:prstGeom>
          <a:noFill/>
        </p:spPr>
        <p:txBody>
          <a:bodyPr wrap="square" rtlCol="0">
            <a:spAutoFit/>
          </a:bodyPr>
          <a:lstStyle/>
          <a:p>
            <a:r>
              <a:rPr lang="it-IT" dirty="0" smtClean="0"/>
              <a:t>‘’Alcuni dispositivi ci hanno permesso di stirare virtualmente dei capi come pantaloni e camicie con dei ferri da stiro antichi’’</a:t>
            </a:r>
            <a:endParaRPr lang="it-IT" dirty="0"/>
          </a:p>
        </p:txBody>
      </p:sp>
      <p:sp>
        <p:nvSpPr>
          <p:cNvPr id="7" name="CasellaDiTesto 6"/>
          <p:cNvSpPr txBox="1"/>
          <p:nvPr/>
        </p:nvSpPr>
        <p:spPr>
          <a:xfrm>
            <a:off x="3348507" y="463639"/>
            <a:ext cx="7881870" cy="707886"/>
          </a:xfrm>
          <a:prstGeom prst="rect">
            <a:avLst/>
          </a:prstGeom>
          <a:noFill/>
        </p:spPr>
        <p:txBody>
          <a:bodyPr wrap="square" rtlCol="0">
            <a:spAutoFit/>
          </a:bodyPr>
          <a:lstStyle/>
          <a:p>
            <a:r>
              <a:rPr lang="it-IT" sz="4000" dirty="0" smtClean="0">
                <a:latin typeface="Algerian" panose="04020705040A02060702" pitchFamily="82" charset="0"/>
              </a:rPr>
              <a:t>ATTIVITA’ DELLA SALA</a:t>
            </a:r>
            <a:endParaRPr lang="it-IT" sz="4000" dirty="0">
              <a:latin typeface="Algerian" panose="04020705040A02060702" pitchFamily="82" charset="0"/>
            </a:endParaRPr>
          </a:p>
        </p:txBody>
      </p:sp>
    </p:spTree>
    <p:extLst>
      <p:ext uri="{BB962C8B-B14F-4D97-AF65-F5344CB8AC3E}">
        <p14:creationId xmlns:p14="http://schemas.microsoft.com/office/powerpoint/2010/main" val="27125238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7521" y="1331353"/>
            <a:ext cx="11075685" cy="623411"/>
          </a:xfrm>
        </p:spPr>
        <p:txBody>
          <a:bodyPr/>
          <a:lstStyle/>
          <a:p>
            <a:r>
              <a:rPr lang="it-IT" dirty="0" smtClean="0"/>
              <a:t>A SCUOLA DAI MARTINITT</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2638" y="4514626"/>
            <a:ext cx="2305318" cy="2105608"/>
          </a:xfrm>
          <a:prstGeom prst="rect">
            <a:avLst/>
          </a:prstGeom>
          <a:ln>
            <a:noFill/>
          </a:ln>
          <a:effectLst>
            <a:softEdge rad="112500"/>
          </a:effectLst>
        </p:spPr>
      </p:pic>
      <p:pic>
        <p:nvPicPr>
          <p:cNvPr id="15" name="Immagin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183" y="1984917"/>
            <a:ext cx="3437544" cy="3684761"/>
          </a:xfrm>
          <a:prstGeom prst="rect">
            <a:avLst/>
          </a:prstGeom>
          <a:ln>
            <a:noFill/>
          </a:ln>
          <a:effectLst>
            <a:softEdge rad="112500"/>
          </a:effectLst>
        </p:spPr>
      </p:pic>
      <p:pic>
        <p:nvPicPr>
          <p:cNvPr id="17" name="Immagine 16"/>
          <p:cNvPicPr>
            <a:picLocks noChangeAspect="1"/>
          </p:cNvPicPr>
          <p:nvPr/>
        </p:nvPicPr>
        <p:blipFill>
          <a:blip r:embed="rId4"/>
          <a:stretch>
            <a:fillRect/>
          </a:stretch>
        </p:blipFill>
        <p:spPr>
          <a:xfrm>
            <a:off x="7046891" y="979846"/>
            <a:ext cx="4441065" cy="3330799"/>
          </a:xfrm>
          <a:prstGeom prst="rect">
            <a:avLst/>
          </a:prstGeom>
          <a:ln>
            <a:noFill/>
          </a:ln>
          <a:effectLst>
            <a:softEdge rad="112500"/>
          </a:effectLst>
        </p:spPr>
      </p:pic>
      <p:sp>
        <p:nvSpPr>
          <p:cNvPr id="18" name="CasellaDiTesto 17"/>
          <p:cNvSpPr txBox="1"/>
          <p:nvPr/>
        </p:nvSpPr>
        <p:spPr>
          <a:xfrm>
            <a:off x="3630727" y="5242082"/>
            <a:ext cx="2575775" cy="1200329"/>
          </a:xfrm>
          <a:prstGeom prst="rect">
            <a:avLst/>
          </a:prstGeom>
          <a:noFill/>
        </p:spPr>
        <p:txBody>
          <a:bodyPr wrap="square" rtlCol="0">
            <a:spAutoFit/>
          </a:bodyPr>
          <a:lstStyle/>
          <a:p>
            <a:r>
              <a:rPr lang="it-IT" dirty="0" smtClean="0"/>
              <a:t>Pagella ritrovata nei fascicoli durante </a:t>
            </a:r>
            <a:r>
              <a:rPr lang="it-IT" dirty="0" smtClean="0"/>
              <a:t>la consultazione dei documenti</a:t>
            </a:r>
            <a:endParaRPr lang="it-IT" dirty="0"/>
          </a:p>
        </p:txBody>
      </p:sp>
      <p:sp>
        <p:nvSpPr>
          <p:cNvPr id="21" name="CasellaDiTesto 20"/>
          <p:cNvSpPr txBox="1"/>
          <p:nvPr/>
        </p:nvSpPr>
        <p:spPr>
          <a:xfrm>
            <a:off x="4327228" y="2413170"/>
            <a:ext cx="2807594" cy="1200329"/>
          </a:xfrm>
          <a:prstGeom prst="rect">
            <a:avLst/>
          </a:prstGeom>
          <a:noFill/>
        </p:spPr>
        <p:txBody>
          <a:bodyPr wrap="square" rtlCol="0">
            <a:spAutoFit/>
          </a:bodyPr>
          <a:lstStyle/>
          <a:p>
            <a:r>
              <a:rPr lang="it-IT" dirty="0" smtClean="0"/>
              <a:t>Sala interattiva che ricrea l’ambiente di una classe </a:t>
            </a:r>
            <a:r>
              <a:rPr lang="it-IT" dirty="0" smtClean="0"/>
              <a:t>di 4° elementare </a:t>
            </a:r>
            <a:r>
              <a:rPr lang="it-IT" dirty="0" smtClean="0"/>
              <a:t>dell’anno scolastico </a:t>
            </a:r>
            <a:r>
              <a:rPr lang="it-IT" dirty="0" smtClean="0"/>
              <a:t>1872/1873</a:t>
            </a:r>
            <a:r>
              <a:rPr lang="it-IT" dirty="0" smtClean="0"/>
              <a:t>.</a:t>
            </a:r>
            <a:endParaRPr lang="it-IT" dirty="0"/>
          </a:p>
        </p:txBody>
      </p:sp>
      <p:sp>
        <p:nvSpPr>
          <p:cNvPr id="22" name="CasellaDiTesto 21"/>
          <p:cNvSpPr txBox="1"/>
          <p:nvPr/>
        </p:nvSpPr>
        <p:spPr>
          <a:xfrm>
            <a:off x="6761408" y="4662152"/>
            <a:ext cx="2421230" cy="1477328"/>
          </a:xfrm>
          <a:prstGeom prst="rect">
            <a:avLst/>
          </a:prstGeom>
          <a:noFill/>
        </p:spPr>
        <p:txBody>
          <a:bodyPr wrap="square" rtlCol="0">
            <a:spAutoFit/>
          </a:bodyPr>
          <a:lstStyle/>
          <a:p>
            <a:r>
              <a:rPr lang="it-IT" dirty="0" smtClean="0"/>
              <a:t>Riproduzione di un banco </a:t>
            </a:r>
            <a:r>
              <a:rPr lang="it-IT" dirty="0" smtClean="0"/>
              <a:t>del </a:t>
            </a:r>
            <a:r>
              <a:rPr lang="it-IT" dirty="0" smtClean="0"/>
              <a:t>periodo con tasti interattivi presente all’interno della stanza</a:t>
            </a:r>
            <a:endParaRPr lang="it-IT" dirty="0"/>
          </a:p>
        </p:txBody>
      </p:sp>
      <p:sp>
        <p:nvSpPr>
          <p:cNvPr id="25" name="CasellaDiTesto 24"/>
          <p:cNvSpPr txBox="1"/>
          <p:nvPr/>
        </p:nvSpPr>
        <p:spPr>
          <a:xfrm>
            <a:off x="3701561" y="195761"/>
            <a:ext cx="5009882" cy="707886"/>
          </a:xfrm>
          <a:prstGeom prst="rect">
            <a:avLst/>
          </a:prstGeom>
          <a:noFill/>
        </p:spPr>
        <p:txBody>
          <a:bodyPr wrap="square" rtlCol="0">
            <a:spAutoFit/>
          </a:bodyPr>
          <a:lstStyle/>
          <a:p>
            <a:r>
              <a:rPr lang="it-IT" sz="4000" dirty="0" smtClean="0">
                <a:latin typeface="Algerian" panose="04020705040A02060702" pitchFamily="82" charset="0"/>
              </a:rPr>
              <a:t>SALA DEL MUSEO</a:t>
            </a:r>
            <a:endParaRPr lang="it-IT" sz="4000" dirty="0">
              <a:latin typeface="Algerian" panose="04020705040A02060702" pitchFamily="82" charset="0"/>
            </a:endParaRPr>
          </a:p>
        </p:txBody>
      </p:sp>
    </p:spTree>
    <p:extLst>
      <p:ext uri="{BB962C8B-B14F-4D97-AF65-F5344CB8AC3E}">
        <p14:creationId xmlns:p14="http://schemas.microsoft.com/office/powerpoint/2010/main" val="2094310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798489" y="1195659"/>
            <a:ext cx="5259227" cy="2962732"/>
          </a:xfrm>
          <a:prstGeom prst="rect">
            <a:avLst/>
          </a:prstGeom>
          <a:ln>
            <a:noFill/>
          </a:ln>
          <a:effectLst>
            <a:softEdge rad="112500"/>
          </a:effectLst>
        </p:spPr>
      </p:pic>
      <p:pic>
        <p:nvPicPr>
          <p:cNvPr id="5" name="Video_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614079" y="3912976"/>
            <a:ext cx="5210354" cy="2796027"/>
          </a:xfrm>
          <a:prstGeom prst="rect">
            <a:avLst/>
          </a:prstGeom>
          <a:ln>
            <a:noFill/>
          </a:ln>
          <a:effectLst>
            <a:softEdge rad="112500"/>
          </a:effectLst>
        </p:spPr>
      </p:pic>
      <p:sp>
        <p:nvSpPr>
          <p:cNvPr id="3" name="CasellaDiTesto 2"/>
          <p:cNvSpPr txBox="1"/>
          <p:nvPr/>
        </p:nvSpPr>
        <p:spPr>
          <a:xfrm>
            <a:off x="6572871" y="1736575"/>
            <a:ext cx="3015113" cy="1200329"/>
          </a:xfrm>
          <a:prstGeom prst="rect">
            <a:avLst/>
          </a:prstGeom>
          <a:noFill/>
        </p:spPr>
        <p:txBody>
          <a:bodyPr wrap="square" rtlCol="0">
            <a:spAutoFit/>
          </a:bodyPr>
          <a:lstStyle/>
          <a:p>
            <a:r>
              <a:rPr lang="it-IT" dirty="0" smtClean="0"/>
              <a:t>Si può assistere a delle brevi lezioni grazie </a:t>
            </a:r>
            <a:r>
              <a:rPr lang="it-IT" dirty="0" smtClean="0"/>
              <a:t>ad un sistema di </a:t>
            </a:r>
            <a:r>
              <a:rPr lang="it-IT" dirty="0" smtClean="0"/>
              <a:t>proiezioni</a:t>
            </a:r>
            <a:endParaRPr lang="it-IT" dirty="0"/>
          </a:p>
          <a:p>
            <a:endParaRPr lang="it-IT" dirty="0"/>
          </a:p>
        </p:txBody>
      </p:sp>
      <p:sp>
        <p:nvSpPr>
          <p:cNvPr id="6" name="CasellaDiTesto 5"/>
          <p:cNvSpPr txBox="1"/>
          <p:nvPr/>
        </p:nvSpPr>
        <p:spPr>
          <a:xfrm>
            <a:off x="2627289" y="4418614"/>
            <a:ext cx="2780586" cy="2031325"/>
          </a:xfrm>
          <a:prstGeom prst="rect">
            <a:avLst/>
          </a:prstGeom>
          <a:noFill/>
        </p:spPr>
        <p:txBody>
          <a:bodyPr wrap="square" rtlCol="0">
            <a:spAutoFit/>
          </a:bodyPr>
          <a:lstStyle/>
          <a:p>
            <a:r>
              <a:rPr lang="it-IT" dirty="0" smtClean="0"/>
              <a:t>Al termine di ogni lezione l’insegnante pone delle domande su ciò che è stato detto nella lezione. </a:t>
            </a:r>
          </a:p>
          <a:p>
            <a:r>
              <a:rPr lang="it-IT" dirty="0" smtClean="0"/>
              <a:t> I visitatori possono rispondere grazie a due tasti disposti su ogni banco</a:t>
            </a:r>
            <a:endParaRPr lang="it-IT" dirty="0"/>
          </a:p>
        </p:txBody>
      </p:sp>
      <p:sp>
        <p:nvSpPr>
          <p:cNvPr id="9" name="CasellaDiTesto 8"/>
          <p:cNvSpPr txBox="1"/>
          <p:nvPr/>
        </p:nvSpPr>
        <p:spPr>
          <a:xfrm>
            <a:off x="3031181" y="255225"/>
            <a:ext cx="7083380" cy="707886"/>
          </a:xfrm>
          <a:prstGeom prst="rect">
            <a:avLst/>
          </a:prstGeom>
          <a:noFill/>
        </p:spPr>
        <p:txBody>
          <a:bodyPr wrap="square" rtlCol="0">
            <a:spAutoFit/>
          </a:bodyPr>
          <a:lstStyle/>
          <a:p>
            <a:r>
              <a:rPr lang="it-IT" sz="4000" dirty="0" smtClean="0">
                <a:latin typeface="Algerian" panose="04020705040A02060702" pitchFamily="82" charset="0"/>
              </a:rPr>
              <a:t>ATTIVITA’ DELLA SALA</a:t>
            </a:r>
            <a:endParaRPr lang="it-IT" sz="4000" dirty="0">
              <a:latin typeface="Algerian" panose="04020705040A02060702" pitchFamily="82" charset="0"/>
            </a:endParaRPr>
          </a:p>
        </p:txBody>
      </p:sp>
    </p:spTree>
    <p:extLst>
      <p:ext uri="{BB962C8B-B14F-4D97-AF65-F5344CB8AC3E}">
        <p14:creationId xmlns:p14="http://schemas.microsoft.com/office/powerpoint/2010/main" val="5010916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580050"/>
          </a:xfrm>
        </p:spPr>
        <p:txBody>
          <a:bodyPr>
            <a:normAutofit/>
          </a:bodyPr>
          <a:lstStyle/>
          <a:p>
            <a:r>
              <a:rPr lang="it-IT" dirty="0" smtClean="0">
                <a:solidFill>
                  <a:schemeClr val="tx1"/>
                </a:solidFill>
                <a:latin typeface="Algerian" panose="04020705040A02060702" pitchFamily="82" charset="0"/>
              </a:rPr>
              <a:t>PRINCIPALI DIFFERENZE TRA I 3 REGOLAMENTI DELL’ORFANOTROFIO MARTINITT</a:t>
            </a:r>
            <a:endParaRPr lang="it-IT" dirty="0">
              <a:solidFill>
                <a:schemeClr val="tx1"/>
              </a:solidFill>
              <a:latin typeface="Algerian" panose="04020705040A02060702" pitchFamily="82" charset="0"/>
            </a:endParaRPr>
          </a:p>
        </p:txBody>
      </p:sp>
      <p:sp>
        <p:nvSpPr>
          <p:cNvPr id="3" name="Segnaposto contenuto 2"/>
          <p:cNvSpPr>
            <a:spLocks noGrp="1"/>
          </p:cNvSpPr>
          <p:nvPr>
            <p:ph idx="1"/>
          </p:nvPr>
        </p:nvSpPr>
        <p:spPr>
          <a:xfrm>
            <a:off x="810764" y="2492302"/>
            <a:ext cx="4649878" cy="4178954"/>
          </a:xfrm>
        </p:spPr>
        <p:txBody>
          <a:bodyPr/>
          <a:lstStyle/>
          <a:p>
            <a:r>
              <a:rPr lang="it-IT" dirty="0" smtClean="0"/>
              <a:t>Ammissione all’orfanotrofio</a:t>
            </a:r>
          </a:p>
          <a:p>
            <a:r>
              <a:rPr lang="it-IT" dirty="0" smtClean="0"/>
              <a:t>Premi</a:t>
            </a:r>
          </a:p>
          <a:p>
            <a:r>
              <a:rPr lang="it-IT" dirty="0" smtClean="0"/>
              <a:t>Punizioni</a:t>
            </a:r>
          </a:p>
          <a:p>
            <a:r>
              <a:rPr lang="it-IT" dirty="0" smtClean="0"/>
              <a:t>Vacanze e visite</a:t>
            </a:r>
          </a:p>
          <a:p>
            <a:r>
              <a:rPr lang="it-IT" dirty="0" smtClean="0"/>
              <a:t>Vestiario</a:t>
            </a:r>
          </a:p>
          <a:p>
            <a:r>
              <a:rPr lang="it-IT" dirty="0" smtClean="0"/>
              <a:t>Dimissione ed espulsione degli orfani</a:t>
            </a:r>
          </a:p>
          <a:p>
            <a:endParaRPr lang="it-IT" dirty="0" smtClean="0"/>
          </a:p>
          <a:p>
            <a:endParaRPr lang="it-IT" dirty="0" smtClean="0"/>
          </a:p>
          <a:p>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642" y="1580050"/>
            <a:ext cx="6246254" cy="4468967"/>
          </a:xfrm>
          <a:prstGeom prst="rect">
            <a:avLst/>
          </a:prstGeom>
          <a:ln>
            <a:noFill/>
          </a:ln>
          <a:effectLst>
            <a:softEdge rad="112500"/>
          </a:effectLst>
        </p:spPr>
      </p:pic>
    </p:spTree>
    <p:extLst>
      <p:ext uri="{BB962C8B-B14F-4D97-AF65-F5344CB8AC3E}">
        <p14:creationId xmlns:p14="http://schemas.microsoft.com/office/powerpoint/2010/main" val="159333328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desia">
  <a:themeElements>
    <a:clrScheme name="Ardesia">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Ardesia">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rdesia">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Ardesia</Template>
  <TotalTime>504</TotalTime>
  <Words>737</Words>
  <Application>Microsoft Office PowerPoint</Application>
  <PresentationFormat>Widescreen</PresentationFormat>
  <Paragraphs>129</Paragraphs>
  <Slides>26</Slides>
  <Notes>0</Notes>
  <HiddenSlides>0</HiddenSlides>
  <MMClips>3</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26</vt:i4>
      </vt:variant>
    </vt:vector>
  </HeadingPairs>
  <TitlesOfParts>
    <vt:vector size="32" baseType="lpstr">
      <vt:lpstr>Algerian</vt:lpstr>
      <vt:lpstr>Calisto MT</vt:lpstr>
      <vt:lpstr>Trebuchet MS</vt:lpstr>
      <vt:lpstr>Wingdings</vt:lpstr>
      <vt:lpstr>Wingdings 2</vt:lpstr>
      <vt:lpstr>Ardesia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PRINCIPALI DIFFERENZE TRA I 3 REGOLAMENTI DELL’ORFANOTROFIO MARTINITT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LAVORI FEMMINILI</vt:lpstr>
      <vt:lpstr>LAVORI FEMMINILI</vt:lpstr>
      <vt:lpstr>LAVORI FEMMINILI</vt:lpstr>
      <vt:lpstr>RIASSUNTO INTERVISTA</vt:lpstr>
      <vt:lpstr>DESCRIZIONE DI ALCUNI LAVORI INCONTRATI NEI FASCICOLI </vt:lpstr>
      <vt:lpstr>BACHICOLTURA</vt:lpstr>
      <vt:lpstr>FRANGIAIA</vt:lpstr>
      <vt:lpstr>DESCRIZIONE DELLA NOSTRA ALTERNANZA</vt:lpstr>
      <vt:lpstr>Ulteriori POSSIBILI RICERCHE</vt:lpstr>
      <vt:lpstr>CONSIDERAZIONI PERSONALI </vt:lpstr>
      <vt:lpstr>Lavoro a cura di: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MARTINITT E STELLINE</dc:title>
  <dc:creator>Museo 07</dc:creator>
  <cp:lastModifiedBy>Museo 07</cp:lastModifiedBy>
  <cp:revision>74</cp:revision>
  <dcterms:created xsi:type="dcterms:W3CDTF">2018-02-08T13:01:55Z</dcterms:created>
  <dcterms:modified xsi:type="dcterms:W3CDTF">2020-01-30T12:36:39Z</dcterms:modified>
</cp:coreProperties>
</file>