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0" r:id="rId5"/>
    <p:sldId id="261" r:id="rId6"/>
    <p:sldId id="259" r:id="rId7"/>
    <p:sldId id="264" r:id="rId8"/>
    <p:sldId id="279" r:id="rId9"/>
    <p:sldId id="266" r:id="rId10"/>
    <p:sldId id="268" r:id="rId11"/>
    <p:sldId id="269" r:id="rId12"/>
    <p:sldId id="276" r:id="rId13"/>
    <p:sldId id="271" r:id="rId14"/>
    <p:sldId id="272" r:id="rId15"/>
    <p:sldId id="274" r:id="rId16"/>
    <p:sldId id="277" r:id="rId17"/>
    <p:sldId id="270" r:id="rId18"/>
    <p:sldId id="273" r:id="rId19"/>
    <p:sldId id="275" r:id="rId20"/>
    <p:sldId id="278" r:id="rId21"/>
    <p:sldId id="26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943"/>
    <a:srgbClr val="FDD463"/>
    <a:srgbClr val="FFFF99"/>
    <a:srgbClr val="FFFFCC"/>
    <a:srgbClr val="F8D8DD"/>
    <a:srgbClr val="FF3399"/>
    <a:srgbClr val="F199AC"/>
    <a:srgbClr val="FCE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6"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1A78EDB-E4BA-49C8-A78B-80BF4181C83E}" type="datetimeFigureOut">
              <a:rPr lang="it-IT" smtClean="0"/>
              <a:pPr/>
              <a:t>31/01/2020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4D22C-B5AC-41D8-84F3-F20B8888331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rgbClr val="EE9943">
            <a:alpha val="25000"/>
          </a:srgb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78EDB-E4BA-49C8-A78B-80BF4181C83E}" type="datetimeFigureOut">
              <a:rPr lang="it-IT" smtClean="0"/>
              <a:pPr/>
              <a:t>31/01/2020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4D22C-B5AC-41D8-84F3-F20B8888331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3" y="25152"/>
            <a:ext cx="9179596" cy="7029400"/>
          </a:xfrm>
          <a:prstGeom prst="rect">
            <a:avLst/>
          </a:prstGeom>
        </p:spPr>
      </p:pic>
      <p:sp>
        <p:nvSpPr>
          <p:cNvPr id="6" name="Rettangolo 5"/>
          <p:cNvSpPr/>
          <p:nvPr/>
        </p:nvSpPr>
        <p:spPr>
          <a:xfrm>
            <a:off x="1835696" y="4941168"/>
            <a:ext cx="5184575" cy="923330"/>
          </a:xfrm>
          <a:prstGeom prst="rect">
            <a:avLst/>
          </a:prstGeom>
          <a:noFill/>
        </p:spPr>
        <p:txBody>
          <a:bodyPr wrap="square" lIns="91440" tIns="45720" rIns="91440" bIns="45720">
            <a:spAutoFit/>
          </a:bodyPr>
          <a:lstStyle/>
          <a:p>
            <a:pPr algn="ctr"/>
            <a:r>
              <a:rPr lang="it-IT" sz="5400" b="1"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rPr>
              <a:t> </a:t>
            </a:r>
            <a:r>
              <a:rPr lang="it-IT" sz="5400" b="1"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Algerian" panose="04020705040A02060702" pitchFamily="82" charset="0"/>
              </a:rPr>
              <a:t>I MARTINITT</a:t>
            </a:r>
            <a:endParaRPr lang="it-IT" sz="5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507288" cy="1143000"/>
          </a:xfrm>
        </p:spPr>
        <p:txBody>
          <a:bodyPr>
            <a:noAutofit/>
          </a:bodyPr>
          <a:lstStyle/>
          <a:p>
            <a:r>
              <a:rPr lang="it-IT" sz="4800" dirty="0" smtClean="0">
                <a:latin typeface="Algerian" panose="04020705040A02060702" pitchFamily="82" charset="0"/>
              </a:rPr>
              <a:t>lavoro degli ORFANI</a:t>
            </a:r>
            <a:br>
              <a:rPr lang="it-IT" sz="4800" dirty="0" smtClean="0">
                <a:latin typeface="Algerian" panose="04020705040A02060702" pitchFamily="82" charset="0"/>
              </a:rPr>
            </a:br>
            <a:r>
              <a:rPr lang="it-IT" sz="4800" dirty="0" smtClean="0">
                <a:latin typeface="Algerian" panose="04020705040A02060702" pitchFamily="82" charset="0"/>
              </a:rPr>
              <a:t>serie 2: </a:t>
            </a:r>
            <a:r>
              <a:rPr lang="it-IT" sz="4800" dirty="0" smtClean="0">
                <a:latin typeface="Algerian" panose="04020705040A02060702" pitchFamily="82" charset="0"/>
              </a:rPr>
              <a:t>1901-1939</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471" y="1600200"/>
            <a:ext cx="6933058" cy="4525963"/>
          </a:xfrm>
        </p:spPr>
      </p:pic>
    </p:spTree>
    <p:extLst>
      <p:ext uri="{BB962C8B-B14F-4D97-AF65-F5344CB8AC3E}">
        <p14:creationId xmlns:p14="http://schemas.microsoft.com/office/powerpoint/2010/main" val="3406594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1143000"/>
          </a:xfrm>
        </p:spPr>
        <p:txBody>
          <a:bodyPr>
            <a:noAutofit/>
          </a:bodyPr>
          <a:lstStyle/>
          <a:p>
            <a:r>
              <a:rPr lang="it-IT" sz="4800" dirty="0" smtClean="0">
                <a:latin typeface="Algerian" panose="04020705040A02060702" pitchFamily="82" charset="0"/>
              </a:rPr>
              <a:t>Lavoro degli ORFANI: serie 3: 1940-1959</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8573" y="1600200"/>
            <a:ext cx="7066854" cy="4525963"/>
          </a:xfrm>
        </p:spPr>
      </p:pic>
    </p:spTree>
    <p:extLst>
      <p:ext uri="{BB962C8B-B14F-4D97-AF65-F5344CB8AC3E}">
        <p14:creationId xmlns:p14="http://schemas.microsoft.com/office/powerpoint/2010/main" val="144203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916832"/>
            <a:ext cx="8496944" cy="3816424"/>
          </a:xfrm>
        </p:spPr>
        <p:txBody>
          <a:bodyPr>
            <a:noAutofit/>
          </a:bodyPr>
          <a:lstStyle/>
          <a:p>
            <a:pPr marL="0" indent="0">
              <a:buNone/>
            </a:pPr>
            <a:r>
              <a:rPr lang="it-IT" sz="2000" dirty="0" smtClean="0">
                <a:latin typeface="Lucida Calligraphy" panose="03010101010101010101" pitchFamily="66" charset="0"/>
              </a:rPr>
              <a:t>Negli anni che vanno dal 1800 al 1900 </a:t>
            </a:r>
            <a:r>
              <a:rPr lang="it-IT" sz="2000" dirty="0" smtClean="0">
                <a:latin typeface="Lucida Calligraphy" panose="03010101010101010101" pitchFamily="66" charset="0"/>
              </a:rPr>
              <a:t>abbiamo riscontrato una maggior varietà nei lavori </a:t>
            </a:r>
            <a:r>
              <a:rPr lang="it-IT" sz="2000" dirty="0" smtClean="0">
                <a:latin typeface="Lucida Calligraphy" panose="03010101010101010101" pitchFamily="66" charset="0"/>
              </a:rPr>
              <a:t>a cui erano avviati gli orfani. </a:t>
            </a:r>
          </a:p>
          <a:p>
            <a:pPr marL="0" indent="0">
              <a:buNone/>
            </a:pPr>
            <a:endParaRPr lang="it-IT" sz="2000" dirty="0" smtClean="0">
              <a:latin typeface="Lucida Calligraphy" panose="03010101010101010101" pitchFamily="66" charset="0"/>
            </a:endParaRPr>
          </a:p>
          <a:p>
            <a:pPr marL="0" indent="0">
              <a:buNone/>
            </a:pPr>
            <a:r>
              <a:rPr lang="it-IT" sz="2000" dirty="0" smtClean="0">
                <a:latin typeface="Lucida Calligraphy" panose="03010101010101010101" pitchFamily="66" charset="0"/>
              </a:rPr>
              <a:t>Possiamo </a:t>
            </a:r>
            <a:r>
              <a:rPr lang="it-IT" sz="2000" dirty="0" smtClean="0">
                <a:latin typeface="Lucida Calligraphy" panose="03010101010101010101" pitchFamily="66" charset="0"/>
              </a:rPr>
              <a:t>notare che nel corso degli anni i lavori che </a:t>
            </a:r>
            <a:r>
              <a:rPr lang="it-IT" sz="2000" dirty="0" smtClean="0">
                <a:latin typeface="Lucida Calligraphy" panose="03010101010101010101" pitchFamily="66" charset="0"/>
              </a:rPr>
              <a:t>nel XIX secolo erano i più diffusi sono diminuiti a favore di altri lavori dovuti all’industrializzazione che si sono molto sviluppati. </a:t>
            </a:r>
            <a:r>
              <a:rPr lang="it-IT" sz="2000" dirty="0" smtClean="0">
                <a:latin typeface="Lucida Calligraphy" panose="03010101010101010101" pitchFamily="66" charset="0"/>
              </a:rPr>
              <a:t>Ad esempio il lavoro del litografo, che era </a:t>
            </a:r>
            <a:r>
              <a:rPr lang="it-IT" sz="2000" dirty="0" smtClean="0">
                <a:latin typeface="Lucida Calligraphy" panose="03010101010101010101" pitchFamily="66" charset="0"/>
              </a:rPr>
              <a:t>uno dei più diffusi </a:t>
            </a:r>
            <a:r>
              <a:rPr lang="it-IT" sz="2000" dirty="0" smtClean="0">
                <a:latin typeface="Lucida Calligraphy" panose="03010101010101010101" pitchFamily="66" charset="0"/>
              </a:rPr>
              <a:t>negli anni </a:t>
            </a:r>
            <a:r>
              <a:rPr lang="it-IT" sz="2000" dirty="0" smtClean="0">
                <a:latin typeface="Lucida Calligraphy" panose="03010101010101010101" pitchFamily="66" charset="0"/>
              </a:rPr>
              <a:t>dal </a:t>
            </a:r>
            <a:r>
              <a:rPr lang="it-IT" sz="2000" dirty="0" smtClean="0">
                <a:latin typeface="Lucida Calligraphy" panose="03010101010101010101" pitchFamily="66" charset="0"/>
              </a:rPr>
              <a:t>1800 </a:t>
            </a:r>
            <a:r>
              <a:rPr lang="it-IT" sz="2000" dirty="0" smtClean="0">
                <a:latin typeface="Lucida Calligraphy" panose="03010101010101010101" pitchFamily="66" charset="0"/>
              </a:rPr>
              <a:t>al 1900</a:t>
            </a:r>
            <a:r>
              <a:rPr lang="it-IT" sz="2000" dirty="0" smtClean="0">
                <a:latin typeface="Lucida Calligraphy" panose="03010101010101010101" pitchFamily="66" charset="0"/>
              </a:rPr>
              <a:t>, </a:t>
            </a:r>
            <a:r>
              <a:rPr lang="it-IT" sz="2000" dirty="0" smtClean="0">
                <a:latin typeface="Lucida Calligraphy" panose="03010101010101010101" pitchFamily="66" charset="0"/>
              </a:rPr>
              <a:t>diminuisce fino a scomparire nelle serie successive, mentre diventano più comuni altri mestieri come il meccanico e l’operaio.</a:t>
            </a:r>
            <a:endParaRPr lang="it-IT" sz="2000" dirty="0">
              <a:latin typeface="Lucida Calligraphy" panose="03010101010101010101" pitchFamily="66" charset="0"/>
            </a:endParaRPr>
          </a:p>
        </p:txBody>
      </p:sp>
      <p:sp>
        <p:nvSpPr>
          <p:cNvPr id="4" name="Rettangolo 3"/>
          <p:cNvSpPr/>
          <p:nvPr/>
        </p:nvSpPr>
        <p:spPr>
          <a:xfrm>
            <a:off x="61976" y="25152"/>
            <a:ext cx="9020047" cy="1754326"/>
          </a:xfrm>
          <a:prstGeom prst="rect">
            <a:avLst/>
          </a:prstGeom>
          <a:noFill/>
        </p:spPr>
        <p:txBody>
          <a:bodyPr wrap="square" lIns="91440" tIns="45720" rIns="91440" bIns="45720">
            <a:spAutoFit/>
          </a:bodyPr>
          <a:lstStyle/>
          <a:p>
            <a:pPr algn="ctr"/>
            <a:r>
              <a:rPr lang="it-IT" sz="5400" b="1" cap="none" spc="0" dirty="0" smtClean="0">
                <a:ln w="12700" cmpd="sng">
                  <a:solidFill>
                    <a:schemeClr val="accent4"/>
                  </a:solidFill>
                  <a:prstDash val="solid"/>
                </a:ln>
                <a:solidFill>
                  <a:schemeClr val="accent6">
                    <a:lumMod val="40000"/>
                    <a:lumOff val="60000"/>
                  </a:schemeClr>
                </a:solidFill>
                <a:effectLst/>
                <a:latin typeface="Algerian" panose="04020705040A02060702" pitchFamily="82" charset="0"/>
              </a:rPr>
              <a:t>CONSIDERAZIONI SUI GRAFICI ORFANI</a:t>
            </a:r>
            <a:endParaRPr lang="it-IT" sz="5400" b="1" cap="none" spc="0" dirty="0">
              <a:ln w="12700" cmpd="sng">
                <a:solidFill>
                  <a:schemeClr val="accent4"/>
                </a:solidFill>
                <a:prstDash val="solid"/>
              </a:ln>
              <a:solidFill>
                <a:schemeClr val="accent6">
                  <a:lumMod val="40000"/>
                  <a:lumOff val="60000"/>
                </a:schemeClr>
              </a:solidFill>
              <a:effectLst/>
              <a:latin typeface="Algerian" panose="04020705040A02060702" pitchFamily="82" charset="0"/>
            </a:endParaRPr>
          </a:p>
        </p:txBody>
      </p:sp>
    </p:spTree>
    <p:extLst>
      <p:ext uri="{BB962C8B-B14F-4D97-AF65-F5344CB8AC3E}">
        <p14:creationId xmlns:p14="http://schemas.microsoft.com/office/powerpoint/2010/main" val="420316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dirty="0" smtClean="0">
                <a:latin typeface="Algerian" panose="04020705040A02060702" pitchFamily="82" charset="0"/>
              </a:rPr>
              <a:t>Lavori maschili</a:t>
            </a:r>
            <a:br>
              <a:rPr lang="it-IT" sz="4800" dirty="0" smtClean="0">
                <a:latin typeface="Algerian" panose="04020705040A02060702" pitchFamily="82" charset="0"/>
              </a:rPr>
            </a:br>
            <a:r>
              <a:rPr lang="it-IT" sz="4800" dirty="0" smtClean="0">
                <a:latin typeface="Algerian" panose="04020705040A02060702" pitchFamily="82" charset="0"/>
              </a:rPr>
              <a:t>prima serie:</a:t>
            </a:r>
            <a:r>
              <a:rPr lang="it-IT" sz="4800" dirty="0" smtClean="0">
                <a:latin typeface="Algerian" panose="04020705040A02060702" pitchFamily="82" charset="0"/>
              </a:rPr>
              <a:t> </a:t>
            </a:r>
            <a:r>
              <a:rPr lang="it-IT" sz="4800" dirty="0" smtClean="0">
                <a:latin typeface="Algerian" panose="04020705040A02060702" pitchFamily="82" charset="0"/>
              </a:rPr>
              <a:t>1800-1900</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271" y="1600200"/>
            <a:ext cx="7459457" cy="4525963"/>
          </a:xfrm>
        </p:spPr>
      </p:pic>
    </p:spTree>
    <p:extLst>
      <p:ext uri="{BB962C8B-B14F-4D97-AF65-F5344CB8AC3E}">
        <p14:creationId xmlns:p14="http://schemas.microsoft.com/office/powerpoint/2010/main" val="3035680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dirty="0" smtClean="0">
                <a:latin typeface="Algerian" panose="04020705040A02060702" pitchFamily="82" charset="0"/>
              </a:rPr>
              <a:t>Lavori maschili:</a:t>
            </a:r>
            <a:br>
              <a:rPr lang="it-IT" sz="4800" dirty="0" smtClean="0">
                <a:latin typeface="Algerian" panose="04020705040A02060702" pitchFamily="82" charset="0"/>
              </a:rPr>
            </a:br>
            <a:r>
              <a:rPr lang="it-IT" sz="4800" dirty="0" smtClean="0">
                <a:latin typeface="Algerian" panose="04020705040A02060702" pitchFamily="82" charset="0"/>
              </a:rPr>
              <a:t>serie 2: </a:t>
            </a:r>
            <a:r>
              <a:rPr lang="it-IT" sz="4800" dirty="0" smtClean="0">
                <a:latin typeface="Algerian" panose="04020705040A02060702" pitchFamily="82" charset="0"/>
              </a:rPr>
              <a:t>1901-1939</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7614569" cy="4525963"/>
          </a:xfrm>
        </p:spPr>
      </p:pic>
    </p:spTree>
    <p:extLst>
      <p:ext uri="{BB962C8B-B14F-4D97-AF65-F5344CB8AC3E}">
        <p14:creationId xmlns:p14="http://schemas.microsoft.com/office/powerpoint/2010/main" val="348599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dirty="0" smtClean="0">
                <a:latin typeface="Algerian" panose="04020705040A02060702" pitchFamily="82" charset="0"/>
              </a:rPr>
              <a:t>Lavori maschili</a:t>
            </a:r>
            <a:br>
              <a:rPr lang="it-IT" sz="4800" dirty="0" smtClean="0">
                <a:latin typeface="Algerian" panose="04020705040A02060702" pitchFamily="82" charset="0"/>
              </a:rPr>
            </a:br>
            <a:r>
              <a:rPr lang="it-IT" sz="4800" dirty="0" smtClean="0">
                <a:latin typeface="Algerian" panose="04020705040A02060702" pitchFamily="82" charset="0"/>
              </a:rPr>
              <a:t>serie 3: </a:t>
            </a:r>
            <a:r>
              <a:rPr lang="it-IT" sz="4800" dirty="0" smtClean="0">
                <a:latin typeface="Algerian" panose="04020705040A02060702" pitchFamily="82" charset="0"/>
              </a:rPr>
              <a:t>1940-1959</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105" y="1600200"/>
            <a:ext cx="7231790" cy="4525963"/>
          </a:xfrm>
        </p:spPr>
      </p:pic>
    </p:spTree>
    <p:extLst>
      <p:ext uri="{BB962C8B-B14F-4D97-AF65-F5344CB8AC3E}">
        <p14:creationId xmlns:p14="http://schemas.microsoft.com/office/powerpoint/2010/main" val="2385583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0932" y="2204865"/>
            <a:ext cx="8229600" cy="3168352"/>
          </a:xfrm>
        </p:spPr>
        <p:txBody>
          <a:bodyPr>
            <a:normAutofit/>
          </a:bodyPr>
          <a:lstStyle/>
          <a:p>
            <a:pPr marL="0" indent="0">
              <a:buNone/>
            </a:pPr>
            <a:r>
              <a:rPr lang="it-IT" sz="2400" dirty="0" smtClean="0">
                <a:latin typeface="Lucida Calligraphy" panose="03010101010101010101" pitchFamily="66" charset="0"/>
              </a:rPr>
              <a:t>Negli anni dal 1800 i lavori più diffusi tra gli uomini erano quelli manuali, ad esempio il calzolaio. Successivamente, dal 1900-1939 in poi si è sviluppato ulteriormente il mestiere del meccanico fino ad arrivare negli anni ‘50 , in cui i lavori manuali hanno lasciato il posto ai lavori tecnici, come anche il tipografo.</a:t>
            </a:r>
            <a:endParaRPr lang="it-IT" sz="2400" dirty="0">
              <a:latin typeface="Lucida Calligraphy" panose="03010101010101010101" pitchFamily="66" charset="0"/>
            </a:endParaRPr>
          </a:p>
        </p:txBody>
      </p:sp>
      <p:sp>
        <p:nvSpPr>
          <p:cNvPr id="6" name="Rettangolo 5"/>
          <p:cNvSpPr/>
          <p:nvPr/>
        </p:nvSpPr>
        <p:spPr>
          <a:xfrm>
            <a:off x="-110571" y="260648"/>
            <a:ext cx="9289032" cy="1446550"/>
          </a:xfrm>
          <a:prstGeom prst="rect">
            <a:avLst/>
          </a:prstGeom>
          <a:noFill/>
        </p:spPr>
        <p:txBody>
          <a:bodyPr wrap="square" lIns="91440" tIns="45720" rIns="91440" bIns="45720">
            <a:spAutoFit/>
          </a:bodyPr>
          <a:lstStyle/>
          <a:p>
            <a:pPr algn="ctr"/>
            <a:r>
              <a:rPr lang="it-IT" sz="4400" b="1" cap="none" spc="0" dirty="0" smtClean="0">
                <a:ln w="12700" cmpd="sng">
                  <a:solidFill>
                    <a:schemeClr val="accent4"/>
                  </a:solidFill>
                  <a:prstDash val="solid"/>
                </a:ln>
                <a:solidFill>
                  <a:schemeClr val="accent6">
                    <a:lumMod val="40000"/>
                    <a:lumOff val="60000"/>
                  </a:schemeClr>
                </a:solidFill>
                <a:effectLst/>
                <a:latin typeface="Algerian" panose="04020705040A02060702" pitchFamily="82" charset="0"/>
              </a:rPr>
              <a:t>CONSIDERAZIONI sui GRAFICI </a:t>
            </a:r>
            <a:r>
              <a:rPr lang="it-IT" sz="4400" b="1" cap="none" spc="0" dirty="0" smtClean="0">
                <a:ln w="12700" cmpd="sng">
                  <a:solidFill>
                    <a:schemeClr val="accent4"/>
                  </a:solidFill>
                  <a:prstDash val="solid"/>
                </a:ln>
                <a:solidFill>
                  <a:schemeClr val="accent6">
                    <a:lumMod val="40000"/>
                    <a:lumOff val="60000"/>
                  </a:schemeClr>
                </a:solidFill>
                <a:effectLst/>
                <a:latin typeface="Algerian" panose="04020705040A02060702" pitchFamily="82" charset="0"/>
              </a:rPr>
              <a:t>relativi ai lavori maschili</a:t>
            </a:r>
            <a:endParaRPr lang="it-IT" sz="4400" b="1" cap="none" spc="0" dirty="0">
              <a:ln w="12700" cmpd="sng">
                <a:solidFill>
                  <a:schemeClr val="accent4"/>
                </a:solidFill>
                <a:prstDash val="solid"/>
              </a:ln>
              <a:solidFill>
                <a:schemeClr val="accent6">
                  <a:lumMod val="40000"/>
                  <a:lumOff val="60000"/>
                </a:schemeClr>
              </a:solidFill>
              <a:effectLst/>
              <a:latin typeface="Algerian" panose="04020705040A02060702" pitchFamily="82" charset="0"/>
            </a:endParaRPr>
          </a:p>
        </p:txBody>
      </p:sp>
    </p:spTree>
    <p:extLst>
      <p:ext uri="{BB962C8B-B14F-4D97-AF65-F5344CB8AC3E}">
        <p14:creationId xmlns:p14="http://schemas.microsoft.com/office/powerpoint/2010/main" val="647671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dirty="0" smtClean="0">
                <a:latin typeface="Algerian" panose="04020705040A02060702" pitchFamily="82" charset="0"/>
              </a:rPr>
              <a:t>Lavori femminili </a:t>
            </a:r>
            <a:br>
              <a:rPr lang="it-IT" sz="4800" dirty="0" smtClean="0">
                <a:latin typeface="Algerian" panose="04020705040A02060702" pitchFamily="82" charset="0"/>
              </a:rPr>
            </a:br>
            <a:r>
              <a:rPr lang="it-IT" sz="4800" dirty="0" smtClean="0">
                <a:latin typeface="Algerian" panose="04020705040A02060702" pitchFamily="82" charset="0"/>
              </a:rPr>
              <a:t>serie 1: </a:t>
            </a:r>
            <a:r>
              <a:rPr lang="it-IT" sz="4800" dirty="0" smtClean="0">
                <a:latin typeface="Algerian" panose="04020705040A02060702" pitchFamily="82" charset="0"/>
              </a:rPr>
              <a:t>1800-1900</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529" y="1600200"/>
            <a:ext cx="7226941" cy="4525963"/>
          </a:xfrm>
        </p:spPr>
      </p:pic>
    </p:spTree>
    <p:extLst>
      <p:ext uri="{BB962C8B-B14F-4D97-AF65-F5344CB8AC3E}">
        <p14:creationId xmlns:p14="http://schemas.microsoft.com/office/powerpoint/2010/main" val="1084816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dirty="0" smtClean="0">
                <a:latin typeface="Algerian" panose="04020705040A02060702" pitchFamily="82" charset="0"/>
              </a:rPr>
              <a:t>Lavori femminili </a:t>
            </a:r>
            <a:br>
              <a:rPr lang="it-IT" sz="4800" dirty="0" smtClean="0">
                <a:latin typeface="Algerian" panose="04020705040A02060702" pitchFamily="82" charset="0"/>
              </a:rPr>
            </a:br>
            <a:r>
              <a:rPr lang="it-IT" sz="4800" dirty="0" smtClean="0">
                <a:latin typeface="Algerian" panose="04020705040A02060702" pitchFamily="82" charset="0"/>
              </a:rPr>
              <a:t>serie 2: </a:t>
            </a:r>
            <a:r>
              <a:rPr lang="it-IT" sz="4800" dirty="0" smtClean="0">
                <a:latin typeface="Algerian" panose="04020705040A02060702" pitchFamily="82" charset="0"/>
              </a:rPr>
              <a:t>1901-1939</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338" y="1600200"/>
            <a:ext cx="6781324" cy="4525963"/>
          </a:xfrm>
        </p:spPr>
      </p:pic>
    </p:spTree>
    <p:extLst>
      <p:ext uri="{BB962C8B-B14F-4D97-AF65-F5344CB8AC3E}">
        <p14:creationId xmlns:p14="http://schemas.microsoft.com/office/powerpoint/2010/main" val="2547281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dirty="0" smtClean="0">
                <a:latin typeface="Algerian" panose="04020705040A02060702" pitchFamily="82" charset="0"/>
              </a:rPr>
              <a:t>Lavori femmin</a:t>
            </a:r>
            <a:r>
              <a:rPr lang="it-IT" sz="4800" dirty="0" smtClean="0">
                <a:latin typeface="Algerian" panose="04020705040A02060702" pitchFamily="82" charset="0"/>
              </a:rPr>
              <a:t>ili</a:t>
            </a:r>
            <a:br>
              <a:rPr lang="it-IT" sz="4800" dirty="0" smtClean="0">
                <a:latin typeface="Algerian" panose="04020705040A02060702" pitchFamily="82" charset="0"/>
              </a:rPr>
            </a:br>
            <a:r>
              <a:rPr lang="it-IT" sz="4800" dirty="0" smtClean="0">
                <a:latin typeface="Algerian" panose="04020705040A02060702" pitchFamily="82" charset="0"/>
              </a:rPr>
              <a:t>serie 3:</a:t>
            </a:r>
            <a:r>
              <a:rPr lang="it-IT" sz="4800" dirty="0" smtClean="0">
                <a:latin typeface="Algerian" panose="04020705040A02060702" pitchFamily="82" charset="0"/>
              </a:rPr>
              <a:t> </a:t>
            </a:r>
            <a:r>
              <a:rPr lang="it-IT" sz="4800" dirty="0" smtClean="0">
                <a:latin typeface="Algerian" panose="04020705040A02060702" pitchFamily="82" charset="0"/>
              </a:rPr>
              <a:t>1940-1959</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056" y="1600200"/>
            <a:ext cx="7585888" cy="4525963"/>
          </a:xfrm>
        </p:spPr>
      </p:pic>
    </p:spTree>
    <p:extLst>
      <p:ext uri="{BB962C8B-B14F-4D97-AF65-F5344CB8AC3E}">
        <p14:creationId xmlns:p14="http://schemas.microsoft.com/office/powerpoint/2010/main" val="337626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egnaposto contenuto 2"/>
          <p:cNvSpPr>
            <a:spLocks noGrp="1"/>
          </p:cNvSpPr>
          <p:nvPr>
            <p:ph idx="1"/>
          </p:nvPr>
        </p:nvSpPr>
        <p:spPr/>
        <p:txBody>
          <a:bodyPr>
            <a:normAutofit lnSpcReduction="10000"/>
          </a:bodyPr>
          <a:lstStyle/>
          <a:p>
            <a:pPr marL="514350" indent="-514350">
              <a:buFont typeface="+mj-lt"/>
              <a:buAutoNum type="arabicPeriod"/>
            </a:pPr>
            <a:r>
              <a:rPr lang="it-IT" dirty="0" smtClean="0">
                <a:solidFill>
                  <a:schemeClr val="accent2"/>
                </a:solidFill>
                <a:latin typeface="Lucida Calligraphy" panose="03010101010101010101" pitchFamily="66" charset="0"/>
              </a:rPr>
              <a:t>Introduzione</a:t>
            </a:r>
            <a:r>
              <a:rPr lang="it-IT" dirty="0" smtClean="0">
                <a:latin typeface="Lucida Calligraphy" panose="03010101010101010101" pitchFamily="66" charset="0"/>
              </a:rPr>
              <a:t>;</a:t>
            </a:r>
          </a:p>
          <a:p>
            <a:pPr marL="514350" indent="-514350">
              <a:buFont typeface="+mj-lt"/>
              <a:buAutoNum type="arabicPeriod"/>
            </a:pPr>
            <a:r>
              <a:rPr lang="it-IT" dirty="0" smtClean="0">
                <a:solidFill>
                  <a:schemeClr val="accent2">
                    <a:lumMod val="50000"/>
                  </a:schemeClr>
                </a:solidFill>
                <a:latin typeface="Lucida Calligraphy" panose="03010101010101010101" pitchFamily="66" charset="0"/>
              </a:rPr>
              <a:t>Storia dell’orfanotrofio </a:t>
            </a:r>
            <a:r>
              <a:rPr lang="it-IT" dirty="0" smtClean="0">
                <a:solidFill>
                  <a:schemeClr val="accent2">
                    <a:lumMod val="50000"/>
                  </a:schemeClr>
                </a:solidFill>
                <a:latin typeface="Lucida Calligraphy" panose="03010101010101010101" pitchFamily="66" charset="0"/>
              </a:rPr>
              <a:t>e degli </a:t>
            </a:r>
            <a:r>
              <a:rPr lang="it-IT" dirty="0">
                <a:solidFill>
                  <a:schemeClr val="accent2">
                    <a:lumMod val="50000"/>
                  </a:schemeClr>
                </a:solidFill>
                <a:latin typeface="Lucida Calligraphy" panose="03010101010101010101" pitchFamily="66" charset="0"/>
              </a:rPr>
              <a:t>o</a:t>
            </a:r>
            <a:r>
              <a:rPr lang="it-IT" dirty="0" smtClean="0">
                <a:solidFill>
                  <a:schemeClr val="accent2">
                    <a:lumMod val="50000"/>
                  </a:schemeClr>
                </a:solidFill>
                <a:latin typeface="Lucida Calligraphy" panose="03010101010101010101" pitchFamily="66" charset="0"/>
              </a:rPr>
              <a:t>rfani</a:t>
            </a:r>
            <a:r>
              <a:rPr lang="it-IT" dirty="0" smtClean="0">
                <a:latin typeface="Lucida Calligraphy" panose="03010101010101010101" pitchFamily="66" charset="0"/>
              </a:rPr>
              <a:t>;</a:t>
            </a:r>
          </a:p>
          <a:p>
            <a:pPr marL="514350" indent="-514350">
              <a:buFont typeface="+mj-lt"/>
              <a:buAutoNum type="arabicPeriod"/>
            </a:pPr>
            <a:r>
              <a:rPr lang="it-IT" dirty="0" smtClean="0">
                <a:solidFill>
                  <a:schemeClr val="accent6">
                    <a:lumMod val="20000"/>
                    <a:lumOff val="80000"/>
                  </a:schemeClr>
                </a:solidFill>
                <a:latin typeface="Lucida Calligraphy" panose="03010101010101010101" pitchFamily="66" charset="0"/>
              </a:rPr>
              <a:t>Ulteriori ricerche</a:t>
            </a:r>
            <a:r>
              <a:rPr lang="it-IT" dirty="0" smtClean="0">
                <a:latin typeface="Lucida Calligraphy" panose="03010101010101010101" pitchFamily="66" charset="0"/>
              </a:rPr>
              <a:t>;</a:t>
            </a:r>
          </a:p>
          <a:p>
            <a:pPr marL="514350" indent="-514350">
              <a:buFont typeface="+mj-lt"/>
              <a:buAutoNum type="arabicPeriod"/>
            </a:pPr>
            <a:r>
              <a:rPr lang="it-IT" dirty="0" smtClean="0">
                <a:solidFill>
                  <a:schemeClr val="accent5">
                    <a:lumMod val="20000"/>
                    <a:lumOff val="80000"/>
                  </a:schemeClr>
                </a:solidFill>
                <a:latin typeface="Lucida Calligraphy" panose="03010101010101010101" pitchFamily="66" charset="0"/>
              </a:rPr>
              <a:t>Museo: storia e percorso museo</a:t>
            </a:r>
            <a:r>
              <a:rPr lang="it-IT" dirty="0" smtClean="0">
                <a:latin typeface="Lucida Calligraphy" panose="03010101010101010101" pitchFamily="66" charset="0"/>
              </a:rPr>
              <a:t>;</a:t>
            </a:r>
          </a:p>
          <a:p>
            <a:pPr marL="514350" indent="-514350">
              <a:buFont typeface="+mj-lt"/>
              <a:buAutoNum type="arabicPeriod"/>
            </a:pPr>
            <a:r>
              <a:rPr lang="it-IT" dirty="0" smtClean="0">
                <a:solidFill>
                  <a:srgbClr val="FFFFCC"/>
                </a:solidFill>
                <a:latin typeface="Lucida Calligraphy" panose="03010101010101010101" pitchFamily="66" charset="0"/>
              </a:rPr>
              <a:t>Intervista</a:t>
            </a:r>
            <a:r>
              <a:rPr lang="it-IT" dirty="0" smtClean="0">
                <a:latin typeface="Lucida Calligraphy" panose="03010101010101010101" pitchFamily="66" charset="0"/>
              </a:rPr>
              <a:t>;</a:t>
            </a:r>
          </a:p>
          <a:p>
            <a:pPr marL="514350" indent="-514350">
              <a:buFont typeface="+mj-lt"/>
              <a:buAutoNum type="arabicPeriod"/>
            </a:pPr>
            <a:r>
              <a:rPr lang="it-IT" dirty="0" smtClean="0">
                <a:solidFill>
                  <a:schemeClr val="accent6">
                    <a:lumMod val="40000"/>
                    <a:lumOff val="60000"/>
                  </a:schemeClr>
                </a:solidFill>
                <a:latin typeface="Lucida Calligraphy" panose="03010101010101010101" pitchFamily="66" charset="0"/>
              </a:rPr>
              <a:t>Grafici e considerazioni</a:t>
            </a:r>
            <a:r>
              <a:rPr lang="it-IT" dirty="0" smtClean="0">
                <a:latin typeface="Lucida Calligraphy" panose="03010101010101010101" pitchFamily="66" charset="0"/>
              </a:rPr>
              <a:t>;</a:t>
            </a:r>
          </a:p>
          <a:p>
            <a:pPr marL="514350" indent="-514350">
              <a:buFont typeface="+mj-lt"/>
              <a:buAutoNum type="arabicPeriod"/>
            </a:pPr>
            <a:r>
              <a:rPr lang="it-IT" dirty="0" smtClean="0">
                <a:solidFill>
                  <a:schemeClr val="accent1">
                    <a:lumMod val="20000"/>
                    <a:lumOff val="80000"/>
                  </a:schemeClr>
                </a:solidFill>
                <a:latin typeface="Lucida Calligraphy" panose="03010101010101010101" pitchFamily="66" charset="0"/>
              </a:rPr>
              <a:t>Considerazioni personali</a:t>
            </a:r>
            <a:r>
              <a:rPr lang="it-IT" dirty="0" smtClean="0">
                <a:latin typeface="Lucida Calligraphy" panose="03010101010101010101" pitchFamily="66" charset="0"/>
              </a:rPr>
              <a:t>;</a:t>
            </a:r>
          </a:p>
        </p:txBody>
      </p:sp>
      <p:sp>
        <p:nvSpPr>
          <p:cNvPr id="5" name="Rettangolo 4"/>
          <p:cNvSpPr/>
          <p:nvPr/>
        </p:nvSpPr>
        <p:spPr>
          <a:xfrm>
            <a:off x="3036080" y="338435"/>
            <a:ext cx="2738250" cy="1107996"/>
          </a:xfrm>
          <a:prstGeom prst="rect">
            <a:avLst/>
          </a:prstGeom>
          <a:noFill/>
          <a:scene3d>
            <a:camera prst="obliqueTopLeft"/>
            <a:lightRig rig="threePt" dir="t"/>
          </a:scene3d>
        </p:spPr>
        <p:txBody>
          <a:bodyPr wrap="none" lIns="91440" tIns="45720" rIns="91440" bIns="45720">
            <a:spAutoFit/>
          </a:bodyPr>
          <a:lstStyle/>
          <a:p>
            <a:pPr algn="ctr"/>
            <a:r>
              <a:rPr lang="it-IT"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INDICE</a:t>
            </a:r>
            <a:endParaRPr lang="it-IT"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212976"/>
            <a:ext cx="8229600" cy="2664296"/>
          </a:xfrm>
        </p:spPr>
        <p:txBody>
          <a:bodyPr>
            <a:normAutofit/>
          </a:bodyPr>
          <a:lstStyle/>
          <a:p>
            <a:pPr marL="0" indent="0">
              <a:buNone/>
            </a:pPr>
            <a:r>
              <a:rPr lang="it-IT" sz="2000" dirty="0" smtClean="0">
                <a:latin typeface="Lucida Calligraphy" panose="03010101010101010101" pitchFamily="66" charset="0"/>
              </a:rPr>
              <a:t>Nel XIX secolo i lavori femminili più diffusi erano quelli </a:t>
            </a:r>
            <a:r>
              <a:rPr lang="it-IT" sz="2000" dirty="0" smtClean="0">
                <a:latin typeface="Lucida Calligraphy" panose="03010101010101010101" pitchFamily="66" charset="0"/>
              </a:rPr>
              <a:t>della cucitrice e della sarta. </a:t>
            </a:r>
            <a:endParaRPr lang="it-IT" sz="2000" dirty="0" smtClean="0">
              <a:latin typeface="Lucida Calligraphy" panose="03010101010101010101" pitchFamily="66" charset="0"/>
            </a:endParaRPr>
          </a:p>
          <a:p>
            <a:pPr marL="0" indent="0">
              <a:buNone/>
            </a:pPr>
            <a:r>
              <a:rPr lang="it-IT" sz="2000" dirty="0" smtClean="0">
                <a:latin typeface="Lucida Calligraphy" panose="03010101010101010101" pitchFamily="66" charset="0"/>
              </a:rPr>
              <a:t>Nel secolo successivo al </a:t>
            </a:r>
            <a:r>
              <a:rPr lang="it-IT" sz="2000" dirty="0" smtClean="0">
                <a:latin typeface="Lucida Calligraphy" panose="03010101010101010101" pitchFamily="66" charset="0"/>
              </a:rPr>
              <a:t>lavoro della sarta si affianca quello dell’operaia, fino a diventare quello più diffuso durante il corso degli anni che vanno dal 1940-1959. </a:t>
            </a:r>
            <a:endParaRPr lang="it-IT" sz="2000" dirty="0" smtClean="0">
              <a:latin typeface="Lucida Calligraphy" panose="03010101010101010101" pitchFamily="66" charset="0"/>
            </a:endParaRPr>
          </a:p>
        </p:txBody>
      </p:sp>
      <p:sp>
        <p:nvSpPr>
          <p:cNvPr id="5" name="Rettangolo 4"/>
          <p:cNvSpPr/>
          <p:nvPr/>
        </p:nvSpPr>
        <p:spPr>
          <a:xfrm>
            <a:off x="-180528" y="1124744"/>
            <a:ext cx="9684568" cy="1446550"/>
          </a:xfrm>
          <a:prstGeom prst="rect">
            <a:avLst/>
          </a:prstGeom>
          <a:noFill/>
        </p:spPr>
        <p:txBody>
          <a:bodyPr wrap="square" lIns="91440" tIns="45720" rIns="91440" bIns="45720">
            <a:spAutoFit/>
          </a:bodyPr>
          <a:lstStyle/>
          <a:p>
            <a:pPr algn="ctr"/>
            <a:r>
              <a:rPr lang="it-IT" sz="4400" b="1" cap="none" spc="0" dirty="0" smtClean="0">
                <a:ln w="12700" cmpd="sng">
                  <a:solidFill>
                    <a:schemeClr val="accent4"/>
                  </a:solidFill>
                  <a:prstDash val="solid"/>
                </a:ln>
                <a:solidFill>
                  <a:schemeClr val="accent6">
                    <a:lumMod val="40000"/>
                    <a:lumOff val="60000"/>
                  </a:schemeClr>
                </a:solidFill>
                <a:effectLst/>
                <a:latin typeface="Algerian" panose="04020705040A02060702" pitchFamily="82" charset="0"/>
              </a:rPr>
              <a:t>CONSIDERAZIONE SUI </a:t>
            </a:r>
            <a:endParaRPr lang="it-IT" sz="4400" b="1" cap="none" spc="0" dirty="0" smtClean="0">
              <a:ln w="12700" cmpd="sng">
                <a:solidFill>
                  <a:schemeClr val="accent4"/>
                </a:solidFill>
                <a:prstDash val="solid"/>
              </a:ln>
              <a:solidFill>
                <a:schemeClr val="accent6">
                  <a:lumMod val="40000"/>
                  <a:lumOff val="60000"/>
                </a:schemeClr>
              </a:solidFill>
              <a:effectLst/>
              <a:latin typeface="Algerian" panose="04020705040A02060702" pitchFamily="82" charset="0"/>
            </a:endParaRPr>
          </a:p>
          <a:p>
            <a:pPr algn="ctr"/>
            <a:r>
              <a:rPr lang="it-IT" sz="4400" b="1" cap="none" spc="0" dirty="0" smtClean="0">
                <a:ln w="12700" cmpd="sng">
                  <a:solidFill>
                    <a:schemeClr val="accent4"/>
                  </a:solidFill>
                  <a:prstDash val="solid"/>
                </a:ln>
                <a:solidFill>
                  <a:schemeClr val="accent6">
                    <a:lumMod val="40000"/>
                    <a:lumOff val="60000"/>
                  </a:schemeClr>
                </a:solidFill>
                <a:effectLst/>
                <a:latin typeface="Algerian" panose="04020705040A02060702" pitchFamily="82" charset="0"/>
              </a:rPr>
              <a:t>GRAFICI dei lavori femminili</a:t>
            </a:r>
            <a:endParaRPr lang="it-IT" sz="4400" b="1" cap="none" spc="0" dirty="0">
              <a:ln w="12700" cmpd="sng">
                <a:solidFill>
                  <a:schemeClr val="accent4"/>
                </a:solidFill>
                <a:prstDash val="solid"/>
              </a:ln>
              <a:solidFill>
                <a:schemeClr val="accent6">
                  <a:lumMod val="40000"/>
                  <a:lumOff val="60000"/>
                </a:schemeClr>
              </a:solidFill>
              <a:effectLst/>
              <a:latin typeface="Algerian" panose="04020705040A02060702" pitchFamily="82" charset="0"/>
            </a:endParaRPr>
          </a:p>
        </p:txBody>
      </p:sp>
    </p:spTree>
    <p:extLst>
      <p:ext uri="{BB962C8B-B14F-4D97-AF65-F5344CB8AC3E}">
        <p14:creationId xmlns:p14="http://schemas.microsoft.com/office/powerpoint/2010/main" val="2249018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2550" y="2849415"/>
            <a:ext cx="8229600" cy="1143000"/>
          </a:xfrm>
          <a:effectLst>
            <a:outerShdw blurRad="50800" dist="38100" dir="2700000" algn="tl" rotWithShape="0">
              <a:prstClr val="black">
                <a:alpha val="40000"/>
              </a:prstClr>
            </a:outerShdw>
            <a:reflection blurRad="6350" stA="50000" endA="300" endPos="55000" dir="5400000" sy="-100000" algn="bl" rotWithShape="0"/>
          </a:effectLst>
        </p:spPr>
        <p:txBody>
          <a:bodyPr>
            <a:noAutofit/>
          </a:bodyPr>
          <a:lstStyle/>
          <a:p>
            <a:r>
              <a:rPr lang="it-IT" sz="7200" b="1" dirty="0" smtClean="0">
                <a:latin typeface="Lucida Calligraphy" panose="03010101010101010101" pitchFamily="66" charset="0"/>
              </a:rPr>
              <a:t>FINE</a:t>
            </a:r>
            <a:endParaRPr lang="it-IT" sz="7200" b="1" dirty="0">
              <a:latin typeface="Lucida Calligraphy" panose="03010101010101010101" pitchFamily="66" charset="0"/>
            </a:endParaRPr>
          </a:p>
        </p:txBody>
      </p:sp>
      <p:sp>
        <p:nvSpPr>
          <p:cNvPr id="5" name="Rettangolo 4"/>
          <p:cNvSpPr/>
          <p:nvPr/>
        </p:nvSpPr>
        <p:spPr>
          <a:xfrm>
            <a:off x="-180528" y="31504"/>
            <a:ext cx="4104456"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smtClean="0">
                <a:solidFill>
                  <a:srgbClr val="C00000"/>
                </a:solidFill>
                <a:latin typeface="Lucida Calligraphy" panose="03010101010101010101" pitchFamily="66" charset="0"/>
              </a:rPr>
              <a:t>A</a:t>
            </a:r>
            <a:r>
              <a:rPr lang="it-IT" sz="4000" b="1" dirty="0" smtClean="0">
                <a:latin typeface="Lucida Calligraphy" panose="03010101010101010101" pitchFamily="66" charset="0"/>
              </a:rPr>
              <a:t> </a:t>
            </a:r>
            <a:r>
              <a:rPr lang="it-IT" sz="4000" b="1" dirty="0" smtClean="0">
                <a:solidFill>
                  <a:srgbClr val="C00000"/>
                </a:solidFill>
                <a:latin typeface="Lucida Calligraphy" panose="03010101010101010101" pitchFamily="66" charset="0"/>
              </a:rPr>
              <a:t>cura di ... </a:t>
            </a:r>
            <a:endParaRPr lang="it-IT" sz="4000" b="1" dirty="0">
              <a:solidFill>
                <a:srgbClr val="C00000"/>
              </a:solidFill>
              <a:latin typeface="Lucida Calligraphy" panose="03010101010101010101" pitchFamily="66" charset="0"/>
            </a:endParaRPr>
          </a:p>
        </p:txBody>
      </p:sp>
      <p:sp>
        <p:nvSpPr>
          <p:cNvPr id="6" name="Ovale 5"/>
          <p:cNvSpPr/>
          <p:nvPr/>
        </p:nvSpPr>
        <p:spPr>
          <a:xfrm>
            <a:off x="3765285" y="206277"/>
            <a:ext cx="2880320" cy="1224136"/>
          </a:xfrm>
          <a:prstGeom prst="ellipse">
            <a:avLst/>
          </a:prstGeom>
          <a:no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8D8DD"/>
                </a:solidFill>
                <a:latin typeface="Lucida Calligraphy" panose="03010101010101010101" pitchFamily="66" charset="0"/>
              </a:rPr>
              <a:t>MARTA BRESCIANI</a:t>
            </a:r>
            <a:endParaRPr lang="it-IT" sz="2000" b="1" dirty="0">
              <a:solidFill>
                <a:srgbClr val="F8D8DD"/>
              </a:solidFill>
              <a:latin typeface="Lucida Calligraphy" panose="03010101010101010101" pitchFamily="66" charset="0"/>
            </a:endParaRPr>
          </a:p>
        </p:txBody>
      </p:sp>
      <p:sp>
        <p:nvSpPr>
          <p:cNvPr id="7" name="Ovale 6"/>
          <p:cNvSpPr/>
          <p:nvPr/>
        </p:nvSpPr>
        <p:spPr>
          <a:xfrm>
            <a:off x="5904148" y="889225"/>
            <a:ext cx="3168352" cy="93838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92D050"/>
                </a:solidFill>
                <a:latin typeface="Lucida Calligraphy" panose="03010101010101010101" pitchFamily="66" charset="0"/>
              </a:rPr>
              <a:t>SERENA  GIOVANNINI</a:t>
            </a:r>
            <a:endParaRPr lang="it-IT" sz="2000" b="1" dirty="0">
              <a:solidFill>
                <a:srgbClr val="92D050"/>
              </a:solidFill>
              <a:latin typeface="Lucida Calligraphy" panose="03010101010101010101" pitchFamily="66" charset="0"/>
            </a:endParaRPr>
          </a:p>
        </p:txBody>
      </p:sp>
      <p:sp>
        <p:nvSpPr>
          <p:cNvPr id="8" name="Ovale 7"/>
          <p:cNvSpPr/>
          <p:nvPr/>
        </p:nvSpPr>
        <p:spPr>
          <a:xfrm>
            <a:off x="6306053" y="3642371"/>
            <a:ext cx="2988332" cy="1032992"/>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7030A0"/>
                </a:solidFill>
                <a:latin typeface="Lucida Calligraphy" panose="03010101010101010101" pitchFamily="66" charset="0"/>
              </a:rPr>
              <a:t>LETIZIA SANTANGELO</a:t>
            </a:r>
            <a:endParaRPr lang="it-IT" b="1" dirty="0">
              <a:solidFill>
                <a:srgbClr val="7030A0"/>
              </a:solidFill>
              <a:latin typeface="Lucida Calligraphy" panose="03010101010101010101" pitchFamily="66" charset="0"/>
            </a:endParaRPr>
          </a:p>
        </p:txBody>
      </p:sp>
      <p:sp>
        <p:nvSpPr>
          <p:cNvPr id="9" name="Ovale 8"/>
          <p:cNvSpPr/>
          <p:nvPr/>
        </p:nvSpPr>
        <p:spPr>
          <a:xfrm>
            <a:off x="6273642" y="5027882"/>
            <a:ext cx="2123728" cy="1152128"/>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0070C0"/>
                </a:solidFill>
                <a:latin typeface="Lucida Calligraphy" panose="03010101010101010101" pitchFamily="66" charset="0"/>
              </a:rPr>
              <a:t>SARA LAURIA</a:t>
            </a:r>
            <a:endParaRPr lang="it-IT" sz="2000" b="1" dirty="0">
              <a:solidFill>
                <a:srgbClr val="0070C0"/>
              </a:solidFill>
              <a:latin typeface="Lucida Calligraphy" panose="03010101010101010101" pitchFamily="66" charset="0"/>
            </a:endParaRPr>
          </a:p>
        </p:txBody>
      </p:sp>
      <p:sp>
        <p:nvSpPr>
          <p:cNvPr id="10" name="Ovale 9"/>
          <p:cNvSpPr/>
          <p:nvPr/>
        </p:nvSpPr>
        <p:spPr>
          <a:xfrm>
            <a:off x="6239362" y="2180130"/>
            <a:ext cx="2595338" cy="1182227"/>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4">
                    <a:lumMod val="40000"/>
                    <a:lumOff val="60000"/>
                  </a:schemeClr>
                </a:solidFill>
                <a:latin typeface="Lucida Calligraphy" panose="03010101010101010101" pitchFamily="66" charset="0"/>
              </a:rPr>
              <a:t>ILENIA VELONA’</a:t>
            </a:r>
            <a:endParaRPr lang="it-IT" sz="2000" b="1" dirty="0">
              <a:solidFill>
                <a:schemeClr val="accent4">
                  <a:lumMod val="40000"/>
                  <a:lumOff val="60000"/>
                </a:schemeClr>
              </a:solidFill>
              <a:latin typeface="Lucida Calligraphy" panose="03010101010101010101" pitchFamily="66" charset="0"/>
            </a:endParaRPr>
          </a:p>
        </p:txBody>
      </p:sp>
      <p:sp>
        <p:nvSpPr>
          <p:cNvPr id="11" name="Ovale 10"/>
          <p:cNvSpPr/>
          <p:nvPr/>
        </p:nvSpPr>
        <p:spPr>
          <a:xfrm>
            <a:off x="1728446" y="1259839"/>
            <a:ext cx="2555776" cy="95289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4">
                    <a:lumMod val="75000"/>
                  </a:schemeClr>
                </a:solidFill>
                <a:latin typeface="Lucida Calligraphy" panose="03010101010101010101" pitchFamily="66" charset="0"/>
              </a:rPr>
              <a:t>SARAH DURANTE</a:t>
            </a:r>
            <a:endParaRPr lang="it-IT" sz="2000" b="1" dirty="0">
              <a:solidFill>
                <a:schemeClr val="accent4">
                  <a:lumMod val="75000"/>
                </a:schemeClr>
              </a:solidFill>
              <a:latin typeface="Lucida Calligraphy" panose="03010101010101010101" pitchFamily="66" charset="0"/>
            </a:endParaRPr>
          </a:p>
        </p:txBody>
      </p:sp>
      <p:sp>
        <p:nvSpPr>
          <p:cNvPr id="12" name="Ovale 11"/>
          <p:cNvSpPr/>
          <p:nvPr/>
        </p:nvSpPr>
        <p:spPr>
          <a:xfrm>
            <a:off x="-237800" y="2289388"/>
            <a:ext cx="3240360" cy="787524"/>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F0000"/>
                </a:solidFill>
                <a:latin typeface="Lucida Calligraphy" panose="03010101010101010101" pitchFamily="66" charset="0"/>
              </a:rPr>
              <a:t>SARA SANSOTTERA</a:t>
            </a:r>
            <a:endParaRPr lang="it-IT" sz="2000" b="1" dirty="0">
              <a:solidFill>
                <a:srgbClr val="FF0000"/>
              </a:solidFill>
              <a:latin typeface="Lucida Calligraphy" panose="03010101010101010101" pitchFamily="66" charset="0"/>
            </a:endParaRPr>
          </a:p>
        </p:txBody>
      </p:sp>
      <p:sp>
        <p:nvSpPr>
          <p:cNvPr id="13" name="Ovale 12"/>
          <p:cNvSpPr/>
          <p:nvPr/>
        </p:nvSpPr>
        <p:spPr>
          <a:xfrm>
            <a:off x="0" y="3707904"/>
            <a:ext cx="2376264" cy="873224"/>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002060"/>
                </a:solidFill>
                <a:latin typeface="Lucida Calligraphy" panose="03010101010101010101" pitchFamily="66" charset="0"/>
              </a:rPr>
              <a:t>MILENA ALCOCER</a:t>
            </a:r>
            <a:endParaRPr lang="it-IT" sz="2000" b="1" dirty="0">
              <a:solidFill>
                <a:srgbClr val="002060"/>
              </a:solidFill>
              <a:latin typeface="Lucida Calligraphy" panose="03010101010101010101" pitchFamily="66" charset="0"/>
            </a:endParaRPr>
          </a:p>
        </p:txBody>
      </p:sp>
      <p:sp>
        <p:nvSpPr>
          <p:cNvPr id="14" name="Ovale 13"/>
          <p:cNvSpPr/>
          <p:nvPr/>
        </p:nvSpPr>
        <p:spPr>
          <a:xfrm>
            <a:off x="979222" y="4765204"/>
            <a:ext cx="2224626" cy="2092796"/>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F3399"/>
                </a:solidFill>
                <a:latin typeface="Lucida Calligraphy" panose="03010101010101010101" pitchFamily="66" charset="0"/>
              </a:rPr>
              <a:t>SARA BENNICI</a:t>
            </a:r>
            <a:endParaRPr lang="it-IT" sz="2000" b="1" dirty="0">
              <a:solidFill>
                <a:srgbClr val="FF3399"/>
              </a:solidFill>
              <a:latin typeface="Lucida Calligraphy" panose="03010101010101010101" pitchFamily="66" charset="0"/>
            </a:endParaRPr>
          </a:p>
        </p:txBody>
      </p:sp>
      <p:sp>
        <p:nvSpPr>
          <p:cNvPr id="15" name="Ovale 14"/>
          <p:cNvSpPr/>
          <p:nvPr/>
        </p:nvSpPr>
        <p:spPr>
          <a:xfrm>
            <a:off x="3203848" y="5693787"/>
            <a:ext cx="3441757" cy="943033"/>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199AC"/>
                </a:solidFill>
                <a:latin typeface="Lucida Calligraphy" panose="03010101010101010101" pitchFamily="66" charset="0"/>
              </a:rPr>
              <a:t>LUDOVICA LAPERCHIA</a:t>
            </a:r>
            <a:endParaRPr lang="it-IT" b="1" dirty="0">
              <a:solidFill>
                <a:srgbClr val="F199AC"/>
              </a:solidFill>
              <a:latin typeface="Lucida Calligraphy" panose="03010101010101010101"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977" t="2755" r="7067" b="3637"/>
          <a:stretch/>
        </p:blipFill>
        <p:spPr>
          <a:xfrm>
            <a:off x="5076056" y="1916832"/>
            <a:ext cx="3312369" cy="3816425"/>
          </a:xfrm>
          <a:prstGeom prst="rect">
            <a:avLst/>
          </a:prstGeom>
          <a:ln>
            <a:noFill/>
          </a:ln>
          <a:effectLst>
            <a:softEdge rad="112500"/>
          </a:effectLst>
        </p:spPr>
      </p:pic>
      <p:sp>
        <p:nvSpPr>
          <p:cNvPr id="3" name="Segnaposto contenuto 2"/>
          <p:cNvSpPr>
            <a:spLocks noGrp="1"/>
          </p:cNvSpPr>
          <p:nvPr>
            <p:ph idx="1"/>
          </p:nvPr>
        </p:nvSpPr>
        <p:spPr>
          <a:xfrm>
            <a:off x="550310" y="1844825"/>
            <a:ext cx="4176464" cy="3888432"/>
          </a:xfrm>
        </p:spPr>
        <p:txBody>
          <a:bodyPr>
            <a:normAutofit fontScale="70000" lnSpcReduction="20000"/>
          </a:bodyPr>
          <a:lstStyle/>
          <a:p>
            <a:pPr marL="0" indent="0" fontAlgn="base">
              <a:buNone/>
            </a:pPr>
            <a:endParaRPr lang="it-IT" dirty="0" smtClean="0"/>
          </a:p>
          <a:p>
            <a:pPr marL="0" indent="0" fontAlgn="base">
              <a:buNone/>
            </a:pPr>
            <a:endParaRPr lang="it-IT" dirty="0"/>
          </a:p>
          <a:p>
            <a:pPr marL="0" indent="0" fontAlgn="base">
              <a:buNone/>
            </a:pPr>
            <a:r>
              <a:rPr lang="it-IT" dirty="0" smtClean="0">
                <a:latin typeface="Lucida Calligraphy" panose="03010101010101010101" pitchFamily="66" charset="0"/>
              </a:rPr>
              <a:t>I </a:t>
            </a:r>
            <a:r>
              <a:rPr lang="it-IT" dirty="0" smtClean="0">
                <a:latin typeface="Lucida Calligraphy" panose="03010101010101010101" pitchFamily="66" charset="0"/>
              </a:rPr>
              <a:t>Martinitt </a:t>
            </a:r>
            <a:r>
              <a:rPr lang="it-IT" dirty="0" smtClean="0">
                <a:latin typeface="Lucida Calligraphy" panose="03010101010101010101" pitchFamily="66" charset="0"/>
              </a:rPr>
              <a:t>erano orfani residenti in una struttura fondata intorno al 1500 da San </a:t>
            </a:r>
            <a:r>
              <a:rPr lang="it-IT" dirty="0" smtClean="0">
                <a:latin typeface="Lucida Calligraphy" panose="03010101010101010101" pitchFamily="66" charset="0"/>
              </a:rPr>
              <a:t>Girolamo Emiliani.        L’ istituzione </a:t>
            </a:r>
            <a:r>
              <a:rPr lang="it-IT" dirty="0" smtClean="0">
                <a:latin typeface="Lucida Calligraphy" panose="03010101010101010101" pitchFamily="66" charset="0"/>
              </a:rPr>
              <a:t>si occupava dell’educazione dei giovani orfani e </a:t>
            </a:r>
            <a:r>
              <a:rPr lang="it-IT" dirty="0" smtClean="0">
                <a:latin typeface="Lucida Calligraphy" panose="03010101010101010101" pitchFamily="66" charset="0"/>
              </a:rPr>
              <a:t>li indirizzava </a:t>
            </a:r>
            <a:r>
              <a:rPr lang="it-IT" dirty="0" smtClean="0">
                <a:latin typeface="Lucida Calligraphy" panose="03010101010101010101" pitchFamily="66" charset="0"/>
              </a:rPr>
              <a:t>verso il  mondo del lavoro</a:t>
            </a:r>
            <a:r>
              <a:rPr lang="it-IT" dirty="0" smtClean="0">
                <a:latin typeface="Lucida Calligraphy" panose="03010101010101010101" pitchFamily="66" charset="0"/>
              </a:rPr>
              <a:t>.</a:t>
            </a:r>
            <a:endParaRPr lang="it-IT" dirty="0">
              <a:latin typeface="Lucida Calligraphy" panose="03010101010101010101" pitchFamily="66" charset="0"/>
            </a:endParaRPr>
          </a:p>
        </p:txBody>
      </p:sp>
      <p:sp>
        <p:nvSpPr>
          <p:cNvPr id="4" name="Rettangolo 3"/>
          <p:cNvSpPr/>
          <p:nvPr/>
        </p:nvSpPr>
        <p:spPr>
          <a:xfrm>
            <a:off x="1979712" y="620688"/>
            <a:ext cx="5384807" cy="1015663"/>
          </a:xfrm>
          <a:prstGeom prst="rect">
            <a:avLst/>
          </a:prstGeom>
          <a:noFill/>
        </p:spPr>
        <p:txBody>
          <a:bodyPr wrap="none" lIns="91440" tIns="45720" rIns="91440" bIns="45720">
            <a:spAutoFit/>
          </a:bodyPr>
          <a:lstStyle/>
          <a:p>
            <a:pPr algn="ctr"/>
            <a:r>
              <a:rPr lang="it-IT" sz="6000" b="1" cap="none" spc="0" dirty="0" smtClean="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rPr>
              <a:t>INTRODUZIONE</a:t>
            </a:r>
            <a:endParaRPr lang="it-IT" sz="6000" b="1" cap="none" spc="0" dirty="0">
              <a:ln w="6600">
                <a:solidFill>
                  <a:schemeClr val="accent2"/>
                </a:solidFill>
                <a:prstDash val="solid"/>
              </a:ln>
              <a:solidFill>
                <a:srgbClr val="FFFFFF"/>
              </a:solidFill>
              <a:effectLst>
                <a:outerShdw dist="38100" dir="2700000" algn="tl" rotWithShape="0">
                  <a:schemeClr val="accent2"/>
                </a:outerShdw>
              </a:effectLst>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0245" y="1124744"/>
            <a:ext cx="8882139" cy="5976664"/>
          </a:xfrm>
        </p:spPr>
        <p:txBody>
          <a:bodyPr>
            <a:normAutofit fontScale="62500" lnSpcReduction="20000"/>
          </a:bodyPr>
          <a:lstStyle/>
          <a:p>
            <a:pPr>
              <a:buNone/>
            </a:pPr>
            <a:r>
              <a:rPr lang="it-IT" dirty="0" smtClean="0"/>
              <a:t>      </a:t>
            </a:r>
          </a:p>
          <a:p>
            <a:pPr>
              <a:buNone/>
            </a:pPr>
            <a:r>
              <a:rPr lang="it-IT" dirty="0"/>
              <a:t> </a:t>
            </a:r>
            <a:r>
              <a:rPr lang="it-IT" dirty="0" smtClean="0"/>
              <a:t>     </a:t>
            </a:r>
            <a:r>
              <a:rPr lang="it-IT" dirty="0" smtClean="0">
                <a:solidFill>
                  <a:schemeClr val="accent2"/>
                </a:solidFill>
                <a:latin typeface="Lucida Calligraphy" panose="03010101010101010101" pitchFamily="66" charset="0"/>
              </a:rPr>
              <a:t>1528</a:t>
            </a:r>
            <a:r>
              <a:rPr lang="it-IT" dirty="0" smtClean="0">
                <a:latin typeface="Lucida Calligraphy" panose="03010101010101010101" pitchFamily="66" charset="0"/>
              </a:rPr>
              <a:t>:</a:t>
            </a:r>
            <a:r>
              <a:rPr lang="it-IT" dirty="0">
                <a:latin typeface="Lucida Calligraphy" panose="03010101010101010101" pitchFamily="66" charset="0"/>
              </a:rPr>
              <a:t> il duca </a:t>
            </a:r>
            <a:r>
              <a:rPr lang="it-IT" dirty="0" smtClean="0">
                <a:latin typeface="Lucida Calligraphy" panose="03010101010101010101" pitchFamily="66" charset="0"/>
              </a:rPr>
              <a:t>Francesco II </a:t>
            </a:r>
            <a:r>
              <a:rPr lang="it-IT" dirty="0" smtClean="0">
                <a:latin typeface="Lucida Calligraphy" panose="03010101010101010101" pitchFamily="66" charset="0"/>
              </a:rPr>
              <a:t>Sforza chiama in città San Girolamo Emiliani, nobile di origine veneta che aveva già fondato altri orfanotrofi nei territori veneti. Il Duca gli concede alcuni locali </a:t>
            </a:r>
            <a:r>
              <a:rPr lang="it-IT" dirty="0" smtClean="0">
                <a:latin typeface="Lucida Calligraphy" panose="03010101010101010101" pitchFamily="66" charset="0"/>
              </a:rPr>
              <a:t>per fondare un luogo di ricovero per orfani della città di Milano, poco lontano da qui qualche anno dopo sorgerà una chiesa dedicata a S</a:t>
            </a:r>
            <a:r>
              <a:rPr lang="it-IT" dirty="0" smtClean="0">
                <a:latin typeface="Lucida Calligraphy" panose="03010101010101010101" pitchFamily="66" charset="0"/>
              </a:rPr>
              <a:t>an Martino da cui i ragazzi prenderanno il nome di </a:t>
            </a:r>
            <a:r>
              <a:rPr lang="it-IT" i="1" dirty="0" smtClean="0">
                <a:latin typeface="Lucida Calligraphy" panose="03010101010101010101" pitchFamily="66" charset="0"/>
              </a:rPr>
              <a:t>Martinitt</a:t>
            </a:r>
            <a:r>
              <a:rPr lang="it-IT" dirty="0" smtClean="0">
                <a:latin typeface="Lucida Calligraphy" panose="03010101010101010101" pitchFamily="66" charset="0"/>
              </a:rPr>
              <a:t>.</a:t>
            </a:r>
          </a:p>
          <a:p>
            <a:endParaRPr lang="it-IT" dirty="0">
              <a:latin typeface="Lucida Calligraphy" panose="03010101010101010101" pitchFamily="66" charset="0"/>
            </a:endParaRPr>
          </a:p>
          <a:p>
            <a:r>
              <a:rPr lang="it-IT" dirty="0" smtClean="0">
                <a:solidFill>
                  <a:srgbClr val="00B050"/>
                </a:solidFill>
                <a:latin typeface="Lucida Calligraphy" panose="03010101010101010101" pitchFamily="66" charset="0"/>
              </a:rPr>
              <a:t>1772</a:t>
            </a:r>
            <a:r>
              <a:rPr lang="it-IT" dirty="0" smtClean="0">
                <a:latin typeface="Lucida Calligraphy" panose="03010101010101010101" pitchFamily="66" charset="0"/>
              </a:rPr>
              <a:t>:</a:t>
            </a:r>
            <a:r>
              <a:rPr lang="it-IT" dirty="0">
                <a:latin typeface="Lucida Calligraphy" panose="03010101010101010101" pitchFamily="66" charset="0"/>
              </a:rPr>
              <a:t> gli orfani </a:t>
            </a:r>
            <a:r>
              <a:rPr lang="it-IT" dirty="0" smtClean="0">
                <a:latin typeface="Lucida Calligraphy" panose="03010101010101010101" pitchFamily="66" charset="0"/>
              </a:rPr>
              <a:t>si trasferirono </a:t>
            </a:r>
            <a:r>
              <a:rPr lang="it-IT" dirty="0">
                <a:latin typeface="Lucida Calligraphy" panose="03010101010101010101" pitchFamily="66" charset="0"/>
              </a:rPr>
              <a:t>su disposizione di Maria Teresa </a:t>
            </a:r>
            <a:r>
              <a:rPr lang="it-IT" dirty="0" smtClean="0">
                <a:latin typeface="Lucida Calligraphy" panose="03010101010101010101" pitchFamily="66" charset="0"/>
              </a:rPr>
              <a:t>D’Austria presso l’ex </a:t>
            </a:r>
            <a:r>
              <a:rPr lang="it-IT" dirty="0" smtClean="0">
                <a:latin typeface="Lucida Calligraphy" panose="03010101010101010101" pitchFamily="66" charset="0"/>
              </a:rPr>
              <a:t>convento </a:t>
            </a:r>
            <a:r>
              <a:rPr lang="it-IT" dirty="0">
                <a:latin typeface="Lucida Calligraphy" panose="03010101010101010101" pitchFamily="66" charset="0"/>
              </a:rPr>
              <a:t>di San Pietro in </a:t>
            </a:r>
            <a:r>
              <a:rPr lang="it-IT" dirty="0" smtClean="0">
                <a:latin typeface="Lucida Calligraphy" panose="03010101010101010101" pitchFamily="66" charset="0"/>
              </a:rPr>
              <a:t>Gessate. </a:t>
            </a:r>
          </a:p>
          <a:p>
            <a:endParaRPr lang="it-IT" dirty="0">
              <a:latin typeface="Lucida Calligraphy" panose="03010101010101010101" pitchFamily="66" charset="0"/>
            </a:endParaRPr>
          </a:p>
          <a:p>
            <a:r>
              <a:rPr lang="it-IT" dirty="0" smtClean="0">
                <a:solidFill>
                  <a:schemeClr val="accent4">
                    <a:lumMod val="75000"/>
                  </a:schemeClr>
                </a:solidFill>
                <a:latin typeface="Lucida Calligraphy" panose="03010101010101010101" pitchFamily="66" charset="0"/>
              </a:rPr>
              <a:t>1796</a:t>
            </a:r>
            <a:r>
              <a:rPr lang="it-IT" dirty="0">
                <a:latin typeface="Lucida Calligraphy" panose="03010101010101010101" pitchFamily="66" charset="0"/>
              </a:rPr>
              <a:t> : </a:t>
            </a:r>
            <a:r>
              <a:rPr lang="it-IT" dirty="0" smtClean="0">
                <a:latin typeface="Lucida Calligraphy" panose="03010101010101010101" pitchFamily="66" charset="0"/>
              </a:rPr>
              <a:t>I </a:t>
            </a:r>
            <a:r>
              <a:rPr lang="it-IT" dirty="0">
                <a:latin typeface="Lucida Calligraphy" panose="03010101010101010101" pitchFamily="66" charset="0"/>
              </a:rPr>
              <a:t>Martinitt </a:t>
            </a:r>
            <a:r>
              <a:rPr lang="it-IT" dirty="0" smtClean="0">
                <a:latin typeface="Lucida Calligraphy" panose="03010101010101010101" pitchFamily="66" charset="0"/>
              </a:rPr>
              <a:t>si </a:t>
            </a:r>
            <a:r>
              <a:rPr lang="it-IT" dirty="0" smtClean="0">
                <a:latin typeface="Lucida Calligraphy" panose="03010101010101010101" pitchFamily="66" charset="0"/>
              </a:rPr>
              <a:t>trasferirono momentaneamente  </a:t>
            </a:r>
            <a:r>
              <a:rPr lang="it-IT" dirty="0">
                <a:latin typeface="Lucida Calligraphy" panose="03010101010101010101" pitchFamily="66" charset="0"/>
              </a:rPr>
              <a:t>in alcuni locali di </a:t>
            </a:r>
            <a:r>
              <a:rPr lang="it-IT" dirty="0" smtClean="0">
                <a:latin typeface="Lucida Calligraphy" panose="03010101010101010101" pitchFamily="66" charset="0"/>
              </a:rPr>
              <a:t>Brera e </a:t>
            </a:r>
            <a:r>
              <a:rPr lang="it-IT" dirty="0">
                <a:latin typeface="Lucida Calligraphy" panose="03010101010101010101" pitchFamily="66" charset="0"/>
              </a:rPr>
              <a:t>poi nell'ex convento di San Francesco </a:t>
            </a:r>
            <a:r>
              <a:rPr lang="it-IT" dirty="0" smtClean="0">
                <a:latin typeface="Lucida Calligraphy" panose="03010101010101010101" pitchFamily="66" charset="0"/>
              </a:rPr>
              <a:t>Grande e al termine della dominazione napoleonica si spostano nuovamente in San Pietro in Gessate</a:t>
            </a:r>
            <a:endParaRPr lang="it-IT" dirty="0" smtClean="0">
              <a:latin typeface="Lucida Calligraphy" panose="03010101010101010101" pitchFamily="66" charset="0"/>
            </a:endParaRPr>
          </a:p>
          <a:p>
            <a:endParaRPr lang="it-IT" dirty="0">
              <a:latin typeface="Lucida Calligraphy" panose="03010101010101010101" pitchFamily="66" charset="0"/>
            </a:endParaRPr>
          </a:p>
          <a:p>
            <a:r>
              <a:rPr lang="it-IT" dirty="0" smtClean="0">
                <a:solidFill>
                  <a:srgbClr val="FCE642"/>
                </a:solidFill>
                <a:latin typeface="Lucida Calligraphy" panose="03010101010101010101" pitchFamily="66" charset="0"/>
              </a:rPr>
              <a:t>1932</a:t>
            </a:r>
            <a:r>
              <a:rPr lang="it-IT" dirty="0">
                <a:latin typeface="Lucida Calligraphy" panose="03010101010101010101" pitchFamily="66" charset="0"/>
              </a:rPr>
              <a:t> : </a:t>
            </a:r>
            <a:r>
              <a:rPr lang="it-IT" dirty="0" smtClean="0">
                <a:latin typeface="Lucida Calligraphy" panose="03010101010101010101" pitchFamily="66" charset="0"/>
              </a:rPr>
              <a:t>Viene inaugurata l’ultima sede </a:t>
            </a:r>
            <a:r>
              <a:rPr lang="it-IT" dirty="0">
                <a:latin typeface="Lucida Calligraphy" panose="03010101010101010101" pitchFamily="66" charset="0"/>
              </a:rPr>
              <a:t>dei Martinitt, in via Pitteri </a:t>
            </a:r>
            <a:r>
              <a:rPr lang="it-IT" dirty="0" smtClean="0">
                <a:latin typeface="Lucida Calligraphy" panose="03010101010101010101" pitchFamily="66" charset="0"/>
              </a:rPr>
              <a:t>56, fondata  </a:t>
            </a:r>
            <a:r>
              <a:rPr lang="it-IT" dirty="0">
                <a:latin typeface="Lucida Calligraphy" panose="03010101010101010101" pitchFamily="66" charset="0"/>
              </a:rPr>
              <a:t>da </a:t>
            </a:r>
            <a:r>
              <a:rPr lang="it-IT" dirty="0" smtClean="0">
                <a:latin typeface="Lucida Calligraphy" panose="03010101010101010101" pitchFamily="66" charset="0"/>
              </a:rPr>
              <a:t>Benito Mussolini.</a:t>
            </a:r>
            <a:endParaRPr lang="it-IT" dirty="0">
              <a:latin typeface="Lucida Calligraphy" panose="03010101010101010101" pitchFamily="66" charset="0"/>
            </a:endParaRPr>
          </a:p>
          <a:p>
            <a:endParaRPr lang="it-IT" dirty="0"/>
          </a:p>
        </p:txBody>
      </p:sp>
      <p:sp>
        <p:nvSpPr>
          <p:cNvPr id="4" name="Rettangolo 3"/>
          <p:cNvSpPr/>
          <p:nvPr/>
        </p:nvSpPr>
        <p:spPr>
          <a:xfrm>
            <a:off x="257130" y="476672"/>
            <a:ext cx="8568371" cy="830997"/>
          </a:xfrm>
          <a:prstGeom prst="rect">
            <a:avLst/>
          </a:prstGeom>
          <a:noFill/>
          <a:ln>
            <a:noFill/>
          </a:ln>
          <a:effectLst>
            <a:outerShdw blurRad="50800" dist="38100" dir="16200000" rotWithShape="0">
              <a:prstClr val="black">
                <a:alpha val="40000"/>
              </a:prstClr>
            </a:outerShdw>
          </a:effectLst>
        </p:spPr>
        <p:txBody>
          <a:bodyPr wrap="none" lIns="91440" tIns="45720" rIns="91440" bIns="45720">
            <a:spAutoFit/>
          </a:bodyPr>
          <a:lstStyle/>
          <a:p>
            <a:pPr algn="ctr"/>
            <a:r>
              <a:rPr lang="it-IT" sz="4800" b="1" cap="none" spc="0" dirty="0" smtClean="0">
                <a:ln w="12700">
                  <a:solidFill>
                    <a:schemeClr val="accent3">
                      <a:lumMod val="50000"/>
                    </a:schemeClr>
                  </a:solidFill>
                  <a:prstDash val="solid"/>
                </a:ln>
                <a:solidFill>
                  <a:schemeClr val="accent2"/>
                </a:solidFill>
                <a:effectLst>
                  <a:innerShdw blurRad="177800">
                    <a:schemeClr val="accent3">
                      <a:lumMod val="50000"/>
                    </a:schemeClr>
                  </a:innerShdw>
                </a:effectLst>
                <a:latin typeface="Algerian" panose="04020705040A02060702" pitchFamily="82" charset="0"/>
              </a:rPr>
              <a:t>STORIA DELL’ ORFANOTROFIO</a:t>
            </a:r>
            <a:endParaRPr lang="it-IT" sz="4800" b="1" cap="none" spc="0" dirty="0">
              <a:ln w="12700">
                <a:solidFill>
                  <a:schemeClr val="accent3">
                    <a:lumMod val="50000"/>
                  </a:schemeClr>
                </a:solidFill>
                <a:prstDash val="solid"/>
              </a:ln>
              <a:solidFill>
                <a:schemeClr val="accent2"/>
              </a:solidFill>
              <a:effectLst>
                <a:innerShdw blurRad="177800">
                  <a:schemeClr val="accent3">
                    <a:lumMod val="50000"/>
                  </a:schemeClr>
                </a:innerShdw>
              </a:effectLst>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it-IT" sz="2400" dirty="0" smtClean="0">
                <a:solidFill>
                  <a:schemeClr val="tx2">
                    <a:lumMod val="60000"/>
                    <a:lumOff val="40000"/>
                  </a:schemeClr>
                </a:solidFill>
                <a:latin typeface="Lucida Calligraphy" panose="03010101010101010101" pitchFamily="66" charset="0"/>
              </a:rPr>
              <a:t>Orfani di padre</a:t>
            </a:r>
          </a:p>
          <a:p>
            <a:r>
              <a:rPr lang="it-IT" sz="2400" dirty="0" smtClean="0">
                <a:solidFill>
                  <a:schemeClr val="tx2">
                    <a:lumMod val="60000"/>
                    <a:lumOff val="40000"/>
                  </a:schemeClr>
                </a:solidFill>
                <a:latin typeface="Lucida Calligraphy" panose="03010101010101010101" pitchFamily="66" charset="0"/>
              </a:rPr>
              <a:t>Orfani di madre</a:t>
            </a:r>
          </a:p>
          <a:p>
            <a:r>
              <a:rPr lang="it-IT" sz="2400" dirty="0" smtClean="0">
                <a:solidFill>
                  <a:schemeClr val="tx2">
                    <a:lumMod val="60000"/>
                    <a:lumOff val="40000"/>
                  </a:schemeClr>
                </a:solidFill>
                <a:latin typeface="Lucida Calligraphy" panose="03010101010101010101" pitchFamily="66" charset="0"/>
              </a:rPr>
              <a:t>Morti  in orfanotrofio</a:t>
            </a:r>
          </a:p>
          <a:p>
            <a:r>
              <a:rPr lang="it-IT" sz="2400" dirty="0" smtClean="0">
                <a:solidFill>
                  <a:schemeClr val="tx2">
                    <a:lumMod val="60000"/>
                    <a:lumOff val="40000"/>
                  </a:schemeClr>
                </a:solidFill>
                <a:latin typeface="Lucida Calligraphy" panose="03010101010101010101" pitchFamily="66" charset="0"/>
              </a:rPr>
              <a:t>Coloro che provenivano da Milano</a:t>
            </a:r>
          </a:p>
          <a:p>
            <a:r>
              <a:rPr lang="it-IT" sz="2400" dirty="0" smtClean="0">
                <a:solidFill>
                  <a:schemeClr val="tx2">
                    <a:lumMod val="60000"/>
                    <a:lumOff val="40000"/>
                  </a:schemeClr>
                </a:solidFill>
                <a:latin typeface="Lucida Calligraphy" panose="03010101010101010101" pitchFamily="66" charset="0"/>
              </a:rPr>
              <a:t>Coloro che provenivano al di fuori di Milano</a:t>
            </a:r>
          </a:p>
          <a:p>
            <a:r>
              <a:rPr lang="it-IT" sz="2400" dirty="0" smtClean="0">
                <a:solidFill>
                  <a:schemeClr val="tx2">
                    <a:lumMod val="60000"/>
                    <a:lumOff val="40000"/>
                  </a:schemeClr>
                </a:solidFill>
                <a:latin typeface="Lucida Calligraphy" panose="03010101010101010101" pitchFamily="66" charset="0"/>
              </a:rPr>
              <a:t>Quanti erano usciti dall’orfanotrofio alla maggiore età</a:t>
            </a:r>
          </a:p>
          <a:p>
            <a:r>
              <a:rPr lang="it-IT" sz="2400" dirty="0" smtClean="0">
                <a:solidFill>
                  <a:schemeClr val="tx2">
                    <a:lumMod val="60000"/>
                    <a:lumOff val="40000"/>
                  </a:schemeClr>
                </a:solidFill>
                <a:latin typeface="Lucida Calligraphy" panose="03010101010101010101" pitchFamily="66" charset="0"/>
              </a:rPr>
              <a:t>Quanti erano usciti dall’orfanotrofio prima della maggiore età</a:t>
            </a:r>
          </a:p>
          <a:p>
            <a:r>
              <a:rPr lang="it-IT" sz="2400" dirty="0" smtClean="0">
                <a:solidFill>
                  <a:schemeClr val="tx2">
                    <a:lumMod val="60000"/>
                    <a:lumOff val="40000"/>
                  </a:schemeClr>
                </a:solidFill>
                <a:latin typeface="Lucida Calligraphy" panose="03010101010101010101" pitchFamily="66" charset="0"/>
              </a:rPr>
              <a:t>Quanti avevano uno dei due genitori come tutore.</a:t>
            </a:r>
          </a:p>
          <a:p>
            <a:endParaRPr lang="it-IT" sz="2400" dirty="0"/>
          </a:p>
        </p:txBody>
      </p:sp>
      <p:sp>
        <p:nvSpPr>
          <p:cNvPr id="4" name="Rettangolo 3"/>
          <p:cNvSpPr/>
          <p:nvPr/>
        </p:nvSpPr>
        <p:spPr>
          <a:xfrm>
            <a:off x="261669" y="332656"/>
            <a:ext cx="842410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6600" b="1" dirty="0" smtClean="0">
                <a:ln/>
                <a:solidFill>
                  <a:schemeClr val="accent6">
                    <a:lumMod val="20000"/>
                    <a:lumOff val="80000"/>
                  </a:schemeClr>
                </a:solidFill>
                <a:latin typeface="Algerian" panose="04020705040A02060702" pitchFamily="82" charset="0"/>
              </a:rPr>
              <a:t>ULTERIORI RICERCHE</a:t>
            </a:r>
            <a:endParaRPr lang="it-IT" sz="6600" b="1" cap="none" spc="0" dirty="0">
              <a:ln/>
              <a:solidFill>
                <a:schemeClr val="accent6">
                  <a:lumMod val="20000"/>
                  <a:lumOff val="80000"/>
                </a:schemeClr>
              </a:solidFill>
              <a:effectLst/>
              <a:latin typeface="Algerian" panose="04020705040A02060702"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39"/>
            <a:ext cx="6263680" cy="2356925"/>
          </a:xfrm>
          <a:noFill/>
        </p:spPr>
        <p:txBody>
          <a:bodyPr>
            <a:normAutofit fontScale="90000"/>
          </a:bodyPr>
          <a:lstStyle/>
          <a:p>
            <a:r>
              <a:rPr lang="it-IT" sz="6000" dirty="0" smtClean="0">
                <a:solidFill>
                  <a:srgbClr val="002060"/>
                </a:solidFill>
                <a:latin typeface="Algerian" panose="04020705040A02060702" pitchFamily="82" charset="0"/>
              </a:rPr>
              <a:t>MUSEO </a:t>
            </a:r>
            <a:r>
              <a:rPr lang="it-IT" sz="6000" dirty="0" err="1" smtClean="0">
                <a:solidFill>
                  <a:srgbClr val="002060"/>
                </a:solidFill>
                <a:latin typeface="Algerian" panose="04020705040A02060702" pitchFamily="82" charset="0"/>
              </a:rPr>
              <a:t>martinitt</a:t>
            </a:r>
            <a:r>
              <a:rPr lang="it-IT" sz="6000" dirty="0" smtClean="0">
                <a:solidFill>
                  <a:srgbClr val="002060"/>
                </a:solidFill>
                <a:latin typeface="Algerian" panose="04020705040A02060702" pitchFamily="82" charset="0"/>
              </a:rPr>
              <a:t> &amp; stelline</a:t>
            </a:r>
            <a:endParaRPr lang="it-IT" sz="6000" dirty="0">
              <a:solidFill>
                <a:srgbClr val="002060"/>
              </a:solidFill>
              <a:latin typeface="Algerian" panose="04020705040A02060702" pitchFamily="82" charset="0"/>
            </a:endParaRPr>
          </a:p>
        </p:txBody>
      </p:sp>
      <p:sp>
        <p:nvSpPr>
          <p:cNvPr id="3" name="Segnaposto contenuto 2"/>
          <p:cNvSpPr>
            <a:spLocks noGrp="1"/>
          </p:cNvSpPr>
          <p:nvPr>
            <p:ph idx="1"/>
          </p:nvPr>
        </p:nvSpPr>
        <p:spPr>
          <a:xfrm>
            <a:off x="251520" y="2545565"/>
            <a:ext cx="8424936" cy="4257270"/>
          </a:xfrm>
        </p:spPr>
        <p:txBody>
          <a:bodyPr>
            <a:normAutofit/>
          </a:bodyPr>
          <a:lstStyle/>
          <a:p>
            <a:pPr fontAlgn="base">
              <a:buNone/>
            </a:pPr>
            <a:r>
              <a:rPr lang="it-IT" dirty="0" smtClean="0"/>
              <a:t>     </a:t>
            </a:r>
            <a:r>
              <a:rPr lang="it-IT" sz="2400" dirty="0" smtClean="0">
                <a:latin typeface="Lucida Calligraphy" panose="03010101010101010101" pitchFamily="66" charset="0"/>
              </a:rPr>
              <a:t>Il </a:t>
            </a:r>
            <a:r>
              <a:rPr lang="it-IT" sz="2400" dirty="0">
                <a:latin typeface="Lucida Calligraphy" panose="03010101010101010101" pitchFamily="66" charset="0"/>
              </a:rPr>
              <a:t>Museo Martinitt </a:t>
            </a:r>
            <a:r>
              <a:rPr lang="it-IT" sz="2400" dirty="0" smtClean="0">
                <a:latin typeface="Lucida Calligraphy" panose="03010101010101010101" pitchFamily="66" charset="0"/>
              </a:rPr>
              <a:t>è </a:t>
            </a:r>
            <a:r>
              <a:rPr lang="it-IT" sz="2400" dirty="0" smtClean="0">
                <a:latin typeface="Lucida Calligraphy" panose="03010101010101010101" pitchFamily="66" charset="0"/>
              </a:rPr>
              <a:t>stato inaugurato il 19 gennaio 2009.</a:t>
            </a:r>
          </a:p>
          <a:p>
            <a:pPr fontAlgn="base">
              <a:buNone/>
            </a:pPr>
            <a:endParaRPr lang="it-IT" sz="2400" dirty="0" smtClean="0">
              <a:latin typeface="Lucida Calligraphy" panose="03010101010101010101" pitchFamily="66" charset="0"/>
            </a:endParaRPr>
          </a:p>
          <a:p>
            <a:pPr fontAlgn="base">
              <a:buNone/>
            </a:pPr>
            <a:r>
              <a:rPr lang="it-IT" sz="2400" dirty="0" smtClean="0">
                <a:latin typeface="Lucida Calligraphy" panose="03010101010101010101" pitchFamily="66" charset="0"/>
              </a:rPr>
              <a:t>   Esso </a:t>
            </a:r>
            <a:r>
              <a:rPr lang="it-IT" sz="2400" dirty="0">
                <a:latin typeface="Lucida Calligraphy" panose="03010101010101010101" pitchFamily="66" charset="0"/>
              </a:rPr>
              <a:t>permette ai visitatori di conoscere ogni aspetto della vita degli orfani: si possono sfogliare virtualmente i documenti </a:t>
            </a:r>
            <a:r>
              <a:rPr lang="it-IT" sz="2400" dirty="0" smtClean="0">
                <a:latin typeface="Lucida Calligraphy" panose="03010101010101010101" pitchFamily="66" charset="0"/>
              </a:rPr>
              <a:t>dell’ archivio storico dell’orfanotrofio, </a:t>
            </a:r>
            <a:r>
              <a:rPr lang="it-IT" sz="2400" dirty="0">
                <a:latin typeface="Lucida Calligraphy" panose="03010101010101010101" pitchFamily="66" charset="0"/>
              </a:rPr>
              <a:t>partecipare alla simulazione di una lezione dell’epoca </a:t>
            </a:r>
            <a:r>
              <a:rPr lang="it-IT" sz="2400" dirty="0" smtClean="0">
                <a:latin typeface="Lucida Calligraphy" panose="03010101010101010101" pitchFamily="66" charset="0"/>
              </a:rPr>
              <a:t>e </a:t>
            </a:r>
            <a:r>
              <a:rPr lang="it-IT" sz="2400" dirty="0">
                <a:latin typeface="Lucida Calligraphy" panose="03010101010101010101" pitchFamily="66" charset="0"/>
              </a:rPr>
              <a:t>conoscere le letture infantili di duecento anni fa.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680" y="582548"/>
            <a:ext cx="2880320" cy="19442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700" y="548680"/>
            <a:ext cx="8229600" cy="1143000"/>
          </a:xfrm>
        </p:spPr>
        <p:txBody>
          <a:bodyPr>
            <a:normAutofit fontScale="90000"/>
          </a:bodyPr>
          <a:lstStyle/>
          <a:p>
            <a:r>
              <a:rPr lang="it-IT" dirty="0" smtClean="0">
                <a:latin typeface="Algerian" panose="04020705040A02060702" pitchFamily="82" charset="0"/>
              </a:rPr>
              <a:t>INTERVISTA all’ex martinin </a:t>
            </a:r>
            <a:r>
              <a:rPr lang="it-IT" dirty="0" err="1" smtClean="0">
                <a:latin typeface="Algerian" panose="04020705040A02060702" pitchFamily="82" charset="0"/>
              </a:rPr>
              <a:t>sergio</a:t>
            </a:r>
            <a:r>
              <a:rPr lang="it-IT" dirty="0" smtClean="0">
                <a:latin typeface="Algerian" panose="04020705040A02060702" pitchFamily="82" charset="0"/>
              </a:rPr>
              <a:t> </a:t>
            </a:r>
            <a:r>
              <a:rPr lang="it-IT" dirty="0" err="1" smtClean="0">
                <a:latin typeface="Algerian" panose="04020705040A02060702" pitchFamily="82" charset="0"/>
              </a:rPr>
              <a:t>scremin</a:t>
            </a:r>
            <a:endParaRPr lang="it-IT" dirty="0">
              <a:latin typeface="Algerian" panose="04020705040A02060702" pitchFamily="82" charset="0"/>
            </a:endParaRPr>
          </a:p>
        </p:txBody>
      </p:sp>
      <p:sp>
        <p:nvSpPr>
          <p:cNvPr id="5" name="Segnaposto contenuto 4"/>
          <p:cNvSpPr>
            <a:spLocks noGrp="1"/>
          </p:cNvSpPr>
          <p:nvPr>
            <p:ph idx="1"/>
          </p:nvPr>
        </p:nvSpPr>
        <p:spPr>
          <a:xfrm>
            <a:off x="328700" y="1988840"/>
            <a:ext cx="8507288" cy="4104457"/>
          </a:xfrm>
        </p:spPr>
        <p:txBody>
          <a:bodyPr>
            <a:noAutofit/>
          </a:bodyPr>
          <a:lstStyle/>
          <a:p>
            <a:pPr marL="0" indent="0">
              <a:buNone/>
            </a:pPr>
            <a:endParaRPr lang="it-IT" sz="1200" dirty="0" smtClean="0">
              <a:latin typeface="Lucida Calligraphy" panose="03010101010101010101" pitchFamily="66" charset="0"/>
            </a:endParaRPr>
          </a:p>
          <a:p>
            <a:pPr marL="0" indent="0">
              <a:buNone/>
            </a:pPr>
            <a:r>
              <a:rPr lang="it-IT" sz="1200" dirty="0" smtClean="0">
                <a:latin typeface="Lucida Calligraphy" panose="03010101010101010101" pitchFamily="66" charset="0"/>
              </a:rPr>
              <a:t>L’intervista </a:t>
            </a:r>
            <a:r>
              <a:rPr lang="it-IT" sz="1200" dirty="0">
                <a:latin typeface="Lucida Calligraphy" panose="03010101010101010101" pitchFamily="66" charset="0"/>
              </a:rPr>
              <a:t>è stata fatta ad un ex Martinitt di nome Sergio Scremin che ci ha raccontato della sua esperienza all’interno dell’orfanotrofio di Lambrate.  </a:t>
            </a:r>
            <a:r>
              <a:rPr lang="it-IT" sz="1200" dirty="0" smtClean="0">
                <a:latin typeface="Lucida Calligraphy" panose="03010101010101010101" pitchFamily="66" charset="0"/>
              </a:rPr>
              <a:t>Egli è stato ammesso in orfanotrofio nel </a:t>
            </a:r>
            <a:r>
              <a:rPr lang="it-IT" sz="1200" dirty="0">
                <a:latin typeface="Lucida Calligraphy" panose="03010101010101010101" pitchFamily="66" charset="0"/>
              </a:rPr>
              <a:t>1945 all’età di </a:t>
            </a:r>
            <a:r>
              <a:rPr lang="it-IT" sz="1200" dirty="0" smtClean="0">
                <a:latin typeface="Lucida Calligraphy" panose="03010101010101010101" pitchFamily="66" charset="0"/>
              </a:rPr>
              <a:t>10 </a:t>
            </a:r>
            <a:r>
              <a:rPr lang="it-IT" sz="1200" dirty="0">
                <a:latin typeface="Lucida Calligraphy" panose="03010101010101010101" pitchFamily="66" charset="0"/>
              </a:rPr>
              <a:t>anni </a:t>
            </a:r>
            <a:r>
              <a:rPr lang="it-IT" sz="1200" dirty="0" smtClean="0">
                <a:latin typeface="Lucida Calligraphy" panose="03010101010101010101" pitchFamily="66" charset="0"/>
              </a:rPr>
              <a:t>perché rimasto orfano di padre ucciso dai nazisti nel 1943.</a:t>
            </a:r>
            <a:r>
              <a:rPr lang="it-IT" sz="1200" dirty="0" smtClean="0">
                <a:latin typeface="Lucida Calligraphy" panose="03010101010101010101" pitchFamily="66" charset="0"/>
              </a:rPr>
              <a:t> </a:t>
            </a:r>
            <a:r>
              <a:rPr lang="it-IT" sz="1200" dirty="0">
                <a:latin typeface="Lucida Calligraphy" panose="03010101010101010101" pitchFamily="66" charset="0"/>
              </a:rPr>
              <a:t>Prima di morire il padre lavorava come tipografo per un giornale e faceva l’orario notturno. La madre, per provvedere alla famiglia, produceva borsette da sera, mentre le due sorelle non avevano alcun lavoro poiché non avevano l’età giusta per lavorare, una volta cresciute una diventò sarta e l’altra commessa </a:t>
            </a:r>
            <a:r>
              <a:rPr lang="it-IT" sz="1200" dirty="0" err="1">
                <a:latin typeface="Lucida Calligraphy" panose="03010101010101010101" pitchFamily="66" charset="0"/>
              </a:rPr>
              <a:t>all’upim</a:t>
            </a:r>
            <a:r>
              <a:rPr lang="it-IT" sz="1200" dirty="0" smtClean="0">
                <a:latin typeface="Lucida Calligraphy" panose="03010101010101010101" pitchFamily="66" charset="0"/>
              </a:rPr>
              <a:t>.</a:t>
            </a:r>
          </a:p>
          <a:p>
            <a:pPr marL="0" indent="0">
              <a:buNone/>
            </a:pPr>
            <a:r>
              <a:rPr lang="it-IT" sz="1200" dirty="0" smtClean="0">
                <a:latin typeface="Lucida Calligraphy" panose="03010101010101010101" pitchFamily="66" charset="0"/>
              </a:rPr>
              <a:t> </a:t>
            </a:r>
            <a:endParaRPr lang="it-IT" sz="1200" b="1" dirty="0" smtClean="0">
              <a:latin typeface="Lucida Calligraphy" panose="03010101010101010101" pitchFamily="66" charset="0"/>
            </a:endParaRPr>
          </a:p>
          <a:p>
            <a:pPr marL="0" indent="0">
              <a:buNone/>
            </a:pPr>
            <a:r>
              <a:rPr lang="it-IT" sz="1200" b="1" dirty="0" smtClean="0">
                <a:latin typeface="Lucida Calligraphy" panose="03010101010101010101" pitchFamily="66" charset="0"/>
              </a:rPr>
              <a:t>VITA IN ORFANOTROFIO </a:t>
            </a:r>
          </a:p>
          <a:p>
            <a:pPr marL="0" indent="0">
              <a:buNone/>
            </a:pPr>
            <a:r>
              <a:rPr lang="it-IT" sz="1200" dirty="0" smtClean="0">
                <a:latin typeface="Lucida Calligraphy" panose="03010101010101010101" pitchFamily="66" charset="0"/>
              </a:rPr>
              <a:t>Una </a:t>
            </a:r>
            <a:r>
              <a:rPr lang="it-IT" sz="1200" dirty="0">
                <a:latin typeface="Lucida Calligraphy" panose="03010101010101010101" pitchFamily="66" charset="0"/>
              </a:rPr>
              <a:t>volta all’interno dell’orfanotrofio aveva la possibilità di tornare a casa solo quando la madre poteva  andare a prenderlo anche se non era periodo di festa. Gli educatori, per controllare i tanti ragazzi, erano molto </a:t>
            </a:r>
            <a:r>
              <a:rPr lang="it-IT" sz="1200" dirty="0" smtClean="0">
                <a:latin typeface="Lucida Calligraphy" panose="03010101010101010101" pitchFamily="66" charset="0"/>
              </a:rPr>
              <a:t>severi.  </a:t>
            </a:r>
            <a:r>
              <a:rPr lang="it-IT" sz="1200" dirty="0">
                <a:latin typeface="Lucida Calligraphy" panose="03010101010101010101" pitchFamily="66" charset="0"/>
              </a:rPr>
              <a:t>Infatti, se </a:t>
            </a:r>
            <a:r>
              <a:rPr lang="it-IT" sz="1200" dirty="0" smtClean="0">
                <a:latin typeface="Lucida Calligraphy" panose="03010101010101010101" pitchFamily="66" charset="0"/>
              </a:rPr>
              <a:t>i ragazzi mantenevano </a:t>
            </a:r>
            <a:r>
              <a:rPr lang="it-IT" sz="1200" dirty="0">
                <a:latin typeface="Lucida Calligraphy" panose="03010101010101010101" pitchFamily="66" charset="0"/>
              </a:rPr>
              <a:t>un comportamento corretto potevano ricevere dei </a:t>
            </a:r>
            <a:r>
              <a:rPr lang="it-IT" sz="1200" dirty="0" smtClean="0">
                <a:latin typeface="Lucida Calligraphy" panose="03010101010101010101" pitchFamily="66" charset="0"/>
              </a:rPr>
              <a:t>premi, e, </a:t>
            </a:r>
            <a:r>
              <a:rPr lang="it-IT" sz="1200" dirty="0">
                <a:latin typeface="Lucida Calligraphy" panose="03010101010101010101" pitchFamily="66" charset="0"/>
              </a:rPr>
              <a:t>al contrario, se trasgredivano, delle punizioni che potevano essere anche corporali. </a:t>
            </a:r>
            <a:endParaRPr lang="it-IT" sz="1200" dirty="0" smtClean="0">
              <a:latin typeface="Lucida Calligraphy" panose="03010101010101010101" pitchFamily="66" charset="0"/>
            </a:endParaRPr>
          </a:p>
          <a:p>
            <a:pPr marL="0" indent="0">
              <a:buNone/>
            </a:pPr>
            <a:r>
              <a:rPr lang="it-IT" sz="1200" dirty="0" smtClean="0">
                <a:latin typeface="Lucida Calligraphy" panose="03010101010101010101" pitchFamily="66" charset="0"/>
              </a:rPr>
              <a:t>Gli orfani a</a:t>
            </a:r>
            <a:r>
              <a:rPr lang="it-IT" sz="1200" dirty="0" smtClean="0">
                <a:latin typeface="Lucida Calligraphy" panose="03010101010101010101" pitchFamily="66" charset="0"/>
              </a:rPr>
              <a:t>vevano </a:t>
            </a:r>
            <a:r>
              <a:rPr lang="it-IT" sz="1200" dirty="0">
                <a:latin typeface="Lucida Calligraphy" panose="03010101010101010101" pitchFamily="66" charset="0"/>
              </a:rPr>
              <a:t>due divise, una estiva e una invernale. </a:t>
            </a:r>
            <a:r>
              <a:rPr lang="it-IT" sz="1200" dirty="0" smtClean="0">
                <a:latin typeface="Lucida Calligraphy" panose="03010101010101010101" pitchFamily="66" charset="0"/>
              </a:rPr>
              <a:t>Le giornate in orfanotrofio trascorrevano in questo modo: la sveglia era alle </a:t>
            </a:r>
            <a:r>
              <a:rPr lang="it-IT" sz="1200" dirty="0">
                <a:latin typeface="Lucida Calligraphy" panose="03010101010101010101" pitchFamily="66" charset="0"/>
              </a:rPr>
              <a:t>7 (alle 8 nel weekend) </a:t>
            </a:r>
            <a:r>
              <a:rPr lang="it-IT" sz="1200" dirty="0" smtClean="0">
                <a:latin typeface="Lucida Calligraphy" panose="03010101010101010101" pitchFamily="66" charset="0"/>
              </a:rPr>
              <a:t>e i Martinitt </a:t>
            </a:r>
            <a:r>
              <a:rPr lang="it-IT" sz="1200" dirty="0">
                <a:latin typeface="Lucida Calligraphy" panose="03010101010101010101" pitchFamily="66" charset="0"/>
              </a:rPr>
              <a:t>avevano il compito di rifarsi il letto oppure pulire i pavimenti. Alle 8.30 si ritrovavano in refettorio per la prima colazione e mezz’ora dopo iniziavano le lezioni che terminavano alle 13.  Al termine delle lezioni c’era il pranzo e dopo la ricreazione. </a:t>
            </a:r>
            <a:r>
              <a:rPr lang="it-IT" sz="1200" dirty="0" smtClean="0">
                <a:latin typeface="Lucida Calligraphy" panose="03010101010101010101" pitchFamily="66" charset="0"/>
              </a:rPr>
              <a:t>Successivamente, i ragazzi </a:t>
            </a:r>
            <a:r>
              <a:rPr lang="it-IT" sz="1200" dirty="0">
                <a:latin typeface="Lucida Calligraphy" panose="03010101010101010101" pitchFamily="66" charset="0"/>
              </a:rPr>
              <a:t>avevano la possibilità di fare i compiti e studiare nel pomeriggio insieme ai loro maestri. Infine cenavano e alle 9 spegnevano le luci per la notte</a:t>
            </a:r>
            <a:r>
              <a:rPr lang="it-IT" sz="1200" dirty="0" smtClean="0">
                <a:latin typeface="Lucida Calligraphy" panose="03010101010101010101" pitchFamily="66" charset="0"/>
              </a:rPr>
              <a:t>.</a:t>
            </a:r>
          </a:p>
          <a:p>
            <a:pPr marL="0" indent="0">
              <a:buNone/>
            </a:pPr>
            <a:endParaRPr lang="it-IT" sz="1200" b="1" dirty="0" smtClean="0">
              <a:latin typeface="Lucida Calligraphy" panose="03010101010101010101" pitchFamily="66" charset="0"/>
            </a:endParaRPr>
          </a:p>
          <a:p>
            <a:endParaRPr lang="it-IT"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it-IT" sz="1600" b="1" dirty="0" smtClean="0">
                <a:latin typeface="Lucida Calligraphy" panose="03010101010101010101" pitchFamily="66" charset="0"/>
              </a:rPr>
              <a:t>LAVORO</a:t>
            </a:r>
          </a:p>
          <a:p>
            <a:pPr marL="0" indent="0">
              <a:buNone/>
            </a:pPr>
            <a:endParaRPr lang="it-IT" sz="1400" b="1" dirty="0">
              <a:latin typeface="Lucida Calligraphy" panose="03010101010101010101" pitchFamily="66" charset="0"/>
            </a:endParaRPr>
          </a:p>
          <a:p>
            <a:pPr marL="0" indent="0">
              <a:buNone/>
            </a:pPr>
            <a:r>
              <a:rPr lang="it-IT" sz="1600" dirty="0" smtClean="0">
                <a:latin typeface="Lucida Calligraphy" panose="03010101010101010101" pitchFamily="66" charset="0"/>
              </a:rPr>
              <a:t>All’età </a:t>
            </a:r>
            <a:r>
              <a:rPr lang="it-IT" sz="1600" dirty="0">
                <a:latin typeface="Lucida Calligraphy" panose="03010101010101010101" pitchFamily="66" charset="0"/>
              </a:rPr>
              <a:t>di tredici anni ha iniziato a frequentare un corso di disegno per poi iniziare la scuola di cartografia che frequentò per tre anni.  Il motivo per cui è uscito è stata la sua assunzione come cartografo, ovvero disegnatore di  cartine geografiche, poiché era necessario che aiutasse economicamente la famiglia. </a:t>
            </a:r>
            <a:endParaRPr lang="it-IT" sz="1600" dirty="0" smtClean="0">
              <a:latin typeface="Lucida Calligraphy" panose="03010101010101010101" pitchFamily="66" charset="0"/>
            </a:endParaRPr>
          </a:p>
          <a:p>
            <a:pPr marL="0" indent="0">
              <a:buNone/>
            </a:pPr>
            <a:r>
              <a:rPr lang="it-IT" sz="1600" dirty="0" smtClean="0">
                <a:latin typeface="Lucida Calligraphy" panose="03010101010101010101" pitchFamily="66" charset="0"/>
              </a:rPr>
              <a:t>Per </a:t>
            </a:r>
            <a:r>
              <a:rPr lang="it-IT" sz="1600" dirty="0">
                <a:latin typeface="Lucida Calligraphy" panose="03010101010101010101" pitchFamily="66" charset="0"/>
              </a:rPr>
              <a:t>disegnare anche solo una cartina, servivano 15/16 giorni di duro lavoro. Utilizzavano molti </a:t>
            </a:r>
            <a:r>
              <a:rPr lang="it-IT" sz="1600" dirty="0" smtClean="0">
                <a:latin typeface="Lucida Calligraphy" panose="03010101010101010101" pitchFamily="66" charset="0"/>
              </a:rPr>
              <a:t>strumenti, </a:t>
            </a:r>
            <a:r>
              <a:rPr lang="it-IT" sz="1600" dirty="0">
                <a:latin typeface="Lucida Calligraphy" panose="03010101010101010101" pitchFamily="66" charset="0"/>
              </a:rPr>
              <a:t>come ad esempio il </a:t>
            </a:r>
            <a:r>
              <a:rPr lang="it-IT" sz="1600" b="1" dirty="0">
                <a:latin typeface="Lucida Calligraphy" panose="03010101010101010101" pitchFamily="66" charset="0"/>
              </a:rPr>
              <a:t>pennino</a:t>
            </a:r>
            <a:r>
              <a:rPr lang="it-IT" sz="1600" dirty="0">
                <a:latin typeface="Lucida Calligraphy" panose="03010101010101010101" pitchFamily="66" charset="0"/>
              </a:rPr>
              <a:t> che andava inserito nell’inchiostro per fare le lettere, il </a:t>
            </a:r>
            <a:r>
              <a:rPr lang="it-IT" sz="1600" b="1" dirty="0">
                <a:latin typeface="Lucida Calligraphy" panose="03010101010101010101" pitchFamily="66" charset="0"/>
              </a:rPr>
              <a:t>compasso </a:t>
            </a:r>
            <a:r>
              <a:rPr lang="it-IT" sz="1600" dirty="0">
                <a:latin typeface="Lucida Calligraphy" panose="03010101010101010101" pitchFamily="66" charset="0"/>
              </a:rPr>
              <a:t>per fare i cerchietti, il </a:t>
            </a:r>
            <a:r>
              <a:rPr lang="it-IT" sz="1600" b="1" dirty="0">
                <a:latin typeface="Lucida Calligraphy" panose="03010101010101010101" pitchFamily="66" charset="0"/>
              </a:rPr>
              <a:t>tira linee </a:t>
            </a:r>
            <a:r>
              <a:rPr lang="it-IT" sz="1600" dirty="0">
                <a:latin typeface="Lucida Calligraphy" panose="03010101010101010101" pitchFamily="66" charset="0"/>
              </a:rPr>
              <a:t>per fare le strade doppie e delle </a:t>
            </a:r>
            <a:r>
              <a:rPr lang="it-IT" sz="1600" b="1" dirty="0">
                <a:latin typeface="Lucida Calligraphy" panose="03010101010101010101" pitchFamily="66" charset="0"/>
              </a:rPr>
              <a:t>punte</a:t>
            </a:r>
            <a:r>
              <a:rPr lang="it-IT" sz="1600" dirty="0">
                <a:latin typeface="Lucida Calligraphy" panose="03010101010101010101" pitchFamily="66" charset="0"/>
              </a:rPr>
              <a:t> che servivano per fare l’incisione sulle carte. Faceva lo stesso lavoro per 12 ore al giorno in due sedi diverse, venendo pagato 45 mila lire al mese.  </a:t>
            </a:r>
          </a:p>
          <a:p>
            <a:pPr marL="0" indent="0">
              <a:buNone/>
            </a:pPr>
            <a:endParaRPr lang="it-IT" sz="1400" dirty="0">
              <a:latin typeface="Lucida Calligraphy" panose="03010101010101010101" pitchFamily="66" charset="0"/>
            </a:endParaRPr>
          </a:p>
          <a:p>
            <a:endParaRPr lang="it-IT" sz="1400" dirty="0"/>
          </a:p>
        </p:txBody>
      </p:sp>
    </p:spTree>
    <p:extLst>
      <p:ext uri="{BB962C8B-B14F-4D97-AF65-F5344CB8AC3E}">
        <p14:creationId xmlns:p14="http://schemas.microsoft.com/office/powerpoint/2010/main" val="3893572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dirty="0" smtClean="0">
                <a:latin typeface="Algerian" panose="04020705040A02060702" pitchFamily="82" charset="0"/>
              </a:rPr>
              <a:t>Lavoro degli </a:t>
            </a:r>
            <a:r>
              <a:rPr lang="it-IT" sz="4800" dirty="0" smtClean="0">
                <a:latin typeface="Algerian" panose="04020705040A02060702" pitchFamily="82" charset="0"/>
              </a:rPr>
              <a:t>ORFANI </a:t>
            </a:r>
            <a:br>
              <a:rPr lang="it-IT" sz="4800" dirty="0" smtClean="0">
                <a:latin typeface="Algerian" panose="04020705040A02060702" pitchFamily="82" charset="0"/>
              </a:rPr>
            </a:br>
            <a:r>
              <a:rPr lang="it-IT" sz="4800" dirty="0" smtClean="0">
                <a:latin typeface="Algerian" panose="04020705040A02060702" pitchFamily="82" charset="0"/>
              </a:rPr>
              <a:t>serie 1: </a:t>
            </a:r>
            <a:r>
              <a:rPr lang="it-IT" sz="4800" dirty="0" smtClean="0">
                <a:latin typeface="Algerian" panose="04020705040A02060702" pitchFamily="82" charset="0"/>
              </a:rPr>
              <a:t>1800-1900</a:t>
            </a:r>
            <a:endParaRPr lang="it-IT" sz="4800" dirty="0">
              <a:latin typeface="Algerian" panose="04020705040A02060702" pitchFamily="82"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715" y="1600200"/>
            <a:ext cx="7614569"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522</TotalTime>
  <Words>879</Words>
  <Application>Microsoft Office PowerPoint</Application>
  <PresentationFormat>Presentazione su schermo (4:3)</PresentationFormat>
  <Paragraphs>77</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Algerian</vt:lpstr>
      <vt:lpstr>Arial</vt:lpstr>
      <vt:lpstr>Calibri</vt:lpstr>
      <vt:lpstr>Lucida Calligraphy</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MUSEO martinitt &amp; stelline</vt:lpstr>
      <vt:lpstr>INTERVISTA all’ex martinin sergio scremin</vt:lpstr>
      <vt:lpstr>Presentazione standard di PowerPoint</vt:lpstr>
      <vt:lpstr>Lavoro degli ORFANI  serie 1: 1800-1900</vt:lpstr>
      <vt:lpstr>lavoro degli ORFANI serie 2: 1901-1939</vt:lpstr>
      <vt:lpstr>Lavoro degli ORFANI: serie 3: 1940-1959</vt:lpstr>
      <vt:lpstr>Presentazione standard di PowerPoint</vt:lpstr>
      <vt:lpstr>Lavori maschili prima serie: 1800-1900</vt:lpstr>
      <vt:lpstr>Lavori maschili: serie 2: 1901-1939</vt:lpstr>
      <vt:lpstr>Lavori maschili serie 3: 1940-1959</vt:lpstr>
      <vt:lpstr>Presentazione standard di PowerPoint</vt:lpstr>
      <vt:lpstr>Lavori femminili  serie 1: 1800-1900</vt:lpstr>
      <vt:lpstr>Lavori femminili  serie 2: 1901-1939</vt:lpstr>
      <vt:lpstr>Lavori femminili serie 3: 1940-1959</vt:lpstr>
      <vt:lpstr>Presentazione standard di PowerPoint</vt:lpstr>
      <vt:lpstr>FINE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MARTININ</dc:title>
  <dc:creator>cristina cenedella</dc:creator>
  <cp:lastModifiedBy>Museo 07</cp:lastModifiedBy>
  <cp:revision>81</cp:revision>
  <dcterms:created xsi:type="dcterms:W3CDTF">2018-01-25T11:32:50Z</dcterms:created>
  <dcterms:modified xsi:type="dcterms:W3CDTF">2020-01-31T10:19:29Z</dcterms:modified>
</cp:coreProperties>
</file>