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2" r:id="rId5"/>
    <p:sldId id="263" r:id="rId6"/>
    <p:sldId id="261" r:id="rId7"/>
    <p:sldId id="264" r:id="rId8"/>
    <p:sldId id="266" r:id="rId9"/>
    <p:sldId id="265" r:id="rId10"/>
    <p:sldId id="267" r:id="rId11"/>
    <p:sldId id="268" r:id="rId12"/>
    <p:sldId id="269" r:id="rId13"/>
    <p:sldId id="270" r:id="rId14"/>
    <p:sldId id="271" r:id="rId15"/>
    <p:sldId id="272" r:id="rId16"/>
    <p:sldId id="274" r:id="rId17"/>
    <p:sldId id="275" r:id="rId18"/>
    <p:sldId id="27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9" autoAdjust="0"/>
  </p:normalViewPr>
  <p:slideViewPr>
    <p:cSldViewPr>
      <p:cViewPr varScale="1">
        <p:scale>
          <a:sx n="99" d="100"/>
          <a:sy n="99" d="100"/>
        </p:scale>
        <p:origin x="2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EXCELL+GRAFICI\GRAFICI%20SERIE%201\SERIE%201%20GRAFICO%20FEMMINE.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EXCELL+GRAFICI\GRAFICI%20SERIE%203\UOMIN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EXCELL+GRAFICI\GRAFICI%20SERIE%203\ORFANI.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EXCELL+GRAFICI\GRAFICI%20SERIE%201\SERIE%201%20GRAFICO%20UOMINI.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EXCELL+GRAFICI\GRAFICI%20SERIE%201\SERIE%201%20GRAFICO%20ORFAN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EXCELL+GRAFICI\GRAFICI%20SERIE%202\DONN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EXCELL+GRAFICI\GRAFICI%20SERIE%202\DONN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EXCELL+GRAFICI\GRAFICI%20SERIE%202\UOMIN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EXCELL+GRAFICI\GRAFICI%20SERIE%202\ORFANI.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EXCELL+GRAFICI\GRAFICI%20SERIE%203\DONN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EXCELL+GRAFICI\GRAFICI%20SERIE%203\UOMIN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Foglio1!$A$2:$A$14</c:f>
              <c:strCache>
                <c:ptCount val="13"/>
                <c:pt idx="0">
                  <c:v>SARTA</c:v>
                </c:pt>
                <c:pt idx="1">
                  <c:v>CUCITRICE</c:v>
                </c:pt>
                <c:pt idx="2">
                  <c:v>LAVANDAIA</c:v>
                </c:pt>
                <c:pt idx="3">
                  <c:v>SERVIENTE</c:v>
                </c:pt>
                <c:pt idx="4">
                  <c:v>OPERAIA</c:v>
                </c:pt>
                <c:pt idx="5">
                  <c:v>GIORNALIERA</c:v>
                </c:pt>
                <c:pt idx="6">
                  <c:v>MODISTA</c:v>
                </c:pt>
                <c:pt idx="7">
                  <c:v>STIRATRICE</c:v>
                </c:pt>
                <c:pt idx="8">
                  <c:v>FRUTTIVENDOLO</c:v>
                </c:pt>
                <c:pt idx="9">
                  <c:v>VENDITRICE MERCI</c:v>
                </c:pt>
                <c:pt idx="10">
                  <c:v>INFERMIERA</c:v>
                </c:pt>
                <c:pt idx="11">
                  <c:v>CONTADINA</c:v>
                </c:pt>
                <c:pt idx="12">
                  <c:v>CAMERIERA</c:v>
                </c:pt>
              </c:strCache>
            </c:strRef>
          </c:cat>
          <c:val>
            <c:numRef>
              <c:f>Foglio1!$B$2:$B$14</c:f>
              <c:numCache>
                <c:formatCode>General</c:formatCode>
                <c:ptCount val="13"/>
                <c:pt idx="0">
                  <c:v>5</c:v>
                </c:pt>
                <c:pt idx="1">
                  <c:v>6</c:v>
                </c:pt>
                <c:pt idx="2">
                  <c:v>1</c:v>
                </c:pt>
                <c:pt idx="3">
                  <c:v>2</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05A2-4815-ABE7-111D2A3E3E65}"/>
            </c:ext>
          </c:extLst>
        </c:ser>
        <c:dLbls>
          <c:showLegendKey val="0"/>
          <c:showVal val="1"/>
          <c:showCatName val="0"/>
          <c:showSerName val="0"/>
          <c:showPercent val="0"/>
          <c:showBubbleSize val="0"/>
          <c:showLeaderLines val="0"/>
        </c:dLbls>
      </c:pie3DChart>
    </c:plotArea>
    <c:legend>
      <c:legendPos val="r"/>
      <c:layout>
        <c:manualLayout>
          <c:xMode val="edge"/>
          <c:yMode val="edge"/>
          <c:x val="0.80493297100700223"/>
          <c:y val="8.1117478557937092E-2"/>
          <c:w val="0.18271167840870869"/>
          <c:h val="0.73395214834914657"/>
        </c:manualLayout>
      </c:layout>
      <c:overlay val="0"/>
      <c:txPr>
        <a:bodyPr/>
        <a:lstStyle/>
        <a:p>
          <a:pPr>
            <a:defRPr sz="1400" b="1"/>
          </a:pPr>
          <a:endParaRPr lang="it-IT"/>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floor>
    <c:sideWall>
      <c:thickness val="0"/>
    </c:sideWall>
    <c:backWall>
      <c:thickness val="0"/>
    </c:backWall>
    <c:plotArea>
      <c:layout>
        <c:manualLayout>
          <c:layoutTarget val="inner"/>
          <c:xMode val="edge"/>
          <c:yMode val="edge"/>
          <c:x val="8.2670786345868191E-2"/>
          <c:y val="0.15232047774624963"/>
          <c:w val="0.70980010157601547"/>
          <c:h val="0.76484601981753852"/>
        </c:manualLayout>
      </c:layout>
      <c:pie3D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Foglio1!$A$2:$A$34</c:f>
              <c:strCache>
                <c:ptCount val="33"/>
                <c:pt idx="0">
                  <c:v>OREFICE</c:v>
                </c:pt>
                <c:pt idx="1">
                  <c:v>SOLDATO</c:v>
                </c:pt>
                <c:pt idx="2">
                  <c:v>GUARD NOTTURNA</c:v>
                </c:pt>
                <c:pt idx="3">
                  <c:v>SARTO</c:v>
                </c:pt>
                <c:pt idx="4">
                  <c:v>PARRUCCHIERE</c:v>
                </c:pt>
                <c:pt idx="5">
                  <c:v>MECCANICO</c:v>
                </c:pt>
                <c:pt idx="6">
                  <c:v>LAVANDAIO</c:v>
                </c:pt>
                <c:pt idx="7">
                  <c:v>MURATORE</c:v>
                </c:pt>
                <c:pt idx="8">
                  <c:v>TRANVIERE</c:v>
                </c:pt>
                <c:pt idx="9">
                  <c:v>ARTIGIANO</c:v>
                </c:pt>
                <c:pt idx="10">
                  <c:v>ELETTRICISTA</c:v>
                </c:pt>
                <c:pt idx="11">
                  <c:v>IDRAULICO</c:v>
                </c:pt>
                <c:pt idx="12">
                  <c:v>IMPIEGATO</c:v>
                </c:pt>
                <c:pt idx="13">
                  <c:v>OPERAIO</c:v>
                </c:pt>
                <c:pt idx="14">
                  <c:v>MANOVALE</c:v>
                </c:pt>
                <c:pt idx="15">
                  <c:v>PIONIERE</c:v>
                </c:pt>
                <c:pt idx="16">
                  <c:v>FALEGNAME</c:v>
                </c:pt>
                <c:pt idx="17">
                  <c:v>BIGLIETTAIO</c:v>
                </c:pt>
                <c:pt idx="18">
                  <c:v>CONT DI MOTORE</c:v>
                </c:pt>
                <c:pt idx="19">
                  <c:v>DISEGNATPORE</c:v>
                </c:pt>
                <c:pt idx="20">
                  <c:v>GOMMAIO</c:v>
                </c:pt>
                <c:pt idx="21">
                  <c:v>TESSITORE</c:v>
                </c:pt>
                <c:pt idx="22">
                  <c:v>MACELLAIO</c:v>
                </c:pt>
                <c:pt idx="23">
                  <c:v>CALZOLAIO</c:v>
                </c:pt>
                <c:pt idx="24">
                  <c:v>MAGAZZINIERE</c:v>
                </c:pt>
                <c:pt idx="25">
                  <c:v>FERROVIERE</c:v>
                </c:pt>
                <c:pt idx="26">
                  <c:v>CHIMICO</c:v>
                </c:pt>
                <c:pt idx="27">
                  <c:v>INFERMIERE</c:v>
                </c:pt>
                <c:pt idx="28">
                  <c:v>TIPOGRAFO</c:v>
                </c:pt>
                <c:pt idx="29">
                  <c:v>ES COMMERCIALE</c:v>
                </c:pt>
                <c:pt idx="30">
                  <c:v>FABBRO</c:v>
                </c:pt>
                <c:pt idx="31">
                  <c:v>VERNICIATORE</c:v>
                </c:pt>
                <c:pt idx="32">
                  <c:v>INCISORE</c:v>
                </c:pt>
              </c:strCache>
            </c:strRef>
          </c:cat>
          <c:val>
            <c:numRef>
              <c:f>Foglio1!$B$2:$B$34</c:f>
              <c:numCache>
                <c:formatCode>General</c:formatCode>
                <c:ptCount val="33"/>
                <c:pt idx="0">
                  <c:v>0</c:v>
                </c:pt>
                <c:pt idx="1">
                  <c:v>0</c:v>
                </c:pt>
                <c:pt idx="2">
                  <c:v>0</c:v>
                </c:pt>
                <c:pt idx="3">
                  <c:v>1</c:v>
                </c:pt>
                <c:pt idx="4">
                  <c:v>1</c:v>
                </c:pt>
                <c:pt idx="5">
                  <c:v>14</c:v>
                </c:pt>
                <c:pt idx="6">
                  <c:v>2</c:v>
                </c:pt>
                <c:pt idx="7">
                  <c:v>2</c:v>
                </c:pt>
                <c:pt idx="8">
                  <c:v>2</c:v>
                </c:pt>
                <c:pt idx="9">
                  <c:v>1</c:v>
                </c:pt>
                <c:pt idx="10">
                  <c:v>1</c:v>
                </c:pt>
                <c:pt idx="11">
                  <c:v>1</c:v>
                </c:pt>
                <c:pt idx="12">
                  <c:v>8</c:v>
                </c:pt>
                <c:pt idx="13">
                  <c:v>5</c:v>
                </c:pt>
                <c:pt idx="14">
                  <c:v>1</c:v>
                </c:pt>
                <c:pt idx="15">
                  <c:v>1</c:v>
                </c:pt>
                <c:pt idx="16">
                  <c:v>4</c:v>
                </c:pt>
                <c:pt idx="17">
                  <c:v>1</c:v>
                </c:pt>
                <c:pt idx="18">
                  <c:v>1</c:v>
                </c:pt>
                <c:pt idx="19">
                  <c:v>1</c:v>
                </c:pt>
                <c:pt idx="20">
                  <c:v>1</c:v>
                </c:pt>
                <c:pt idx="21">
                  <c:v>1</c:v>
                </c:pt>
                <c:pt idx="22">
                  <c:v>2</c:v>
                </c:pt>
                <c:pt idx="23">
                  <c:v>2</c:v>
                </c:pt>
                <c:pt idx="24">
                  <c:v>1</c:v>
                </c:pt>
                <c:pt idx="25">
                  <c:v>1</c:v>
                </c:pt>
                <c:pt idx="26">
                  <c:v>1</c:v>
                </c:pt>
                <c:pt idx="27">
                  <c:v>1</c:v>
                </c:pt>
                <c:pt idx="28">
                  <c:v>1</c:v>
                </c:pt>
                <c:pt idx="29">
                  <c:v>1</c:v>
                </c:pt>
                <c:pt idx="30">
                  <c:v>1</c:v>
                </c:pt>
                <c:pt idx="31">
                  <c:v>2</c:v>
                </c:pt>
                <c:pt idx="32">
                  <c:v>1</c:v>
                </c:pt>
              </c:numCache>
            </c:numRef>
          </c:val>
          <c:extLst>
            <c:ext xmlns:c16="http://schemas.microsoft.com/office/drawing/2014/chart" uri="{C3380CC4-5D6E-409C-BE32-E72D297353CC}">
              <c16:uniqueId val="{00000000-FE7C-4FA4-AFF0-5418748241CB}"/>
            </c:ext>
          </c:extLst>
        </c:ser>
        <c:dLbls>
          <c:showLegendKey val="0"/>
          <c:showVal val="0"/>
          <c:showCatName val="0"/>
          <c:showSerName val="0"/>
          <c:showPercent val="0"/>
          <c:showBubbleSize val="0"/>
          <c:showLeaderLines val="1"/>
        </c:dLbls>
      </c:pie3DChart>
    </c:plotArea>
    <c:legend>
      <c:legendPos val="r"/>
      <c:layout>
        <c:manualLayout>
          <c:xMode val="edge"/>
          <c:yMode val="edge"/>
          <c:x val="0.84846396618863062"/>
          <c:y val="0"/>
          <c:w val="0.14264346445166226"/>
          <c:h val="1"/>
        </c:manualLayout>
      </c:layout>
      <c:overlay val="0"/>
    </c:legend>
    <c:plotVisOnly val="1"/>
    <c:dispBlanksAs val="zero"/>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Foglio1!$A$2:$A$20</c:f>
              <c:strCache>
                <c:ptCount val="19"/>
                <c:pt idx="0">
                  <c:v>COMMESSO</c:v>
                </c:pt>
                <c:pt idx="1">
                  <c:v>MAGAZZINIERE</c:v>
                </c:pt>
                <c:pt idx="2">
                  <c:v>RADIOTECNICO</c:v>
                </c:pt>
                <c:pt idx="3">
                  <c:v>MECCANICO</c:v>
                </c:pt>
                <c:pt idx="4">
                  <c:v>APPR DI UFFICIO</c:v>
                </c:pt>
                <c:pt idx="5">
                  <c:v>ASS DI UFFICIO</c:v>
                </c:pt>
                <c:pt idx="6">
                  <c:v>OPERAIO</c:v>
                </c:pt>
                <c:pt idx="7">
                  <c:v>LEGATORE</c:v>
                </c:pt>
                <c:pt idx="8">
                  <c:v>OREFICE</c:v>
                </c:pt>
                <c:pt idx="9">
                  <c:v>MACCHINISTA</c:v>
                </c:pt>
                <c:pt idx="10">
                  <c:v>ELETTRICISTA</c:v>
                </c:pt>
                <c:pt idx="11">
                  <c:v>FATTORINO</c:v>
                </c:pt>
                <c:pt idx="12">
                  <c:v>IDRAULICO</c:v>
                </c:pt>
                <c:pt idx="13">
                  <c:v>PELLETTIERE</c:v>
                </c:pt>
                <c:pt idx="14">
                  <c:v>TIPOGRAFO</c:v>
                </c:pt>
                <c:pt idx="15">
                  <c:v>ASS MECCANICO</c:v>
                </c:pt>
                <c:pt idx="16">
                  <c:v>TERMOMETRISTA</c:v>
                </c:pt>
                <c:pt idx="17">
                  <c:v>FALEGNAME</c:v>
                </c:pt>
                <c:pt idx="18">
                  <c:v>LAV DOMESTICO</c:v>
                </c:pt>
              </c:strCache>
            </c:strRef>
          </c:cat>
          <c:val>
            <c:numRef>
              <c:f>Foglio1!$B$2:$B$20</c:f>
              <c:numCache>
                <c:formatCode>General</c:formatCode>
                <c:ptCount val="19"/>
                <c:pt idx="0">
                  <c:v>2</c:v>
                </c:pt>
                <c:pt idx="1">
                  <c:v>2</c:v>
                </c:pt>
                <c:pt idx="2">
                  <c:v>1</c:v>
                </c:pt>
                <c:pt idx="3">
                  <c:v>13</c:v>
                </c:pt>
                <c:pt idx="4">
                  <c:v>2</c:v>
                </c:pt>
                <c:pt idx="5">
                  <c:v>1</c:v>
                </c:pt>
                <c:pt idx="6">
                  <c:v>8</c:v>
                </c:pt>
                <c:pt idx="7">
                  <c:v>2</c:v>
                </c:pt>
                <c:pt idx="8">
                  <c:v>2</c:v>
                </c:pt>
                <c:pt idx="9">
                  <c:v>1</c:v>
                </c:pt>
                <c:pt idx="10">
                  <c:v>2</c:v>
                </c:pt>
                <c:pt idx="11">
                  <c:v>3</c:v>
                </c:pt>
                <c:pt idx="12">
                  <c:v>1</c:v>
                </c:pt>
                <c:pt idx="13">
                  <c:v>1</c:v>
                </c:pt>
                <c:pt idx="14">
                  <c:v>2</c:v>
                </c:pt>
                <c:pt idx="15">
                  <c:v>2</c:v>
                </c:pt>
                <c:pt idx="16">
                  <c:v>1</c:v>
                </c:pt>
                <c:pt idx="17">
                  <c:v>2</c:v>
                </c:pt>
                <c:pt idx="18">
                  <c:v>1</c:v>
                </c:pt>
              </c:numCache>
            </c:numRef>
          </c:val>
          <c:extLst>
            <c:ext xmlns:c16="http://schemas.microsoft.com/office/drawing/2014/chart" uri="{C3380CC4-5D6E-409C-BE32-E72D297353CC}">
              <c16:uniqueId val="{00000000-DFD0-4E05-B04A-004150225530}"/>
            </c:ext>
          </c:extLst>
        </c:ser>
        <c:dLbls>
          <c:showLegendKey val="0"/>
          <c:showVal val="0"/>
          <c:showCatName val="0"/>
          <c:showSerName val="0"/>
          <c:showPercent val="1"/>
          <c:showBubbleSize val="0"/>
          <c:showLeaderLines val="1"/>
        </c:dLbls>
      </c:pie3DChart>
    </c:plotArea>
    <c:legend>
      <c:legendPos val="r"/>
      <c:layout>
        <c:manualLayout>
          <c:xMode val="edge"/>
          <c:yMode val="edge"/>
          <c:x val="0.85361184018664349"/>
          <c:y val="0"/>
          <c:w val="0.1371289005540974"/>
          <c:h val="1"/>
        </c:manualLayou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7.8708199669485779E-2"/>
          <c:y val="0.17765699807974569"/>
          <c:w val="0.70068083503450973"/>
          <c:h val="0.73721504130723103"/>
        </c:manualLayout>
      </c:layout>
      <c:pie3DChart>
        <c:varyColors val="1"/>
        <c:ser>
          <c:idx val="0"/>
          <c:order val="0"/>
          <c:explosion val="2"/>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Foglio2!$A$2:$A$25</c:f>
              <c:strCache>
                <c:ptCount val="24"/>
                <c:pt idx="0">
                  <c:v>CARROZZIERE</c:v>
                </c:pt>
                <c:pt idx="1">
                  <c:v>FALEGNAME</c:v>
                </c:pt>
                <c:pt idx="2">
                  <c:v>PETTINAIO</c:v>
                </c:pt>
                <c:pt idx="3">
                  <c:v>CAMERIERE</c:v>
                </c:pt>
                <c:pt idx="4">
                  <c:v>CALZOLAIO</c:v>
                </c:pt>
                <c:pt idx="5">
                  <c:v>COCCHIERE</c:v>
                </c:pt>
                <c:pt idx="6">
                  <c:v>OROLOGIAIO</c:v>
                </c:pt>
                <c:pt idx="7">
                  <c:v>IMP.FERROVIARIO</c:v>
                </c:pt>
                <c:pt idx="8">
                  <c:v>SOLDATO</c:v>
                </c:pt>
                <c:pt idx="9">
                  <c:v>TIPOGRAFO</c:v>
                </c:pt>
                <c:pt idx="10">
                  <c:v>DOMESTICO</c:v>
                </c:pt>
                <c:pt idx="11">
                  <c:v>PASTICCERE</c:v>
                </c:pt>
                <c:pt idx="12">
                  <c:v>STRACCIVENDOLO</c:v>
                </c:pt>
                <c:pt idx="13">
                  <c:v>MECCANICO</c:v>
                </c:pt>
                <c:pt idx="14">
                  <c:v>AMBULANTE</c:v>
                </c:pt>
                <c:pt idx="15">
                  <c:v>FRUTTIVENDOLE</c:v>
                </c:pt>
                <c:pt idx="16">
                  <c:v>GIORNALIERE</c:v>
                </c:pt>
                <c:pt idx="17">
                  <c:v>VEND. DI MERCI</c:v>
                </c:pt>
                <c:pt idx="18">
                  <c:v>MEDIATORE</c:v>
                </c:pt>
                <c:pt idx="19">
                  <c:v>CONTADINO</c:v>
                </c:pt>
                <c:pt idx="20">
                  <c:v>PARRUCCHIERE </c:v>
                </c:pt>
                <c:pt idx="21">
                  <c:v>SARTO</c:v>
                </c:pt>
                <c:pt idx="22">
                  <c:v> GUANTAIO</c:v>
                </c:pt>
                <c:pt idx="23">
                  <c:v>OREFICE</c:v>
                </c:pt>
              </c:strCache>
            </c:strRef>
          </c:cat>
          <c:val>
            <c:numRef>
              <c:f>Foglio2!$B$2:$B$25</c:f>
              <c:numCache>
                <c:formatCode>General</c:formatCode>
                <c:ptCount val="24"/>
                <c:pt idx="0">
                  <c:v>2</c:v>
                </c:pt>
                <c:pt idx="1">
                  <c:v>2</c:v>
                </c:pt>
                <c:pt idx="2">
                  <c:v>1</c:v>
                </c:pt>
                <c:pt idx="3">
                  <c:v>1</c:v>
                </c:pt>
                <c:pt idx="4">
                  <c:v>3</c:v>
                </c:pt>
                <c:pt idx="5">
                  <c:v>3</c:v>
                </c:pt>
                <c:pt idx="6">
                  <c:v>1</c:v>
                </c:pt>
                <c:pt idx="7">
                  <c:v>2</c:v>
                </c:pt>
                <c:pt idx="8">
                  <c:v>2</c:v>
                </c:pt>
                <c:pt idx="9">
                  <c:v>2</c:v>
                </c:pt>
                <c:pt idx="10">
                  <c:v>1</c:v>
                </c:pt>
                <c:pt idx="11">
                  <c:v>1</c:v>
                </c:pt>
                <c:pt idx="12">
                  <c:v>1</c:v>
                </c:pt>
                <c:pt idx="13">
                  <c:v>1</c:v>
                </c:pt>
                <c:pt idx="14">
                  <c:v>1</c:v>
                </c:pt>
                <c:pt idx="15">
                  <c:v>2</c:v>
                </c:pt>
                <c:pt idx="16">
                  <c:v>3</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0-1336-4B9D-A5C2-00ECD2D3BBD6}"/>
            </c:ext>
          </c:extLst>
        </c:ser>
        <c:dLbls>
          <c:showLegendKey val="0"/>
          <c:showVal val="0"/>
          <c:showCatName val="0"/>
          <c:showSerName val="0"/>
          <c:showPercent val="1"/>
          <c:showBubbleSize val="0"/>
          <c:showLeaderLines val="1"/>
        </c:dLbls>
      </c:pie3DChart>
    </c:plotArea>
    <c:legend>
      <c:legendPos val="r"/>
      <c:layout>
        <c:manualLayout>
          <c:xMode val="edge"/>
          <c:yMode val="edge"/>
          <c:x val="0.83262418586565556"/>
          <c:y val="5.6449864923774264E-3"/>
          <c:w val="0.16428939438125792"/>
          <c:h val="0.99435501350762268"/>
        </c:manualLayout>
      </c:layout>
      <c:overlay val="0"/>
      <c:txPr>
        <a:bodyPr/>
        <a:lstStyle/>
        <a:p>
          <a:pPr>
            <a:defRPr sz="1050" b="1"/>
          </a:pPr>
          <a:endParaRPr lang="it-IT"/>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Foglio1!$A$2:$A$30</c:f>
              <c:strCache>
                <c:ptCount val="29"/>
                <c:pt idx="0">
                  <c:v>MECCANICO </c:v>
                </c:pt>
                <c:pt idx="1">
                  <c:v>CALZOLAIO</c:v>
                </c:pt>
                <c:pt idx="2">
                  <c:v>CESELLATORE</c:v>
                </c:pt>
                <c:pt idx="3">
                  <c:v>MACCHINISTA</c:v>
                </c:pt>
                <c:pt idx="4">
                  <c:v>LATTONIERE</c:v>
                </c:pt>
                <c:pt idx="5">
                  <c:v>STAGNAIO</c:v>
                </c:pt>
                <c:pt idx="6">
                  <c:v>FALEGNAME</c:v>
                </c:pt>
                <c:pt idx="7">
                  <c:v>OREFICE</c:v>
                </c:pt>
                <c:pt idx="8">
                  <c:v>FUOCAIO</c:v>
                </c:pt>
                <c:pt idx="9">
                  <c:v>TIPOGRAFO</c:v>
                </c:pt>
                <c:pt idx="10">
                  <c:v>FABBRO</c:v>
                </c:pt>
                <c:pt idx="11">
                  <c:v>COMPOSITORE</c:v>
                </c:pt>
                <c:pt idx="12">
                  <c:v>SARTO</c:v>
                </c:pt>
                <c:pt idx="13">
                  <c:v>LITOGRAFO</c:v>
                </c:pt>
                <c:pt idx="14">
                  <c:v>DECORATORE</c:v>
                </c:pt>
                <c:pt idx="15">
                  <c:v>ARTISTA</c:v>
                </c:pt>
                <c:pt idx="16">
                  <c:v>OPERAIO</c:v>
                </c:pt>
                <c:pt idx="17">
                  <c:v>PELLAIO</c:v>
                </c:pt>
                <c:pt idx="18">
                  <c:v>SELLAIO</c:v>
                </c:pt>
                <c:pt idx="19">
                  <c:v>FABBRO DI MOBILI</c:v>
                </c:pt>
                <c:pt idx="20">
                  <c:v>BRONZISTA</c:v>
                </c:pt>
                <c:pt idx="21">
                  <c:v>SALDATORE</c:v>
                </c:pt>
                <c:pt idx="22">
                  <c:v>EBANISTA</c:v>
                </c:pt>
                <c:pt idx="23">
                  <c:v>TAPPEZZIERE</c:v>
                </c:pt>
                <c:pt idx="24">
                  <c:v>IMPRESSORE</c:v>
                </c:pt>
                <c:pt idx="25">
                  <c:v>DOMESTICO</c:v>
                </c:pt>
                <c:pt idx="26">
                  <c:v>TAGLIATORE</c:v>
                </c:pt>
                <c:pt idx="27">
                  <c:v>FERRISTA</c:v>
                </c:pt>
                <c:pt idx="28">
                  <c:v>INCISORE</c:v>
                </c:pt>
              </c:strCache>
            </c:strRef>
          </c:cat>
          <c:val>
            <c:numRef>
              <c:f>Foglio1!$B$2:$B$30</c:f>
              <c:numCache>
                <c:formatCode>General</c:formatCode>
                <c:ptCount val="29"/>
                <c:pt idx="0">
                  <c:v>3</c:v>
                </c:pt>
                <c:pt idx="1">
                  <c:v>8</c:v>
                </c:pt>
                <c:pt idx="2">
                  <c:v>3</c:v>
                </c:pt>
                <c:pt idx="3">
                  <c:v>4</c:v>
                </c:pt>
                <c:pt idx="4">
                  <c:v>2</c:v>
                </c:pt>
                <c:pt idx="5">
                  <c:v>1</c:v>
                </c:pt>
                <c:pt idx="6">
                  <c:v>3</c:v>
                </c:pt>
                <c:pt idx="7">
                  <c:v>1</c:v>
                </c:pt>
                <c:pt idx="8">
                  <c:v>1</c:v>
                </c:pt>
                <c:pt idx="9">
                  <c:v>11</c:v>
                </c:pt>
                <c:pt idx="10">
                  <c:v>5</c:v>
                </c:pt>
                <c:pt idx="11">
                  <c:v>1</c:v>
                </c:pt>
                <c:pt idx="12">
                  <c:v>2</c:v>
                </c:pt>
                <c:pt idx="14">
                  <c:v>1</c:v>
                </c:pt>
                <c:pt idx="15">
                  <c:v>1</c:v>
                </c:pt>
                <c:pt idx="16">
                  <c:v>3</c:v>
                </c:pt>
                <c:pt idx="17">
                  <c:v>1</c:v>
                </c:pt>
                <c:pt idx="18">
                  <c:v>1</c:v>
                </c:pt>
                <c:pt idx="19">
                  <c:v>1</c:v>
                </c:pt>
                <c:pt idx="20">
                  <c:v>1</c:v>
                </c:pt>
                <c:pt idx="21">
                  <c:v>1</c:v>
                </c:pt>
                <c:pt idx="22">
                  <c:v>1</c:v>
                </c:pt>
                <c:pt idx="23">
                  <c:v>2</c:v>
                </c:pt>
                <c:pt idx="24">
                  <c:v>1</c:v>
                </c:pt>
                <c:pt idx="25">
                  <c:v>1</c:v>
                </c:pt>
                <c:pt idx="26">
                  <c:v>1</c:v>
                </c:pt>
                <c:pt idx="27">
                  <c:v>1</c:v>
                </c:pt>
                <c:pt idx="28">
                  <c:v>1</c:v>
                </c:pt>
              </c:numCache>
            </c:numRef>
          </c:val>
          <c:extLst>
            <c:ext xmlns:c16="http://schemas.microsoft.com/office/drawing/2014/chart" uri="{C3380CC4-5D6E-409C-BE32-E72D297353CC}">
              <c16:uniqueId val="{00000000-00A2-4FFE-ADB4-85986F9D87A6}"/>
            </c:ext>
          </c:extLst>
        </c:ser>
        <c:dLbls>
          <c:showLegendKey val="0"/>
          <c:showVal val="0"/>
          <c:showCatName val="0"/>
          <c:showSerName val="0"/>
          <c:showPercent val="1"/>
          <c:showBubbleSize val="0"/>
          <c:showLeaderLines val="1"/>
        </c:dLbls>
      </c:pie3DChart>
    </c:plotArea>
    <c:legend>
      <c:legendPos val="r"/>
      <c:layout>
        <c:manualLayout>
          <c:xMode val="edge"/>
          <c:yMode val="edge"/>
          <c:x val="0.74117356858170502"/>
          <c:y val="1.354628838105835E-3"/>
          <c:w val="0.25265359191212211"/>
          <c:h val="0.99864537116189422"/>
        </c:manualLayout>
      </c:layout>
      <c:overlay val="0"/>
      <c:txPr>
        <a:bodyPr/>
        <a:lstStyle/>
        <a:p>
          <a:pPr>
            <a:defRPr sz="1400" b="1"/>
          </a:pPr>
          <a:endParaRPr lang="it-IT"/>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Foglio1!$A$2:$A$26</c:f>
              <c:strCache>
                <c:ptCount val="25"/>
                <c:pt idx="0">
                  <c:v>FILATRICE</c:v>
                </c:pt>
                <c:pt idx="1">
                  <c:v>TESSITRICE</c:v>
                </c:pt>
                <c:pt idx="2">
                  <c:v>OPERAIA</c:v>
                </c:pt>
                <c:pt idx="3">
                  <c:v>DOMESTICA</c:v>
                </c:pt>
                <c:pt idx="4">
                  <c:v>NEGZ CARTA</c:v>
                </c:pt>
                <c:pt idx="5">
                  <c:v>COMMESSA</c:v>
                </c:pt>
                <c:pt idx="6">
                  <c:v>PETTINATRICE</c:v>
                </c:pt>
                <c:pt idx="7">
                  <c:v>LAV A GIORNI</c:v>
                </c:pt>
                <c:pt idx="8">
                  <c:v>CANTANTE</c:v>
                </c:pt>
                <c:pt idx="9">
                  <c:v>DONNA DI SERVIZIO</c:v>
                </c:pt>
                <c:pt idx="10">
                  <c:v>BIDELLA</c:v>
                </c:pt>
                <c:pt idx="11">
                  <c:v>SARTA</c:v>
                </c:pt>
                <c:pt idx="12">
                  <c:v>CUCITRICE</c:v>
                </c:pt>
                <c:pt idx="13">
                  <c:v>PORTINAIA</c:v>
                </c:pt>
                <c:pt idx="14">
                  <c:v>PASSAMANIERA</c:v>
                </c:pt>
                <c:pt idx="15">
                  <c:v>RICAMATRICE</c:v>
                </c:pt>
                <c:pt idx="16">
                  <c:v>CASSIERA</c:v>
                </c:pt>
                <c:pt idx="17">
                  <c:v>LAVANDAIA</c:v>
                </c:pt>
                <c:pt idx="18">
                  <c:v>SERVIENTE</c:v>
                </c:pt>
                <c:pt idx="19">
                  <c:v>CONTADINO</c:v>
                </c:pt>
                <c:pt idx="20">
                  <c:v>MODISTA</c:v>
                </c:pt>
                <c:pt idx="21">
                  <c:v>MAGLIAIA</c:v>
                </c:pt>
                <c:pt idx="22">
                  <c:v>IMPIEGATA</c:v>
                </c:pt>
                <c:pt idx="23">
                  <c:v>OROLOGIAIA</c:v>
                </c:pt>
                <c:pt idx="24">
                  <c:v>LAV DI SETA</c:v>
                </c:pt>
              </c:strCache>
            </c:strRef>
          </c:cat>
          <c:val>
            <c:numRef>
              <c:f>Foglio1!$B$2:$B$26</c:f>
              <c:numCache>
                <c:formatCode>General</c:formatCode>
                <c:ptCount val="25"/>
                <c:pt idx="0">
                  <c:v>1</c:v>
                </c:pt>
                <c:pt idx="1">
                  <c:v>1</c:v>
                </c:pt>
                <c:pt idx="2">
                  <c:v>4</c:v>
                </c:pt>
                <c:pt idx="3">
                  <c:v>5</c:v>
                </c:pt>
                <c:pt idx="4">
                  <c:v>1</c:v>
                </c:pt>
                <c:pt idx="5">
                  <c:v>2</c:v>
                </c:pt>
                <c:pt idx="6">
                  <c:v>1</c:v>
                </c:pt>
                <c:pt idx="7">
                  <c:v>1</c:v>
                </c:pt>
                <c:pt idx="8">
                  <c:v>1</c:v>
                </c:pt>
                <c:pt idx="9">
                  <c:v>3</c:v>
                </c:pt>
                <c:pt idx="10">
                  <c:v>1</c:v>
                </c:pt>
                <c:pt idx="11">
                  <c:v>2</c:v>
                </c:pt>
                <c:pt idx="12">
                  <c:v>5</c:v>
                </c:pt>
                <c:pt idx="13">
                  <c:v>1</c:v>
                </c:pt>
                <c:pt idx="14">
                  <c:v>1</c:v>
                </c:pt>
                <c:pt idx="15">
                  <c:v>1</c:v>
                </c:pt>
                <c:pt idx="16">
                  <c:v>1</c:v>
                </c:pt>
                <c:pt idx="17">
                  <c:v>1</c:v>
                </c:pt>
                <c:pt idx="18">
                  <c:v>2</c:v>
                </c:pt>
                <c:pt idx="19">
                  <c:v>1</c:v>
                </c:pt>
                <c:pt idx="20">
                  <c:v>1</c:v>
                </c:pt>
                <c:pt idx="21">
                  <c:v>1</c:v>
                </c:pt>
                <c:pt idx="22">
                  <c:v>1</c:v>
                </c:pt>
                <c:pt idx="23">
                  <c:v>1</c:v>
                </c:pt>
                <c:pt idx="24">
                  <c:v>1</c:v>
                </c:pt>
              </c:numCache>
            </c:numRef>
          </c:val>
          <c:extLst>
            <c:ext xmlns:c16="http://schemas.microsoft.com/office/drawing/2014/chart" uri="{C3380CC4-5D6E-409C-BE32-E72D297353CC}">
              <c16:uniqueId val="{00000000-5617-484E-8D53-058845A8A45D}"/>
            </c:ext>
          </c:extLst>
        </c:ser>
        <c:dLbls>
          <c:showLegendKey val="0"/>
          <c:showVal val="0"/>
          <c:showCatName val="0"/>
          <c:showSerName val="0"/>
          <c:showPercent val="1"/>
          <c:showBubbleSize val="0"/>
          <c:showLeaderLines val="1"/>
        </c:dLbls>
      </c:pie3DChart>
    </c:plotArea>
    <c:legend>
      <c:legendPos val="r"/>
      <c:layout>
        <c:manualLayout>
          <c:xMode val="edge"/>
          <c:yMode val="edge"/>
          <c:x val="0.81432171672985332"/>
          <c:y val="0"/>
          <c:w val="0.17641902401088755"/>
          <c:h val="1"/>
        </c:manualLayout>
      </c:layout>
      <c:overlay val="0"/>
      <c:txPr>
        <a:bodyPr/>
        <a:lstStyle/>
        <a:p>
          <a:pPr>
            <a:defRPr sz="1050" b="1"/>
          </a:pPr>
          <a:endParaRPr lang="it-IT"/>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3240740740740736E-2"/>
          <c:y val="0.19221308457297279"/>
          <c:w val="0.72179085253232256"/>
          <c:h val="0.75020711797439832"/>
        </c:manualLayout>
      </c:layout>
      <c:pie3DChart>
        <c:varyColors val="1"/>
        <c:dLbls>
          <c:showLegendKey val="0"/>
          <c:showVal val="0"/>
          <c:showCatName val="0"/>
          <c:showSerName val="0"/>
          <c:showPercent val="1"/>
          <c:showBubbleSize val="0"/>
          <c:showLeaderLines val="0"/>
        </c:dLbls>
      </c:pie3DChart>
    </c:plotArea>
    <c:legend>
      <c:legendPos val="r"/>
      <c:layout>
        <c:manualLayout>
          <c:xMode val="edge"/>
          <c:yMode val="edge"/>
          <c:x val="0.86370443277923603"/>
          <c:y val="0"/>
          <c:w val="0.12703630796150481"/>
          <c:h val="1"/>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1089713755528661E-2"/>
          <c:y val="9.7773858460171101E-2"/>
          <c:w val="0.6998958323949992"/>
          <c:h val="0.81956965099115975"/>
        </c:manualLayout>
      </c:layout>
      <c:pie3DChart>
        <c:varyColors val="1"/>
        <c:ser>
          <c:idx val="0"/>
          <c:order val="0"/>
          <c:explosion val="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Foglio1!$A$2:$A$38</c:f>
              <c:strCache>
                <c:ptCount val="37"/>
                <c:pt idx="0">
                  <c:v>LITOGRAFO</c:v>
                </c:pt>
                <c:pt idx="1">
                  <c:v>FABBRO</c:v>
                </c:pt>
                <c:pt idx="2">
                  <c:v>FERRAIO </c:v>
                </c:pt>
                <c:pt idx="3">
                  <c:v>MECCANICO</c:v>
                </c:pt>
                <c:pt idx="4">
                  <c:v>MAES MUSICA</c:v>
                </c:pt>
                <c:pt idx="5">
                  <c:v>MURATORE</c:v>
                </c:pt>
                <c:pt idx="6">
                  <c:v>IMBIANCHINO</c:v>
                </c:pt>
                <c:pt idx="7">
                  <c:v>IMPIEGATO</c:v>
                </c:pt>
                <c:pt idx="8">
                  <c:v>FACCHINO</c:v>
                </c:pt>
                <c:pt idx="9">
                  <c:v>CONTADINO </c:v>
                </c:pt>
                <c:pt idx="10">
                  <c:v>CURA DI BESTIE </c:v>
                </c:pt>
                <c:pt idx="11">
                  <c:v>TIPOGRAFO</c:v>
                </c:pt>
                <c:pt idx="12">
                  <c:v>OREFICE</c:v>
                </c:pt>
                <c:pt idx="13">
                  <c:v>FATTORINO </c:v>
                </c:pt>
                <c:pt idx="14">
                  <c:v>LUCISATORE</c:v>
                </c:pt>
                <c:pt idx="15">
                  <c:v>DOMESTICO</c:v>
                </c:pt>
                <c:pt idx="16">
                  <c:v>VEND AMBULANTE</c:v>
                </c:pt>
                <c:pt idx="17">
                  <c:v>INS MUNICIPALE</c:v>
                </c:pt>
                <c:pt idx="18">
                  <c:v>CALZOLAIO</c:v>
                </c:pt>
                <c:pt idx="19">
                  <c:v>PELLAIO</c:v>
                </c:pt>
                <c:pt idx="20">
                  <c:v>PIANISTA</c:v>
                </c:pt>
                <c:pt idx="21">
                  <c:v>NEGOZIANTE</c:v>
                </c:pt>
                <c:pt idx="22">
                  <c:v>FALEGNAME</c:v>
                </c:pt>
                <c:pt idx="23">
                  <c:v>AVVOCATO</c:v>
                </c:pt>
                <c:pt idx="24">
                  <c:v>PORTIERE</c:v>
                </c:pt>
                <c:pt idx="25">
                  <c:v>CANTANTE</c:v>
                </c:pt>
                <c:pt idx="26">
                  <c:v>COMMERCIANTE</c:v>
                </c:pt>
                <c:pt idx="27">
                  <c:v>VERNICIATORE</c:v>
                </c:pt>
                <c:pt idx="28">
                  <c:v>FERRAIO </c:v>
                </c:pt>
                <c:pt idx="29">
                  <c:v>MERCIAIO</c:v>
                </c:pt>
                <c:pt idx="30">
                  <c:v>COMMESSO</c:v>
                </c:pt>
                <c:pt idx="31">
                  <c:v>SMALTATORE</c:v>
                </c:pt>
                <c:pt idx="32">
                  <c:v>BIDELLO</c:v>
                </c:pt>
                <c:pt idx="33">
                  <c:v>FERROVIERE</c:v>
                </c:pt>
                <c:pt idx="34">
                  <c:v>OPERAIO</c:v>
                </c:pt>
                <c:pt idx="35">
                  <c:v>OSTE</c:v>
                </c:pt>
                <c:pt idx="36">
                  <c:v>MACELLAIO</c:v>
                </c:pt>
              </c:strCache>
            </c:strRef>
          </c:cat>
          <c:val>
            <c:numRef>
              <c:f>Foglio1!$B$2:$B$38</c:f>
              <c:numCache>
                <c:formatCode>General</c:formatCode>
                <c:ptCount val="37"/>
                <c:pt idx="0">
                  <c:v>1</c:v>
                </c:pt>
                <c:pt idx="1">
                  <c:v>3</c:v>
                </c:pt>
                <c:pt idx="2">
                  <c:v>2</c:v>
                </c:pt>
                <c:pt idx="3">
                  <c:v>10</c:v>
                </c:pt>
                <c:pt idx="4">
                  <c:v>1</c:v>
                </c:pt>
                <c:pt idx="5">
                  <c:v>1</c:v>
                </c:pt>
                <c:pt idx="6">
                  <c:v>1</c:v>
                </c:pt>
                <c:pt idx="7">
                  <c:v>1</c:v>
                </c:pt>
                <c:pt idx="8">
                  <c:v>5</c:v>
                </c:pt>
                <c:pt idx="9">
                  <c:v>1</c:v>
                </c:pt>
                <c:pt idx="10">
                  <c:v>2</c:v>
                </c:pt>
                <c:pt idx="11">
                  <c:v>4</c:v>
                </c:pt>
                <c:pt idx="12">
                  <c:v>1</c:v>
                </c:pt>
                <c:pt idx="13">
                  <c:v>1</c:v>
                </c:pt>
                <c:pt idx="14">
                  <c:v>1</c:v>
                </c:pt>
                <c:pt idx="15">
                  <c:v>1</c:v>
                </c:pt>
                <c:pt idx="16">
                  <c:v>2</c:v>
                </c:pt>
                <c:pt idx="17">
                  <c:v>1</c:v>
                </c:pt>
                <c:pt idx="18">
                  <c:v>5</c:v>
                </c:pt>
                <c:pt idx="19">
                  <c:v>2</c:v>
                </c:pt>
                <c:pt idx="20">
                  <c:v>1</c:v>
                </c:pt>
                <c:pt idx="21">
                  <c:v>3</c:v>
                </c:pt>
                <c:pt idx="22">
                  <c:v>2</c:v>
                </c:pt>
                <c:pt idx="23">
                  <c:v>1</c:v>
                </c:pt>
                <c:pt idx="24">
                  <c:v>3</c:v>
                </c:pt>
                <c:pt idx="25">
                  <c:v>3</c:v>
                </c:pt>
                <c:pt idx="26">
                  <c:v>1</c:v>
                </c:pt>
                <c:pt idx="27">
                  <c:v>2</c:v>
                </c:pt>
                <c:pt idx="28">
                  <c:v>1</c:v>
                </c:pt>
                <c:pt idx="29">
                  <c:v>1</c:v>
                </c:pt>
                <c:pt idx="30">
                  <c:v>1</c:v>
                </c:pt>
                <c:pt idx="31">
                  <c:v>1</c:v>
                </c:pt>
                <c:pt idx="32">
                  <c:v>1</c:v>
                </c:pt>
                <c:pt idx="33">
                  <c:v>1</c:v>
                </c:pt>
                <c:pt idx="34">
                  <c:v>2</c:v>
                </c:pt>
                <c:pt idx="35">
                  <c:v>1</c:v>
                </c:pt>
                <c:pt idx="36">
                  <c:v>1</c:v>
                </c:pt>
              </c:numCache>
            </c:numRef>
          </c:val>
          <c:extLst>
            <c:ext xmlns:c16="http://schemas.microsoft.com/office/drawing/2014/chart" uri="{C3380CC4-5D6E-409C-BE32-E72D297353CC}">
              <c16:uniqueId val="{00000000-5312-4646-8C82-66004AADC153}"/>
            </c:ext>
          </c:extLst>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Foglio1!$A$2:$A$27</c:f>
              <c:strCache>
                <c:ptCount val="26"/>
                <c:pt idx="0">
                  <c:v>ARTIGIANO</c:v>
                </c:pt>
                <c:pt idx="1">
                  <c:v>MECCANICO</c:v>
                </c:pt>
                <c:pt idx="2">
                  <c:v>IN OFFICINA</c:v>
                </c:pt>
                <c:pt idx="3">
                  <c:v>OPERAIO</c:v>
                </c:pt>
                <c:pt idx="4">
                  <c:v>IMPIEGTO</c:v>
                </c:pt>
                <c:pt idx="5">
                  <c:v>ELETTRICISTI</c:v>
                </c:pt>
                <c:pt idx="6">
                  <c:v>OTTICO</c:v>
                </c:pt>
                <c:pt idx="7">
                  <c:v>INCISORE</c:v>
                </c:pt>
                <c:pt idx="8">
                  <c:v>CESELLATORE</c:v>
                </c:pt>
                <c:pt idx="9">
                  <c:v>FOTOGRAFO</c:v>
                </c:pt>
                <c:pt idx="10">
                  <c:v>EBANISTA</c:v>
                </c:pt>
                <c:pt idx="11">
                  <c:v>PELLETTIERE</c:v>
                </c:pt>
                <c:pt idx="12">
                  <c:v>DISEGNATORE</c:v>
                </c:pt>
                <c:pt idx="13">
                  <c:v>CALZOLAIO</c:v>
                </c:pt>
                <c:pt idx="14">
                  <c:v>INCAS DI PIETRA</c:v>
                </c:pt>
                <c:pt idx="15">
                  <c:v>TIPOGRAFO</c:v>
                </c:pt>
                <c:pt idx="16">
                  <c:v>LITOGRAFO</c:v>
                </c:pt>
                <c:pt idx="17">
                  <c:v>CORR SERA</c:v>
                </c:pt>
                <c:pt idx="18">
                  <c:v>MAGAZZINIERE</c:v>
                </c:pt>
                <c:pt idx="19">
                  <c:v>ATTREZZISTA</c:v>
                </c:pt>
                <c:pt idx="20">
                  <c:v>COMMESSO</c:v>
                </c:pt>
                <c:pt idx="21">
                  <c:v>OREFICE</c:v>
                </c:pt>
                <c:pt idx="22">
                  <c:v>POSTINO</c:v>
                </c:pt>
                <c:pt idx="23">
                  <c:v>RADIO TECNICO</c:v>
                </c:pt>
                <c:pt idx="24">
                  <c:v>IDRAULICO</c:v>
                </c:pt>
                <c:pt idx="25">
                  <c:v>ARR MARINA</c:v>
                </c:pt>
              </c:strCache>
            </c:strRef>
          </c:cat>
          <c:val>
            <c:numRef>
              <c:f>Foglio1!$B$2:$B$27</c:f>
              <c:numCache>
                <c:formatCode>General</c:formatCode>
                <c:ptCount val="26"/>
                <c:pt idx="0">
                  <c:v>1</c:v>
                </c:pt>
                <c:pt idx="1">
                  <c:v>23</c:v>
                </c:pt>
                <c:pt idx="2">
                  <c:v>1</c:v>
                </c:pt>
                <c:pt idx="3">
                  <c:v>3</c:v>
                </c:pt>
                <c:pt idx="4">
                  <c:v>3</c:v>
                </c:pt>
                <c:pt idx="5">
                  <c:v>3</c:v>
                </c:pt>
                <c:pt idx="6">
                  <c:v>1</c:v>
                </c:pt>
                <c:pt idx="7">
                  <c:v>3</c:v>
                </c:pt>
                <c:pt idx="8">
                  <c:v>2</c:v>
                </c:pt>
                <c:pt idx="9">
                  <c:v>1</c:v>
                </c:pt>
                <c:pt idx="10">
                  <c:v>2</c:v>
                </c:pt>
                <c:pt idx="11">
                  <c:v>1</c:v>
                </c:pt>
                <c:pt idx="12">
                  <c:v>1</c:v>
                </c:pt>
                <c:pt idx="13">
                  <c:v>1</c:v>
                </c:pt>
                <c:pt idx="14">
                  <c:v>2</c:v>
                </c:pt>
                <c:pt idx="15">
                  <c:v>3</c:v>
                </c:pt>
                <c:pt idx="16">
                  <c:v>1</c:v>
                </c:pt>
                <c:pt idx="17">
                  <c:v>1</c:v>
                </c:pt>
                <c:pt idx="18">
                  <c:v>1</c:v>
                </c:pt>
                <c:pt idx="19">
                  <c:v>1</c:v>
                </c:pt>
                <c:pt idx="20">
                  <c:v>2</c:v>
                </c:pt>
                <c:pt idx="21">
                  <c:v>1</c:v>
                </c:pt>
                <c:pt idx="22">
                  <c:v>1</c:v>
                </c:pt>
                <c:pt idx="23">
                  <c:v>1</c:v>
                </c:pt>
                <c:pt idx="24">
                  <c:v>1</c:v>
                </c:pt>
                <c:pt idx="25">
                  <c:v>1</c:v>
                </c:pt>
              </c:numCache>
            </c:numRef>
          </c:val>
          <c:extLst>
            <c:ext xmlns:c16="http://schemas.microsoft.com/office/drawing/2014/chart" uri="{C3380CC4-5D6E-409C-BE32-E72D297353CC}">
              <c16:uniqueId val="{00000000-9068-4386-814E-A3463ACBC9E5}"/>
            </c:ext>
          </c:extLst>
        </c:ser>
        <c:dLbls>
          <c:showLegendKey val="0"/>
          <c:showVal val="0"/>
          <c:showCatName val="0"/>
          <c:showSerName val="0"/>
          <c:showPercent val="1"/>
          <c:showBubbleSize val="0"/>
          <c:showLeaderLines val="1"/>
        </c:dLbls>
      </c:pie3DChart>
    </c:plotArea>
    <c:legend>
      <c:legendPos val="r"/>
      <c:layout>
        <c:manualLayout>
          <c:xMode val="edge"/>
          <c:yMode val="edge"/>
          <c:x val="0.85454263940691622"/>
          <c:y val="0"/>
          <c:w val="0.13619813970622094"/>
          <c:h val="1"/>
        </c:manualLayout>
      </c:layout>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0174757534579784"/>
          <c:y val="0.13788361508452535"/>
          <c:w val="0.74217634089824214"/>
          <c:h val="0.75574485580968431"/>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Foglio1!$A$2:$A$20</c:f>
              <c:strCache>
                <c:ptCount val="19"/>
                <c:pt idx="0">
                  <c:v>OPERAIO</c:v>
                </c:pt>
                <c:pt idx="1">
                  <c:v>SARTA</c:v>
                </c:pt>
                <c:pt idx="2">
                  <c:v>STIRATRICE</c:v>
                </c:pt>
                <c:pt idx="3">
                  <c:v>BIANCHERIA</c:v>
                </c:pt>
                <c:pt idx="4">
                  <c:v>CUCITRICE</c:v>
                </c:pt>
                <c:pt idx="5">
                  <c:v>CAMERIERA</c:v>
                </c:pt>
                <c:pt idx="6">
                  <c:v>DOMESTICA</c:v>
                </c:pt>
                <c:pt idx="7">
                  <c:v>RICAMATRICE</c:v>
                </c:pt>
                <c:pt idx="8">
                  <c:v>VETRAIA</c:v>
                </c:pt>
                <c:pt idx="9">
                  <c:v>IMPIEGATA </c:v>
                </c:pt>
                <c:pt idx="10">
                  <c:v>CAMICIAIA</c:v>
                </c:pt>
                <c:pt idx="11">
                  <c:v>MAGLIAIA</c:v>
                </c:pt>
                <c:pt idx="12">
                  <c:v>TESSITRICE</c:v>
                </c:pt>
                <c:pt idx="13">
                  <c:v>CHIMICA</c:v>
                </c:pt>
                <c:pt idx="14">
                  <c:v>FILATRICE</c:v>
                </c:pt>
                <c:pt idx="15">
                  <c:v>TIPOGRAFA</c:v>
                </c:pt>
                <c:pt idx="16">
                  <c:v>CASALINGA </c:v>
                </c:pt>
                <c:pt idx="17">
                  <c:v>OREFICE</c:v>
                </c:pt>
                <c:pt idx="18">
                  <c:v>PORTINAIA</c:v>
                </c:pt>
              </c:strCache>
            </c:strRef>
          </c:cat>
          <c:val>
            <c:numRef>
              <c:f>Foglio1!$B$2:$B$20</c:f>
              <c:numCache>
                <c:formatCode>General</c:formatCode>
                <c:ptCount val="19"/>
                <c:pt idx="0">
                  <c:v>19</c:v>
                </c:pt>
                <c:pt idx="1">
                  <c:v>8</c:v>
                </c:pt>
                <c:pt idx="2">
                  <c:v>1</c:v>
                </c:pt>
                <c:pt idx="3">
                  <c:v>1</c:v>
                </c:pt>
                <c:pt idx="4">
                  <c:v>3</c:v>
                </c:pt>
                <c:pt idx="5">
                  <c:v>2</c:v>
                </c:pt>
                <c:pt idx="6">
                  <c:v>4</c:v>
                </c:pt>
                <c:pt idx="7">
                  <c:v>1</c:v>
                </c:pt>
                <c:pt idx="8">
                  <c:v>1</c:v>
                </c:pt>
                <c:pt idx="9">
                  <c:v>3</c:v>
                </c:pt>
                <c:pt idx="10">
                  <c:v>1</c:v>
                </c:pt>
                <c:pt idx="11">
                  <c:v>1</c:v>
                </c:pt>
                <c:pt idx="12">
                  <c:v>2</c:v>
                </c:pt>
                <c:pt idx="13">
                  <c:v>1</c:v>
                </c:pt>
                <c:pt idx="14">
                  <c:v>1</c:v>
                </c:pt>
                <c:pt idx="15">
                  <c:v>1</c:v>
                </c:pt>
                <c:pt idx="16">
                  <c:v>2</c:v>
                </c:pt>
                <c:pt idx="17">
                  <c:v>1</c:v>
                </c:pt>
                <c:pt idx="18">
                  <c:v>1</c:v>
                </c:pt>
              </c:numCache>
            </c:numRef>
          </c:val>
          <c:extLst>
            <c:ext xmlns:c16="http://schemas.microsoft.com/office/drawing/2014/chart" uri="{C3380CC4-5D6E-409C-BE32-E72D297353CC}">
              <c16:uniqueId val="{00000000-E509-411A-A42D-8A7D999B92D0}"/>
            </c:ext>
          </c:extLst>
        </c:ser>
        <c:dLbls>
          <c:showLegendKey val="0"/>
          <c:showVal val="0"/>
          <c:showCatName val="0"/>
          <c:showSerName val="0"/>
          <c:showPercent val="1"/>
          <c:showBubbleSize val="0"/>
          <c:showLeaderLines val="1"/>
        </c:dLbls>
      </c:pie3DChart>
    </c:plotArea>
    <c:legend>
      <c:legendPos val="r"/>
      <c:layout>
        <c:manualLayout>
          <c:xMode val="edge"/>
          <c:yMode val="edge"/>
          <c:x val="0.8759797148390851"/>
          <c:y val="0"/>
          <c:w val="0.11330939535335859"/>
          <c:h val="1"/>
        </c:manualLayout>
      </c:layout>
      <c:overlay val="0"/>
      <c:txPr>
        <a:bodyPr/>
        <a:lstStyle/>
        <a:p>
          <a:pPr>
            <a:defRPr b="1"/>
          </a:pPr>
          <a:endParaRPr lang="it-IT"/>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floor>
    <c:sideWall>
      <c:thickness val="0"/>
    </c:sideWall>
    <c:backWall>
      <c:thickness val="0"/>
    </c:backWall>
    <c:plotArea>
      <c:layout>
        <c:manualLayout>
          <c:layoutTarget val="inner"/>
          <c:xMode val="edge"/>
          <c:yMode val="edge"/>
          <c:x val="0.11101341749064918"/>
          <c:y val="0.14979135407421157"/>
          <c:w val="0.73848054305694422"/>
          <c:h val="0.77983200279334053"/>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82629302762656009"/>
          <c:y val="2.890246627053648E-2"/>
          <c:w val="0.12035535789233294"/>
          <c:h val="0.89938694235439043"/>
        </c:manualLayout>
      </c:layout>
      <c:overlay val="0"/>
    </c:legend>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0.07005</cdr:x>
      <cdr:y>0.83012</cdr:y>
    </cdr:from>
    <cdr:to>
      <cdr:x>0.30649</cdr:x>
      <cdr:y>1</cdr:y>
    </cdr:to>
    <cdr:sp macro="" textlink="">
      <cdr:nvSpPr>
        <cdr:cNvPr id="2" name="CasellaDiTesto 1"/>
        <cdr:cNvSpPr txBox="1"/>
      </cdr:nvSpPr>
      <cdr:spPr>
        <a:xfrm xmlns:a="http://schemas.openxmlformats.org/drawingml/2006/main">
          <a:off x="576064" y="4468361"/>
          <a:ext cx="194421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800" b="1" dirty="0" smtClean="0"/>
            <a:t>Campione: 23</a:t>
          </a:r>
        </a:p>
        <a:p xmlns:a="http://schemas.openxmlformats.org/drawingml/2006/main">
          <a:endParaRPr lang="it-IT" b="1" dirty="0"/>
        </a:p>
        <a:p xmlns:a="http://schemas.openxmlformats.org/drawingml/2006/main">
          <a:endParaRPr lang="it-IT" sz="1100" dirty="0" smtClean="0"/>
        </a:p>
        <a:p xmlns:a="http://schemas.openxmlformats.org/drawingml/2006/main">
          <a:endParaRPr lang="it-IT" dirty="0"/>
        </a:p>
        <a:p xmlns:a="http://schemas.openxmlformats.org/drawingml/2006/main">
          <a:endParaRPr lang="it-IT" sz="1100" dirty="0" smtClean="0"/>
        </a:p>
        <a:p xmlns:a="http://schemas.openxmlformats.org/drawingml/2006/main">
          <a:endParaRPr lang="it-IT" dirty="0"/>
        </a:p>
        <a:p xmlns:a="http://schemas.openxmlformats.org/drawingml/2006/main">
          <a:endParaRPr lang="it-IT" sz="1100" dirty="0" smtClean="0"/>
        </a:p>
        <a:p xmlns:a="http://schemas.openxmlformats.org/drawingml/2006/main">
          <a:endParaRPr lang="it-IT" dirty="0"/>
        </a:p>
        <a:p xmlns:a="http://schemas.openxmlformats.org/drawingml/2006/main">
          <a:endParaRPr lang="it-IT" sz="1100" dirty="0" smtClean="0"/>
        </a:p>
        <a:p xmlns:a="http://schemas.openxmlformats.org/drawingml/2006/main">
          <a:endParaRPr lang="it-IT" dirty="0"/>
        </a:p>
        <a:p xmlns:a="http://schemas.openxmlformats.org/drawingml/2006/main">
          <a:endParaRPr lang="it-IT" sz="1100" dirty="0" smtClean="0"/>
        </a:p>
        <a:p xmlns:a="http://schemas.openxmlformats.org/drawingml/2006/main">
          <a:endParaRPr lang="it-IT" dirty="0"/>
        </a:p>
        <a:p xmlns:a="http://schemas.openxmlformats.org/drawingml/2006/main">
          <a:endParaRPr lang="it-IT" sz="1100" dirty="0" smtClean="0"/>
        </a:p>
        <a:p xmlns:a="http://schemas.openxmlformats.org/drawingml/2006/main">
          <a:endParaRPr lang="it-IT" dirty="0"/>
        </a:p>
        <a:p xmlns:a="http://schemas.openxmlformats.org/drawingml/2006/main">
          <a:r>
            <a:rPr lang="it-IT" sz="1100" dirty="0" smtClean="0"/>
            <a:t>-</a:t>
          </a:r>
          <a:endParaRPr lang="it-IT" sz="1100" dirty="0"/>
        </a:p>
      </cdr:txBody>
    </cdr:sp>
  </cdr:relSizeAnchor>
  <cdr:relSizeAnchor xmlns:cdr="http://schemas.openxmlformats.org/drawingml/2006/chartDrawing">
    <cdr:from>
      <cdr:x>0.10508</cdr:x>
      <cdr:y>0.08027</cdr:y>
    </cdr:from>
    <cdr:to>
      <cdr:x>0.7093</cdr:x>
      <cdr:y>0.1204</cdr:y>
    </cdr:to>
    <cdr:sp macro="" textlink="">
      <cdr:nvSpPr>
        <cdr:cNvPr id="3" name="CasellaDiTesto 2"/>
        <cdr:cNvSpPr txBox="1"/>
      </cdr:nvSpPr>
      <cdr:spPr>
        <a:xfrm xmlns:a="http://schemas.openxmlformats.org/drawingml/2006/main">
          <a:off x="864096" y="432048"/>
          <a:ext cx="496855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0.02625</cdr:x>
      <cdr:y>0.79317</cdr:y>
    </cdr:from>
    <cdr:to>
      <cdr:x>0.23625</cdr:x>
      <cdr:y>1</cdr:y>
    </cdr:to>
    <cdr:sp macro="" textlink="">
      <cdr:nvSpPr>
        <cdr:cNvPr id="2" name="CasellaDiTesto 1"/>
        <cdr:cNvSpPr txBox="1"/>
      </cdr:nvSpPr>
      <cdr:spPr>
        <a:xfrm xmlns:a="http://schemas.openxmlformats.org/drawingml/2006/main">
          <a:off x="216024" y="4104456"/>
          <a:ext cx="1728192"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0.10924</cdr:x>
      <cdr:y>0.82363</cdr:y>
    </cdr:from>
    <cdr:to>
      <cdr:x>0.21595</cdr:x>
      <cdr:y>1</cdr:y>
    </cdr:to>
    <cdr:sp macro="" textlink="">
      <cdr:nvSpPr>
        <cdr:cNvPr id="2" name="CasellaDiTesto 1"/>
        <cdr:cNvSpPr txBox="1"/>
      </cdr:nvSpPr>
      <cdr:spPr>
        <a:xfrm xmlns:a="http://schemas.openxmlformats.org/drawingml/2006/main">
          <a:off x="936104" y="489654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dirty="0"/>
        </a:p>
      </cdr:txBody>
    </cdr:sp>
  </cdr:relSizeAnchor>
  <cdr:relSizeAnchor xmlns:cdr="http://schemas.openxmlformats.org/drawingml/2006/chartDrawing">
    <cdr:from>
      <cdr:x>0.01681</cdr:x>
      <cdr:y>0.79167</cdr:y>
    </cdr:from>
    <cdr:to>
      <cdr:x>0.21008</cdr:x>
      <cdr:y>0.875</cdr:y>
    </cdr:to>
    <cdr:sp macro="" textlink="">
      <cdr:nvSpPr>
        <cdr:cNvPr id="3" name="CasellaDiTesto 2"/>
        <cdr:cNvSpPr txBox="1"/>
      </cdr:nvSpPr>
      <cdr:spPr>
        <a:xfrm xmlns:a="http://schemas.openxmlformats.org/drawingml/2006/main">
          <a:off x="144016" y="4104456"/>
          <a:ext cx="1656184"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800" b="1" dirty="0" smtClean="0"/>
            <a:t>CAMPIONE</a:t>
          </a:r>
          <a:r>
            <a:rPr lang="it-IT" b="1" dirty="0" smtClean="0"/>
            <a:t>: </a:t>
          </a:r>
          <a:r>
            <a:rPr lang="it-IT" sz="1800" b="1" dirty="0" smtClean="0"/>
            <a:t>70</a:t>
          </a:r>
          <a:endParaRPr lang="it-IT" sz="18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0.77813</cdr:y>
    </cdr:from>
    <cdr:to>
      <cdr:x>0.20125</cdr:x>
      <cdr:y>0.87031</cdr:y>
    </cdr:to>
    <cdr:sp macro="" textlink="">
      <cdr:nvSpPr>
        <cdr:cNvPr id="2" name="CasellaDiTesto 1"/>
        <cdr:cNvSpPr txBox="1"/>
      </cdr:nvSpPr>
      <cdr:spPr>
        <a:xfrm xmlns:a="http://schemas.openxmlformats.org/drawingml/2006/main">
          <a:off x="0" y="3888432"/>
          <a:ext cx="1656207" cy="4606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800" b="1" dirty="0" smtClean="0"/>
            <a:t>CAMPIONE:47</a:t>
          </a:r>
          <a:endParaRPr lang="it-IT" sz="1800" b="1" dirty="0"/>
        </a:p>
      </cdr:txBody>
    </cdr:sp>
  </cdr:relSizeAnchor>
  <cdr:relSizeAnchor xmlns:cdr="http://schemas.openxmlformats.org/drawingml/2006/chartDrawing">
    <cdr:from>
      <cdr:x>0.00875</cdr:x>
      <cdr:y>0.90782</cdr:y>
    </cdr:from>
    <cdr:to>
      <cdr:x>0.51624</cdr:x>
      <cdr:y>0.97987</cdr:y>
    </cdr:to>
    <cdr:sp macro="" textlink="">
      <cdr:nvSpPr>
        <cdr:cNvPr id="3" name="CasellaDiTesto 2"/>
        <cdr:cNvSpPr txBox="1"/>
      </cdr:nvSpPr>
      <cdr:spPr>
        <a:xfrm xmlns:a="http://schemas.openxmlformats.org/drawingml/2006/main">
          <a:off x="72008" y="4536504"/>
          <a:ext cx="41764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800" b="1" dirty="0" smtClean="0"/>
            <a:t>LAVORO PIU’ FREQUENTE: MECCANICO</a:t>
          </a:r>
          <a:endParaRPr lang="it-IT" sz="1800" b="1" dirty="0"/>
        </a:p>
      </cdr:txBody>
    </cdr:sp>
  </cdr:relSizeAnchor>
  <cdr:relSizeAnchor xmlns:cdr="http://schemas.openxmlformats.org/drawingml/2006/chartDrawing">
    <cdr:from>
      <cdr:x>0</cdr:x>
      <cdr:y>0.89341</cdr:y>
    </cdr:from>
    <cdr:to>
      <cdr:x>0.43749</cdr:x>
      <cdr:y>0.97439</cdr:y>
    </cdr:to>
    <cdr:sp macro="" textlink="">
      <cdr:nvSpPr>
        <cdr:cNvPr id="5" name="CasellaDiTesto 4"/>
        <cdr:cNvSpPr txBox="1"/>
      </cdr:nvSpPr>
      <cdr:spPr>
        <a:xfrm xmlns:a="http://schemas.openxmlformats.org/drawingml/2006/main">
          <a:off x="-216024" y="4464496"/>
          <a:ext cx="3600400" cy="4046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dr:relSizeAnchor xmlns:cdr="http://schemas.openxmlformats.org/drawingml/2006/chartDrawing">
    <cdr:from>
      <cdr:x>0.0175</cdr:x>
      <cdr:y>0.90461</cdr:y>
    </cdr:from>
    <cdr:to>
      <cdr:x>0.49874</cdr:x>
      <cdr:y>1</cdr:y>
    </cdr:to>
    <cdr:sp macro="" textlink="">
      <cdr:nvSpPr>
        <cdr:cNvPr id="6" name="CasellaDiTesto 5"/>
        <cdr:cNvSpPr txBox="1"/>
      </cdr:nvSpPr>
      <cdr:spPr>
        <a:xfrm xmlns:a="http://schemas.openxmlformats.org/drawingml/2006/main">
          <a:off x="144016" y="4896544"/>
          <a:ext cx="3960440" cy="476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0.04521</cdr:x>
      <cdr:y>0.82514</cdr:y>
    </cdr:from>
    <cdr:to>
      <cdr:x>0.14973</cdr:x>
      <cdr:y>1</cdr:y>
    </cdr:to>
    <cdr:sp macro="" textlink="">
      <cdr:nvSpPr>
        <cdr:cNvPr id="2" name="CasellaDiTesto 1"/>
        <cdr:cNvSpPr txBox="1"/>
      </cdr:nvSpPr>
      <cdr:spPr>
        <a:xfrm xmlns:a="http://schemas.openxmlformats.org/drawingml/2006/main">
          <a:off x="395536" y="52565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b="1" dirty="0" smtClean="0"/>
            <a:t>CAMPIONE: 41</a:t>
          </a:r>
          <a:endParaRPr lang="it-IT"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0.08403</cdr:x>
      <cdr:y>0.86492</cdr:y>
    </cdr:from>
    <cdr:to>
      <cdr:x>0.66387</cdr:x>
      <cdr:y>0.9158</cdr:y>
    </cdr:to>
    <cdr:sp macro="" textlink="">
      <cdr:nvSpPr>
        <cdr:cNvPr id="2" name="CasellaDiTesto 1"/>
        <cdr:cNvSpPr txBox="1"/>
      </cdr:nvSpPr>
      <cdr:spPr>
        <a:xfrm xmlns:a="http://schemas.openxmlformats.org/drawingml/2006/main">
          <a:off x="720080" y="4896544"/>
          <a:ext cx="496855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800" b="1" dirty="0" smtClean="0"/>
            <a:t>CAMPIONE: 68</a:t>
          </a:r>
          <a:endParaRPr lang="it-IT" sz="1800" b="1" dirty="0"/>
        </a:p>
      </cdr:txBody>
    </cdr:sp>
  </cdr:relSizeAnchor>
  <cdr:relSizeAnchor xmlns:cdr="http://schemas.openxmlformats.org/drawingml/2006/chartDrawing">
    <cdr:from>
      <cdr:x>0.08403</cdr:x>
      <cdr:y>0.9158</cdr:y>
    </cdr:from>
    <cdr:to>
      <cdr:x>0.77311</cdr:x>
      <cdr:y>1</cdr:y>
    </cdr:to>
    <cdr:sp macro="" textlink="">
      <cdr:nvSpPr>
        <cdr:cNvPr id="3" name="CasellaDiTesto 2"/>
        <cdr:cNvSpPr txBox="1"/>
      </cdr:nvSpPr>
      <cdr:spPr>
        <a:xfrm xmlns:a="http://schemas.openxmlformats.org/drawingml/2006/main">
          <a:off x="720080" y="5184576"/>
          <a:ext cx="5904656" cy="476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800" b="1" dirty="0" smtClean="0"/>
            <a:t>LAVORO PIU’ FREQUENTE: MECCANICO</a:t>
          </a:r>
          <a:endParaRPr lang="it-IT"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3102E-59F0-47E0-ADD0-EFE796BB6A7C}" type="datetimeFigureOut">
              <a:rPr lang="it-IT" smtClean="0"/>
              <a:pPr/>
              <a:t>31/01/2020</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83584-B49D-4431-AA89-5E03948B18C1}"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9D83584-B49D-4431-AA89-5E03948B18C1}" type="slidenum">
              <a:rPr lang="it-IT" smtClean="0"/>
              <a:pPr/>
              <a:t>3</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noProof="0" dirty="0"/>
          </a:p>
        </p:txBody>
      </p:sp>
      <p:sp>
        <p:nvSpPr>
          <p:cNvPr id="4" name="Segnaposto numero diapositiva 3"/>
          <p:cNvSpPr>
            <a:spLocks noGrp="1"/>
          </p:cNvSpPr>
          <p:nvPr>
            <p:ph type="sldNum" sz="quarter" idx="10"/>
          </p:nvPr>
        </p:nvSpPr>
        <p:spPr/>
        <p:txBody>
          <a:bodyPr/>
          <a:lstStyle/>
          <a:p>
            <a:fld id="{A9D83584-B49D-4431-AA89-5E03948B18C1}" type="slidenum">
              <a:rPr lang="it-IT" smtClean="0"/>
              <a:pPr/>
              <a:t>5</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935DD6-4CBD-4CA5-AE76-A8D8C55594E8}" type="datetimeFigureOut">
              <a:rPr lang="it-IT" smtClean="0"/>
              <a:pPr/>
              <a:t>31/01/2020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E63BD8C-6C17-483F-A5BB-C4AD8318EBE0}"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5DD6-4CBD-4CA5-AE76-A8D8C55594E8}" type="datetimeFigureOut">
              <a:rPr lang="it-IT" smtClean="0"/>
              <a:pPr/>
              <a:t>31/01/2020</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3BD8C-6C17-483F-A5BB-C4AD8318EBE0}"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8.gif"/><Relationship Id="rId3" Type="http://schemas.openxmlformats.org/officeDocument/2006/relationships/slide" Target="slide5.xml"/><Relationship Id="rId7" Type="http://schemas.openxmlformats.org/officeDocument/2006/relationships/slide" Target="slide17.xml"/><Relationship Id="rId12" Type="http://schemas.openxmlformats.org/officeDocument/2006/relationships/image" Target="../media/image7.gif"/><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6.gif"/><Relationship Id="rId5" Type="http://schemas.openxmlformats.org/officeDocument/2006/relationships/slide" Target="slide9.xml"/><Relationship Id="rId10" Type="http://schemas.openxmlformats.org/officeDocument/2006/relationships/image" Target="../media/image5.jpeg"/><Relationship Id="rId4" Type="http://schemas.openxmlformats.org/officeDocument/2006/relationships/slide" Target="slide6.xml"/><Relationship Id="rId9" Type="http://schemas.openxmlformats.org/officeDocument/2006/relationships/image" Target="../media/image4.gif"/><Relationship Id="rId1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0"/>
            <a:ext cx="9144000" cy="1268760"/>
          </a:xfrm>
        </p:spPr>
        <p:txBody>
          <a:bodyPr>
            <a:normAutofit/>
          </a:bodyPr>
          <a:lstStyle/>
          <a:p>
            <a:r>
              <a:rPr lang="it-IT" sz="3600" b="1" dirty="0" smtClean="0">
                <a:solidFill>
                  <a:schemeClr val="bg1"/>
                </a:solidFill>
                <a:latin typeface="Algerian" pitchFamily="82" charset="0"/>
              </a:rPr>
              <a:t>RICERCA STORICA DOCUMENTARIA SUL LAVORO</a:t>
            </a:r>
            <a:endParaRPr lang="it-IT" sz="3600" b="1" dirty="0">
              <a:solidFill>
                <a:schemeClr val="bg1"/>
              </a:solidFill>
              <a:latin typeface="Algerian" pitchFamily="82" charset="0"/>
            </a:endParaRPr>
          </a:p>
        </p:txBody>
      </p:sp>
      <p:pic>
        <p:nvPicPr>
          <p:cNvPr id="7170" name="Picture 2" descr="https://scontent-mxp1-1.xx.fbcdn.net/v/t34.0-12/26942766_382701905505178_1283422846_n.jpg?oh=8f2cbd1ffa0212119dcb52b08b04f99b&amp;oe=5A647FE0"/>
          <p:cNvPicPr>
            <a:picLocks noChangeAspect="1" noChangeArrowheads="1"/>
          </p:cNvPicPr>
          <p:nvPr/>
        </p:nvPicPr>
        <p:blipFill>
          <a:blip r:embed="rId2" cstate="print"/>
          <a:srcRect/>
          <a:stretch>
            <a:fillRect/>
          </a:stretch>
        </p:blipFill>
        <p:spPr bwMode="auto">
          <a:xfrm>
            <a:off x="467544" y="1268760"/>
            <a:ext cx="3816424" cy="5088567"/>
          </a:xfrm>
          <a:prstGeom prst="rect">
            <a:avLst/>
          </a:prstGeom>
          <a:ln>
            <a:noFill/>
          </a:ln>
          <a:effectLst>
            <a:softEdge rad="112500"/>
          </a:effectLst>
        </p:spPr>
      </p:pic>
      <p:pic>
        <p:nvPicPr>
          <p:cNvPr id="7" name="Immagine 6" descr="compagnia dei ragazzi classe 1945.jpg"/>
          <p:cNvPicPr>
            <a:picLocks noChangeAspect="1"/>
          </p:cNvPicPr>
          <p:nvPr/>
        </p:nvPicPr>
        <p:blipFill>
          <a:blip r:embed="rId3" cstate="print"/>
          <a:stretch>
            <a:fillRect/>
          </a:stretch>
        </p:blipFill>
        <p:spPr>
          <a:xfrm rot="20163335">
            <a:off x="4412086" y="2195383"/>
            <a:ext cx="4400652" cy="2565586"/>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DONNE: II SERIE 1901-1939 </a:t>
            </a:r>
            <a:endParaRPr lang="it-IT"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395536" y="5733256"/>
            <a:ext cx="1800200" cy="369332"/>
          </a:xfrm>
          <a:prstGeom prst="rect">
            <a:avLst/>
          </a:prstGeom>
          <a:noFill/>
        </p:spPr>
        <p:txBody>
          <a:bodyPr wrap="square" rtlCol="0">
            <a:spAutoFit/>
          </a:bodyPr>
          <a:lstStyle/>
          <a:p>
            <a:r>
              <a:rPr lang="it-IT" b="1" dirty="0" smtClean="0"/>
              <a:t>CAMPIONE: 29</a:t>
            </a:r>
            <a:endParaRPr lang="it-IT" b="1" dirty="0"/>
          </a:p>
        </p:txBody>
      </p:sp>
      <p:sp>
        <p:nvSpPr>
          <p:cNvPr id="6" name="Connettore 5">
            <a:hlinkClick r:id="rId3"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7" name="CasellaDiTesto 6"/>
          <p:cNvSpPr txBox="1"/>
          <p:nvPr/>
        </p:nvSpPr>
        <p:spPr>
          <a:xfrm>
            <a:off x="323528" y="6237312"/>
            <a:ext cx="5184576" cy="369332"/>
          </a:xfrm>
          <a:prstGeom prst="rect">
            <a:avLst/>
          </a:prstGeom>
          <a:noFill/>
        </p:spPr>
        <p:txBody>
          <a:bodyPr wrap="square" rtlCol="0">
            <a:spAutoFit/>
          </a:bodyPr>
          <a:lstStyle/>
          <a:p>
            <a:r>
              <a:rPr lang="it-IT" b="1" dirty="0" smtClean="0"/>
              <a:t>Lavoro più frequente: cucitrice e domestica</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UOMINI: II SERIE 1901-1939</a:t>
            </a:r>
            <a:endParaRPr lang="it-IT" dirty="0"/>
          </a:p>
        </p:txBody>
      </p:sp>
      <p:graphicFrame>
        <p:nvGraphicFramePr>
          <p:cNvPr id="4" name="Segnaposto contenuto 3"/>
          <p:cNvGraphicFramePr>
            <a:graphicFrameLocks noGrp="1"/>
          </p:cNvGraphicFramePr>
          <p:nvPr>
            <p:ph idx="1"/>
          </p:nvPr>
        </p:nvGraphicFramePr>
        <p:xfrm>
          <a:off x="539552" y="1484784"/>
          <a:ext cx="8229600" cy="4997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p:nvPr/>
        </p:nvGraphicFramePr>
        <p:xfrm>
          <a:off x="539552" y="764704"/>
          <a:ext cx="7992888"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nettore 6">
            <a:hlinkClick r:id="rId4"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ORFANI: II SERIE 1901-1939 </a:t>
            </a:r>
            <a:endParaRPr lang="it-IT" dirty="0"/>
          </a:p>
        </p:txBody>
      </p:sp>
      <p:graphicFrame>
        <p:nvGraphicFramePr>
          <p:cNvPr id="5" name="Segnaposto contenuto 4"/>
          <p:cNvGraphicFramePr>
            <a:graphicFrameLocks noGrp="1"/>
          </p:cNvGraphicFramePr>
          <p:nvPr>
            <p:ph idx="1"/>
          </p:nvPr>
        </p:nvGraphicFramePr>
        <p:xfrm>
          <a:off x="457200" y="1600200"/>
          <a:ext cx="8686800" cy="4997152"/>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827584" y="5661248"/>
            <a:ext cx="1603324" cy="369332"/>
          </a:xfrm>
          <a:prstGeom prst="rect">
            <a:avLst/>
          </a:prstGeom>
          <a:noFill/>
        </p:spPr>
        <p:txBody>
          <a:bodyPr wrap="none" rtlCol="0">
            <a:spAutoFit/>
          </a:bodyPr>
          <a:lstStyle/>
          <a:p>
            <a:r>
              <a:rPr lang="it-IT" b="1" dirty="0" smtClean="0"/>
              <a:t>CAMPIONE: 44</a:t>
            </a:r>
            <a:endParaRPr lang="it-IT" b="1" dirty="0"/>
          </a:p>
        </p:txBody>
      </p:sp>
      <p:sp>
        <p:nvSpPr>
          <p:cNvPr id="7" name="Connettore 6">
            <a:hlinkClick r:id="rId3" action="ppaction://hlinksldjump"/>
          </p:cNvPr>
          <p:cNvSpPr/>
          <p:nvPr/>
        </p:nvSpPr>
        <p:spPr>
          <a:xfrm>
            <a:off x="467544"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8" name="CasellaDiTesto 7"/>
          <p:cNvSpPr txBox="1"/>
          <p:nvPr/>
        </p:nvSpPr>
        <p:spPr>
          <a:xfrm>
            <a:off x="827584" y="6309320"/>
            <a:ext cx="5760640" cy="369332"/>
          </a:xfrm>
          <a:prstGeom prst="rect">
            <a:avLst/>
          </a:prstGeom>
          <a:noFill/>
        </p:spPr>
        <p:txBody>
          <a:bodyPr wrap="square" rtlCol="0">
            <a:spAutoFit/>
          </a:bodyPr>
          <a:lstStyle/>
          <a:p>
            <a:r>
              <a:rPr lang="it-IT" b="1" dirty="0" smtClean="0"/>
              <a:t>LAVORO PIU’ FREQUENTE: meccanico</a:t>
            </a:r>
            <a:endParaRPr lang="it-IT"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DONNE: III SERIE 1940-1959</a:t>
            </a:r>
            <a:endParaRPr lang="it-IT" dirty="0"/>
          </a:p>
        </p:txBody>
      </p:sp>
      <p:graphicFrame>
        <p:nvGraphicFramePr>
          <p:cNvPr id="4" name="Segnaposto contenuto 3"/>
          <p:cNvGraphicFramePr>
            <a:graphicFrameLocks noGrp="1"/>
          </p:cNvGraphicFramePr>
          <p:nvPr>
            <p:ph idx="1"/>
          </p:nvPr>
        </p:nvGraphicFramePr>
        <p:xfrm>
          <a:off x="0" y="1124744"/>
          <a:ext cx="8748464"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nettore 4">
            <a:hlinkClick r:id="rId3" action="ppaction://hlinksldjump"/>
          </p:cNvPr>
          <p:cNvSpPr/>
          <p:nvPr/>
        </p:nvSpPr>
        <p:spPr>
          <a:xfrm>
            <a:off x="395536" y="5877272"/>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CasellaDiTesto 5"/>
          <p:cNvSpPr txBox="1"/>
          <p:nvPr/>
        </p:nvSpPr>
        <p:spPr>
          <a:xfrm>
            <a:off x="1115616" y="6165304"/>
            <a:ext cx="4032448" cy="369332"/>
          </a:xfrm>
          <a:prstGeom prst="rect">
            <a:avLst/>
          </a:prstGeom>
          <a:noFill/>
        </p:spPr>
        <p:txBody>
          <a:bodyPr wrap="square" rtlCol="0">
            <a:spAutoFit/>
          </a:bodyPr>
          <a:lstStyle/>
          <a:p>
            <a:r>
              <a:rPr lang="it-IT" b="1" dirty="0" smtClean="0"/>
              <a:t>LAVORO PIU’ FREQUENTE: OPERAIO</a:t>
            </a:r>
            <a:endParaRPr lang="it-IT"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fontScale="90000"/>
          </a:bodyPr>
          <a:lstStyle/>
          <a:p>
            <a:r>
              <a:rPr lang="it-IT" dirty="0" smtClean="0"/>
              <a:t>LAVORO UOMINI: III SERIE 1940-1959</a:t>
            </a:r>
            <a:endParaRPr lang="it-IT" dirty="0"/>
          </a:p>
        </p:txBody>
      </p:sp>
      <p:graphicFrame>
        <p:nvGraphicFramePr>
          <p:cNvPr id="4" name="Segnaposto contenuto 3"/>
          <p:cNvGraphicFramePr>
            <a:graphicFrameLocks noGrp="1"/>
          </p:cNvGraphicFramePr>
          <p:nvPr>
            <p:ph idx="1"/>
          </p:nvPr>
        </p:nvGraphicFramePr>
        <p:xfrm>
          <a:off x="0" y="692696"/>
          <a:ext cx="10369152" cy="6552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p:nvPr/>
        </p:nvGraphicFramePr>
        <p:xfrm>
          <a:off x="323528" y="1196752"/>
          <a:ext cx="8568952"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nettore 6">
            <a:hlinkClick r:id="rId4"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ORFANI: III SERIE 1940-1959 </a:t>
            </a:r>
            <a:endParaRPr lang="it-IT"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611560" y="6093296"/>
            <a:ext cx="2880320" cy="369332"/>
          </a:xfrm>
          <a:prstGeom prst="rect">
            <a:avLst/>
          </a:prstGeom>
          <a:noFill/>
        </p:spPr>
        <p:txBody>
          <a:bodyPr wrap="square" rtlCol="0">
            <a:spAutoFit/>
          </a:bodyPr>
          <a:lstStyle/>
          <a:p>
            <a:r>
              <a:rPr lang="it-IT" b="1" dirty="0" smtClean="0"/>
              <a:t>CAMPIONE:38</a:t>
            </a:r>
            <a:endParaRPr lang="it-IT" b="1" dirty="0"/>
          </a:p>
        </p:txBody>
      </p:sp>
      <p:sp>
        <p:nvSpPr>
          <p:cNvPr id="7" name="Connettore 6">
            <a:hlinkClick r:id="rId3"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8" name="CasellaDiTesto 7"/>
          <p:cNvSpPr txBox="1"/>
          <p:nvPr/>
        </p:nvSpPr>
        <p:spPr>
          <a:xfrm>
            <a:off x="827584" y="6381328"/>
            <a:ext cx="5040560" cy="369332"/>
          </a:xfrm>
          <a:prstGeom prst="rect">
            <a:avLst/>
          </a:prstGeom>
          <a:noFill/>
        </p:spPr>
        <p:txBody>
          <a:bodyPr wrap="square" rtlCol="0">
            <a:spAutoFit/>
          </a:bodyPr>
          <a:lstStyle/>
          <a:p>
            <a:r>
              <a:rPr lang="it-IT" b="1" dirty="0" smtClean="0"/>
              <a:t>LAVORO PIU’ FREQUENTE: MECCANICO</a:t>
            </a:r>
            <a:endParaRPr lang="it-IT"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ULTERIORI RICERCHE: </a:t>
            </a:r>
            <a:br>
              <a:rPr lang="it-IT" dirty="0" smtClean="0"/>
            </a:br>
            <a:endParaRPr lang="it-IT" dirty="0"/>
          </a:p>
        </p:txBody>
      </p:sp>
      <p:sp>
        <p:nvSpPr>
          <p:cNvPr id="3" name="Segnaposto contenuto 2"/>
          <p:cNvSpPr>
            <a:spLocks noGrp="1"/>
          </p:cNvSpPr>
          <p:nvPr>
            <p:ph idx="1"/>
          </p:nvPr>
        </p:nvSpPr>
        <p:spPr/>
        <p:txBody>
          <a:bodyPr>
            <a:normAutofit fontScale="62500" lnSpcReduction="20000"/>
          </a:bodyPr>
          <a:lstStyle/>
          <a:p>
            <a:pPr hangingPunct="0"/>
            <a:r>
              <a:rPr lang="en-US" b="1" dirty="0" smtClean="0"/>
              <a:t>CAUSE DI MORTE PIU’ FREQUENTI DEI GENITORI</a:t>
            </a:r>
            <a:endParaRPr lang="it-IT" b="1" dirty="0" smtClean="0"/>
          </a:p>
          <a:p>
            <a:pPr hangingPunct="0">
              <a:buNone/>
            </a:pPr>
            <a:r>
              <a:rPr lang="en-US" b="1" dirty="0" smtClean="0"/>
              <a:t> </a:t>
            </a:r>
            <a:endParaRPr lang="it-IT" b="1" dirty="0" smtClean="0"/>
          </a:p>
          <a:p>
            <a:pPr hangingPunct="0"/>
            <a:r>
              <a:rPr lang="en-US" b="1" dirty="0" smtClean="0"/>
              <a:t> QUANTI ORFANI DI MADRE, PADRE O ENTRAMBI</a:t>
            </a:r>
            <a:endParaRPr lang="it-IT" b="1" dirty="0" smtClean="0"/>
          </a:p>
          <a:p>
            <a:pPr hangingPunct="0">
              <a:buNone/>
            </a:pPr>
            <a:r>
              <a:rPr lang="en-US" b="1" dirty="0" smtClean="0"/>
              <a:t> </a:t>
            </a:r>
            <a:endParaRPr lang="it-IT" b="1" dirty="0" smtClean="0"/>
          </a:p>
          <a:p>
            <a:pPr hangingPunct="0"/>
            <a:r>
              <a:rPr lang="en-US" b="1" dirty="0" smtClean="0"/>
              <a:t> NUMERO DI ANNI DI PERMANENZA NELL’ORFANOTROFIO </a:t>
            </a:r>
            <a:endParaRPr lang="it-IT" b="1" dirty="0" smtClean="0"/>
          </a:p>
          <a:p>
            <a:pPr hangingPunct="0">
              <a:buNone/>
            </a:pPr>
            <a:r>
              <a:rPr lang="en-US" b="1" dirty="0" smtClean="0"/>
              <a:t> </a:t>
            </a:r>
            <a:endParaRPr lang="it-IT" b="1" dirty="0" smtClean="0"/>
          </a:p>
          <a:p>
            <a:pPr hangingPunct="0"/>
            <a:r>
              <a:rPr lang="en-US" b="1" dirty="0" smtClean="0"/>
              <a:t> NOMI PIU’ FREQUENTI DEGLI ORFANI NEGLI ANNI</a:t>
            </a:r>
            <a:endParaRPr lang="it-IT" b="1" dirty="0" smtClean="0"/>
          </a:p>
          <a:p>
            <a:pPr hangingPunct="0">
              <a:buNone/>
            </a:pPr>
            <a:r>
              <a:rPr lang="en-US" b="1" dirty="0" smtClean="0"/>
              <a:t> </a:t>
            </a:r>
            <a:endParaRPr lang="it-IT" b="1" dirty="0" smtClean="0"/>
          </a:p>
          <a:p>
            <a:pPr hangingPunct="0"/>
            <a:r>
              <a:rPr lang="en-US" b="1" dirty="0" smtClean="0"/>
              <a:t> ANNI DI MAGGIORE AFFLUENZA </a:t>
            </a:r>
            <a:endParaRPr lang="it-IT" b="1" dirty="0" smtClean="0"/>
          </a:p>
          <a:p>
            <a:pPr hangingPunct="0">
              <a:buNone/>
            </a:pPr>
            <a:r>
              <a:rPr lang="en-US" b="1" dirty="0" smtClean="0"/>
              <a:t> </a:t>
            </a:r>
            <a:endParaRPr lang="it-IT" b="1" dirty="0" smtClean="0"/>
          </a:p>
          <a:p>
            <a:pPr hangingPunct="0"/>
            <a:r>
              <a:rPr lang="en-US" b="1" dirty="0" smtClean="0"/>
              <a:t>QUANTI DIMESSI PER MERITO E QUANTI PER CATTIVA CONDOTTA</a:t>
            </a:r>
            <a:endParaRPr lang="it-IT" b="1" dirty="0" smtClean="0"/>
          </a:p>
          <a:p>
            <a:pPr hangingPunct="0"/>
            <a:endParaRPr lang="it-IT" b="1" dirty="0" smtClean="0"/>
          </a:p>
          <a:p>
            <a:pPr hangingPunct="0"/>
            <a:r>
              <a:rPr lang="en-US" b="1" dirty="0" smtClean="0"/>
              <a:t>QUANTI HANNO CONTINUATO A FARE LO STESSO LAVORO CHE FACEVANO ALL’INTERNO DELL’ORFANOTROFIO UNA VOLTA USCITI.</a:t>
            </a:r>
            <a:endParaRPr lang="it-IT" b="1" dirty="0"/>
          </a:p>
        </p:txBody>
      </p:sp>
      <p:sp>
        <p:nvSpPr>
          <p:cNvPr id="4" name="Connettore 3">
            <a:hlinkClick r:id="rId2"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COMMENTO</a:t>
            </a:r>
            <a:endParaRPr lang="it-IT" dirty="0"/>
          </a:p>
        </p:txBody>
      </p:sp>
      <p:sp>
        <p:nvSpPr>
          <p:cNvPr id="3" name="Segnaposto contenuto 2"/>
          <p:cNvSpPr>
            <a:spLocks noGrp="1"/>
          </p:cNvSpPr>
          <p:nvPr>
            <p:ph idx="1"/>
          </p:nvPr>
        </p:nvSpPr>
        <p:spPr>
          <a:xfrm>
            <a:off x="323528" y="1600201"/>
            <a:ext cx="8363272" cy="3268959"/>
          </a:xfrm>
        </p:spPr>
        <p:txBody>
          <a:bodyPr>
            <a:normAutofit lnSpcReduction="10000"/>
          </a:bodyPr>
          <a:lstStyle/>
          <a:p>
            <a:pPr algn="r">
              <a:buNone/>
            </a:pPr>
            <a:r>
              <a:rPr lang="it-IT" sz="1800" dirty="0" smtClean="0"/>
              <a:t>In questa settimana di alternanza scuola lavoro abbiamo  </a:t>
            </a:r>
            <a:r>
              <a:rPr lang="it-IT" sz="1800" dirty="0" smtClean="0"/>
              <a:t>effettuato una ricerca sui lavori passati </a:t>
            </a:r>
            <a:r>
              <a:rPr lang="it-IT" sz="1800" dirty="0" smtClean="0"/>
              <a:t>attraverso fonti di prima mano quali i fascicoli personali degli orfani Martinitt. I documenti hanno </a:t>
            </a:r>
            <a:r>
              <a:rPr lang="it-IT" sz="1800" dirty="0" smtClean="0"/>
              <a:t>mostrato il cambiamento degli impieghi lavorativi avvenuto a partire dall’inizio del XIX </a:t>
            </a:r>
            <a:r>
              <a:rPr lang="it-IT" sz="1800" dirty="0" smtClean="0"/>
              <a:t>sec fino </a:t>
            </a:r>
            <a:r>
              <a:rPr lang="it-IT" sz="1800" dirty="0" smtClean="0"/>
              <a:t>ad oggi.</a:t>
            </a:r>
          </a:p>
          <a:p>
            <a:pPr algn="r">
              <a:buNone/>
            </a:pPr>
            <a:r>
              <a:rPr lang="it-IT" sz="1800" dirty="0" smtClean="0"/>
              <a:t>Nella prima </a:t>
            </a:r>
            <a:r>
              <a:rPr lang="it-IT" sz="1800" dirty="0" smtClean="0"/>
              <a:t>serie di fascicoli, la </a:t>
            </a:r>
            <a:r>
              <a:rPr lang="it-IT" sz="1800" dirty="0" smtClean="0"/>
              <a:t>più </a:t>
            </a:r>
            <a:r>
              <a:rPr lang="it-IT" sz="1800" dirty="0" smtClean="0"/>
              <a:t>antica che racchiude i documenti dal 1800 al 1900, </a:t>
            </a:r>
            <a:r>
              <a:rPr lang="it-IT" sz="1800" dirty="0" smtClean="0"/>
              <a:t>abbiamo trovato più lavori artigianali e manuali rispetto alla seconda e alla terza </a:t>
            </a:r>
            <a:r>
              <a:rPr lang="it-IT" sz="1800" dirty="0" smtClean="0"/>
              <a:t>serie, che datano rispettivamente dal 1901 al 1939 e dal 1940 al 1959. </a:t>
            </a:r>
            <a:endParaRPr lang="it-IT" sz="1800" dirty="0" smtClean="0"/>
          </a:p>
          <a:p>
            <a:pPr algn="r">
              <a:buNone/>
            </a:pPr>
            <a:r>
              <a:rPr lang="it-IT" sz="1800" dirty="0" smtClean="0"/>
              <a:t>Queste due </a:t>
            </a:r>
            <a:r>
              <a:rPr lang="it-IT" sz="1800" dirty="0" smtClean="0"/>
              <a:t>serie </a:t>
            </a:r>
            <a:r>
              <a:rPr lang="it-IT" sz="1800" dirty="0" smtClean="0"/>
              <a:t>evidenziano un’evoluzione </a:t>
            </a:r>
            <a:r>
              <a:rPr lang="it-IT" sz="1800" dirty="0" smtClean="0"/>
              <a:t>del </a:t>
            </a:r>
            <a:r>
              <a:rPr lang="it-IT" sz="1800" dirty="0" smtClean="0"/>
              <a:t>lavoro, un cambiamento che è </a:t>
            </a:r>
            <a:r>
              <a:rPr lang="it-IT" sz="1800" dirty="0" smtClean="0"/>
              <a:t>stato confermato anche dall’intervista svolta con il sig. </a:t>
            </a:r>
            <a:r>
              <a:rPr lang="it-IT" sz="1800" dirty="0" smtClean="0"/>
              <a:t>Ferdinando Perosa.  Questi era un incisore, </a:t>
            </a:r>
            <a:r>
              <a:rPr lang="it-IT" sz="1800" dirty="0" smtClean="0"/>
              <a:t>e realizzava a mano il modello che si utilizzava per il conio, un mestiere che con il</a:t>
            </a:r>
            <a:r>
              <a:rPr lang="it-IT" sz="1800" dirty="0" smtClean="0"/>
              <a:t> </a:t>
            </a:r>
            <a:r>
              <a:rPr lang="it-IT" sz="1800" dirty="0" smtClean="0"/>
              <a:t>passare del tempo è andato </a:t>
            </a:r>
            <a:r>
              <a:rPr lang="it-IT" sz="1800" dirty="0" smtClean="0"/>
              <a:t>perduto </a:t>
            </a:r>
            <a:r>
              <a:rPr lang="it-IT" sz="1800" dirty="0" err="1" smtClean="0"/>
              <a:t>perchè</a:t>
            </a:r>
            <a:r>
              <a:rPr lang="it-IT" sz="1800" dirty="0" smtClean="0"/>
              <a:t> l’intero processo è stato meccanizzato</a:t>
            </a:r>
            <a:r>
              <a:rPr lang="it-IT" sz="1800" b="1" dirty="0" smtClean="0"/>
              <a:t>.</a:t>
            </a:r>
            <a:endParaRPr lang="it-IT" sz="1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6336704"/>
          </a:xfrm>
        </p:spPr>
        <p:txBody>
          <a:bodyPr>
            <a:normAutofit/>
          </a:bodyPr>
          <a:lstStyle/>
          <a:p>
            <a:pPr algn="ctr">
              <a:buNone/>
            </a:pPr>
            <a:r>
              <a:rPr lang="it-IT" dirty="0" smtClean="0">
                <a:latin typeface="Algerian" pitchFamily="82" charset="0"/>
              </a:rPr>
              <a:t>REALIZZATO DA:</a:t>
            </a:r>
          </a:p>
          <a:p>
            <a:pPr algn="ctr">
              <a:buNone/>
            </a:pPr>
            <a:r>
              <a:rPr lang="it-IT" sz="1900" b="1" dirty="0" smtClean="0">
                <a:latin typeface="Antique Olive" pitchFamily="34" charset="0"/>
              </a:rPr>
              <a:t>Albergo Eduardo</a:t>
            </a:r>
          </a:p>
          <a:p>
            <a:pPr algn="ctr">
              <a:buNone/>
            </a:pPr>
            <a:r>
              <a:rPr lang="it-IT" sz="1900" b="1" dirty="0" err="1" smtClean="0">
                <a:latin typeface="Antique Olive" pitchFamily="34" charset="0"/>
              </a:rPr>
              <a:t>Cantarini</a:t>
            </a:r>
            <a:r>
              <a:rPr lang="it-IT" sz="1900" b="1" dirty="0" smtClean="0">
                <a:latin typeface="Antique Olive" pitchFamily="34" charset="0"/>
              </a:rPr>
              <a:t> Alice</a:t>
            </a:r>
          </a:p>
          <a:p>
            <a:pPr algn="ctr">
              <a:buNone/>
            </a:pPr>
            <a:r>
              <a:rPr lang="it-IT" sz="1900" b="1" dirty="0" err="1" smtClean="0">
                <a:latin typeface="Antique Olive" pitchFamily="34" charset="0"/>
              </a:rPr>
              <a:t>Ghilarducci</a:t>
            </a:r>
            <a:r>
              <a:rPr lang="it-IT" sz="1900" b="1" dirty="0" smtClean="0">
                <a:latin typeface="Antique Olive" pitchFamily="34" charset="0"/>
              </a:rPr>
              <a:t> Davide</a:t>
            </a:r>
          </a:p>
          <a:p>
            <a:pPr algn="ctr">
              <a:buNone/>
            </a:pPr>
            <a:r>
              <a:rPr lang="it-IT" sz="1900" b="1" dirty="0" err="1" smtClean="0">
                <a:latin typeface="Antique Olive" pitchFamily="34" charset="0"/>
              </a:rPr>
              <a:t>Geroni</a:t>
            </a:r>
            <a:r>
              <a:rPr lang="it-IT" sz="1900" b="1" dirty="0" smtClean="0">
                <a:latin typeface="Antique Olive" pitchFamily="34" charset="0"/>
              </a:rPr>
              <a:t> Andrea </a:t>
            </a:r>
          </a:p>
          <a:p>
            <a:pPr algn="ctr">
              <a:buNone/>
            </a:pPr>
            <a:r>
              <a:rPr lang="it-IT" sz="1900" b="1" dirty="0" smtClean="0">
                <a:latin typeface="Antique Olive" pitchFamily="34" charset="0"/>
              </a:rPr>
              <a:t>Moroni Melissa </a:t>
            </a:r>
          </a:p>
          <a:p>
            <a:pPr algn="ctr">
              <a:buNone/>
            </a:pPr>
            <a:r>
              <a:rPr lang="it-IT" sz="1900" b="1" dirty="0" smtClean="0">
                <a:latin typeface="Antique Olive" pitchFamily="34" charset="0"/>
              </a:rPr>
              <a:t>Parisi Paola</a:t>
            </a:r>
          </a:p>
          <a:p>
            <a:pPr algn="ctr">
              <a:buNone/>
            </a:pPr>
            <a:r>
              <a:rPr lang="it-IT" sz="1900" b="1" dirty="0" err="1" smtClean="0">
                <a:latin typeface="Antique Olive" pitchFamily="34" charset="0"/>
              </a:rPr>
              <a:t>Pellegata</a:t>
            </a:r>
            <a:r>
              <a:rPr lang="it-IT" sz="1900" b="1" dirty="0" smtClean="0">
                <a:latin typeface="Antique Olive" pitchFamily="34" charset="0"/>
              </a:rPr>
              <a:t> Andrea </a:t>
            </a:r>
          </a:p>
          <a:p>
            <a:pPr algn="ctr">
              <a:buNone/>
            </a:pPr>
            <a:r>
              <a:rPr lang="it-IT" sz="1900" b="1" dirty="0" err="1" smtClean="0">
                <a:latin typeface="Antique Olive" pitchFamily="34" charset="0"/>
              </a:rPr>
              <a:t>Picotti</a:t>
            </a:r>
            <a:r>
              <a:rPr lang="it-IT" sz="1900" b="1" dirty="0" smtClean="0">
                <a:latin typeface="Antique Olive" pitchFamily="34" charset="0"/>
              </a:rPr>
              <a:t> Andrea </a:t>
            </a:r>
          </a:p>
          <a:p>
            <a:pPr algn="ctr">
              <a:buNone/>
            </a:pPr>
            <a:r>
              <a:rPr lang="it-IT" sz="1900" b="1" dirty="0" smtClean="0">
                <a:latin typeface="Antique Olive" pitchFamily="34" charset="0"/>
              </a:rPr>
              <a:t>Radice Lorenzo </a:t>
            </a:r>
          </a:p>
          <a:p>
            <a:pPr algn="ctr">
              <a:buNone/>
            </a:pPr>
            <a:r>
              <a:rPr lang="it-IT" sz="1900" b="1" dirty="0" err="1" smtClean="0">
                <a:latin typeface="Antique Olive" pitchFamily="34" charset="0"/>
              </a:rPr>
              <a:t>Stoppani</a:t>
            </a:r>
            <a:r>
              <a:rPr lang="it-IT" sz="1900" b="1" dirty="0" smtClean="0">
                <a:latin typeface="Antique Olive" pitchFamily="34" charset="0"/>
              </a:rPr>
              <a:t> Alice</a:t>
            </a:r>
          </a:p>
          <a:p>
            <a:pPr algn="ctr">
              <a:buNone/>
            </a:pPr>
            <a:r>
              <a:rPr lang="it-IT" sz="1900" b="1" dirty="0" err="1" smtClean="0">
                <a:latin typeface="Antique Olive" pitchFamily="34" charset="0"/>
              </a:rPr>
              <a:t>Vignati</a:t>
            </a:r>
            <a:r>
              <a:rPr lang="it-IT" sz="1900" b="1" dirty="0" smtClean="0">
                <a:latin typeface="Antique Olive" pitchFamily="34" charset="0"/>
              </a:rPr>
              <a:t> Lorenzo </a:t>
            </a:r>
          </a:p>
          <a:p>
            <a:pPr algn="ctr">
              <a:buNone/>
            </a:pPr>
            <a:r>
              <a:rPr lang="it-IT" sz="1900" b="1" dirty="0" err="1" smtClean="0">
                <a:latin typeface="Antique Olive" pitchFamily="34" charset="0"/>
              </a:rPr>
              <a:t>Virtuani</a:t>
            </a:r>
            <a:r>
              <a:rPr lang="it-IT" sz="1900" b="1" dirty="0" smtClean="0">
                <a:latin typeface="Antique Olive" pitchFamily="34" charset="0"/>
              </a:rPr>
              <a:t> Federico</a:t>
            </a:r>
          </a:p>
          <a:p>
            <a:pPr>
              <a:buNone/>
            </a:pPr>
            <a:endParaRPr lang="it-IT" sz="1900" b="1" dirty="0" smtClean="0">
              <a:latin typeface="Antique Olive" pitchFamily="34" charset="0"/>
            </a:endParaRPr>
          </a:p>
          <a:p>
            <a:pPr>
              <a:buNone/>
            </a:pPr>
            <a:endParaRPr lang="it-IT" sz="1900" b="1" dirty="0" smtClean="0">
              <a:latin typeface="Antique Olive" pitchFamily="34" charset="0"/>
            </a:endParaRPr>
          </a:p>
          <a:p>
            <a:pPr>
              <a:buNone/>
            </a:pPr>
            <a:r>
              <a:rPr lang="it-IT" sz="1900" b="1" dirty="0" smtClean="0">
                <a:latin typeface="Antique Olive" pitchFamily="34" charset="0"/>
              </a:rPr>
              <a:t>Liceo </a:t>
            </a:r>
            <a:r>
              <a:rPr lang="it-IT" sz="1900" b="1" dirty="0" err="1" smtClean="0">
                <a:latin typeface="Antique Olive" pitchFamily="34" charset="0"/>
              </a:rPr>
              <a:t>G.B</a:t>
            </a:r>
            <a:r>
              <a:rPr lang="it-IT" sz="1900" b="1" dirty="0" smtClean="0">
                <a:latin typeface="Antique Olive" pitchFamily="34" charset="0"/>
              </a:rPr>
              <a:t> Vico </a:t>
            </a:r>
          </a:p>
          <a:p>
            <a:pPr>
              <a:buNone/>
            </a:pPr>
            <a:r>
              <a:rPr lang="it-IT" sz="1900" b="1" dirty="0" smtClean="0">
                <a:latin typeface="Antique Olive" pitchFamily="34" charset="0"/>
              </a:rPr>
              <a:t>Classe: 3G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a:hlinkClick r:id="rId2" action="ppaction://hlinksldjump"/>
          </p:cNvPr>
          <p:cNvSpPr/>
          <p:nvPr/>
        </p:nvSpPr>
        <p:spPr>
          <a:xfrm>
            <a:off x="6012160" y="1196752"/>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rPr>
              <a:t>Storia Museo</a:t>
            </a:r>
            <a:endParaRPr lang="it-IT" dirty="0">
              <a:solidFill>
                <a:schemeClr val="tx1"/>
              </a:solidFill>
              <a:latin typeface="Comic Sans MS" pitchFamily="66" charset="0"/>
            </a:endParaRPr>
          </a:p>
        </p:txBody>
      </p:sp>
      <p:sp>
        <p:nvSpPr>
          <p:cNvPr id="5" name="Rettangolo arrotondato 4">
            <a:hlinkClick r:id="rId3" action="ppaction://hlinksldjump"/>
          </p:cNvPr>
          <p:cNvSpPr/>
          <p:nvPr/>
        </p:nvSpPr>
        <p:spPr>
          <a:xfrm>
            <a:off x="6084168" y="4437112"/>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rPr>
              <a:t>Intervista ad un ex Martinin</a:t>
            </a:r>
            <a:endParaRPr lang="it-IT" dirty="0">
              <a:solidFill>
                <a:schemeClr val="tx1"/>
              </a:solidFill>
              <a:latin typeface="Comic Sans MS" pitchFamily="66" charset="0"/>
            </a:endParaRPr>
          </a:p>
        </p:txBody>
      </p:sp>
      <p:sp>
        <p:nvSpPr>
          <p:cNvPr id="6" name="Rettangolo arrotondato 5">
            <a:hlinkClick r:id="rId4" action="ppaction://hlinksldjump"/>
          </p:cNvPr>
          <p:cNvSpPr/>
          <p:nvPr/>
        </p:nvSpPr>
        <p:spPr>
          <a:xfrm>
            <a:off x="6084168" y="2780928"/>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rPr>
              <a:t>La nostra esperienza </a:t>
            </a:r>
            <a:endParaRPr lang="it-IT" dirty="0">
              <a:solidFill>
                <a:schemeClr val="tx1"/>
              </a:solidFill>
              <a:latin typeface="Comic Sans MS" pitchFamily="66" charset="0"/>
            </a:endParaRPr>
          </a:p>
        </p:txBody>
      </p:sp>
      <p:sp>
        <p:nvSpPr>
          <p:cNvPr id="7" name="Rettangolo arrotondato 6">
            <a:hlinkClick r:id="rId5" action="ppaction://hlinksldjump"/>
          </p:cNvPr>
          <p:cNvSpPr/>
          <p:nvPr/>
        </p:nvSpPr>
        <p:spPr>
          <a:xfrm>
            <a:off x="611560" y="2708920"/>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rPr>
              <a:t>Grafici</a:t>
            </a:r>
            <a:endParaRPr lang="it-IT" dirty="0">
              <a:solidFill>
                <a:schemeClr val="tx1"/>
              </a:solidFill>
              <a:latin typeface="Comic Sans MS" pitchFamily="66" charset="0"/>
            </a:endParaRPr>
          </a:p>
        </p:txBody>
      </p:sp>
      <p:sp>
        <p:nvSpPr>
          <p:cNvPr id="8" name="Rettangolo arrotondato 7">
            <a:hlinkClick r:id="rId6" action="ppaction://hlinksldjump"/>
          </p:cNvPr>
          <p:cNvSpPr/>
          <p:nvPr/>
        </p:nvSpPr>
        <p:spPr>
          <a:xfrm>
            <a:off x="611560" y="1196752"/>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rPr>
              <a:t>Storia Orfanotrofio</a:t>
            </a:r>
            <a:endParaRPr lang="it-IT" dirty="0">
              <a:solidFill>
                <a:schemeClr val="tx1"/>
              </a:solidFill>
              <a:latin typeface="Comic Sans MS" pitchFamily="66" charset="0"/>
            </a:endParaRPr>
          </a:p>
        </p:txBody>
      </p:sp>
      <p:sp>
        <p:nvSpPr>
          <p:cNvPr id="10" name="Rettangolo arrotondato 9"/>
          <p:cNvSpPr/>
          <p:nvPr/>
        </p:nvSpPr>
        <p:spPr>
          <a:xfrm>
            <a:off x="683568" y="4365104"/>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hlinkClick r:id="rId7" action="ppaction://hlinksldjump"/>
              </a:rPr>
              <a:t>Commento</a:t>
            </a:r>
            <a:endParaRPr lang="it-IT" dirty="0">
              <a:solidFill>
                <a:schemeClr val="tx1"/>
              </a:solidFill>
              <a:latin typeface="Comic Sans MS" pitchFamily="66" charset="0"/>
            </a:endParaRPr>
          </a:p>
        </p:txBody>
      </p:sp>
      <p:sp>
        <p:nvSpPr>
          <p:cNvPr id="11" name="Rettangolo arrotondato 10">
            <a:hlinkClick r:id="rId8" action="ppaction://hlinksldjump"/>
          </p:cNvPr>
          <p:cNvSpPr/>
          <p:nvPr/>
        </p:nvSpPr>
        <p:spPr>
          <a:xfrm>
            <a:off x="3419872" y="5661248"/>
            <a:ext cx="230425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Comic Sans MS" pitchFamily="66" charset="0"/>
              </a:rPr>
              <a:t>Ulteriori ricerche</a:t>
            </a:r>
            <a:endParaRPr lang="it-IT" dirty="0">
              <a:solidFill>
                <a:schemeClr val="tx1"/>
              </a:solidFill>
              <a:latin typeface="Comic Sans MS" pitchFamily="66" charset="0"/>
            </a:endParaRPr>
          </a:p>
        </p:txBody>
      </p:sp>
      <p:pic>
        <p:nvPicPr>
          <p:cNvPr id="18434" name="Picture 2" descr="Risultati immagini per pergamena gif"/>
          <p:cNvPicPr>
            <a:picLocks noChangeAspect="1" noChangeArrowheads="1"/>
          </p:cNvPicPr>
          <p:nvPr/>
        </p:nvPicPr>
        <p:blipFill>
          <a:blip r:embed="rId9" cstate="print"/>
          <a:srcRect/>
          <a:stretch>
            <a:fillRect/>
          </a:stretch>
        </p:blipFill>
        <p:spPr bwMode="auto">
          <a:xfrm>
            <a:off x="899592" y="620688"/>
            <a:ext cx="1728192" cy="1057653"/>
          </a:xfrm>
          <a:prstGeom prst="rect">
            <a:avLst/>
          </a:prstGeom>
          <a:noFill/>
        </p:spPr>
      </p:pic>
      <p:pic>
        <p:nvPicPr>
          <p:cNvPr id="18436" name="Picture 4" descr="Risultati immagini per grafici gif"/>
          <p:cNvPicPr>
            <a:picLocks noChangeAspect="1" noChangeArrowheads="1"/>
          </p:cNvPicPr>
          <p:nvPr/>
        </p:nvPicPr>
        <p:blipFill>
          <a:blip r:embed="rId10" cstate="print"/>
          <a:srcRect/>
          <a:stretch>
            <a:fillRect/>
          </a:stretch>
        </p:blipFill>
        <p:spPr bwMode="auto">
          <a:xfrm>
            <a:off x="2339752" y="2564904"/>
            <a:ext cx="1008111" cy="1008111"/>
          </a:xfrm>
          <a:prstGeom prst="rect">
            <a:avLst/>
          </a:prstGeom>
          <a:noFill/>
        </p:spPr>
      </p:pic>
      <p:sp>
        <p:nvSpPr>
          <p:cNvPr id="4108" name="AutoShape 1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4110" name="Picture 14" descr="Immagine correlata"/>
          <p:cNvPicPr>
            <a:picLocks noChangeAspect="1" noChangeArrowheads="1"/>
          </p:cNvPicPr>
          <p:nvPr/>
        </p:nvPicPr>
        <p:blipFill>
          <a:blip r:embed="rId11" cstate="print"/>
          <a:srcRect/>
          <a:stretch>
            <a:fillRect/>
          </a:stretch>
        </p:blipFill>
        <p:spPr bwMode="auto">
          <a:xfrm>
            <a:off x="3347864" y="5013176"/>
            <a:ext cx="790962" cy="973882"/>
          </a:xfrm>
          <a:prstGeom prst="rect">
            <a:avLst/>
          </a:prstGeom>
          <a:noFill/>
        </p:spPr>
      </p:pic>
      <p:sp>
        <p:nvSpPr>
          <p:cNvPr id="4116" name="AutoShape 20" descr="Risultati immagini per gif telecam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4120" name="Picture 24" descr="Risultati immagini per microfono gif"/>
          <p:cNvPicPr>
            <a:picLocks noChangeAspect="1" noChangeArrowheads="1"/>
          </p:cNvPicPr>
          <p:nvPr/>
        </p:nvPicPr>
        <p:blipFill>
          <a:blip r:embed="rId12" cstate="print"/>
          <a:srcRect/>
          <a:stretch>
            <a:fillRect/>
          </a:stretch>
        </p:blipFill>
        <p:spPr bwMode="auto">
          <a:xfrm>
            <a:off x="7812360" y="4725144"/>
            <a:ext cx="1187624" cy="1187624"/>
          </a:xfrm>
          <a:prstGeom prst="rect">
            <a:avLst/>
          </a:prstGeom>
          <a:noFill/>
        </p:spPr>
      </p:pic>
      <p:sp>
        <p:nvSpPr>
          <p:cNvPr id="4122" name="AutoShape 26"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4126" name="AutoShape 30"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4128" name="AutoShape 3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4130" name="Picture 34" descr="Risultati immagini per gif libro di storia"/>
          <p:cNvPicPr>
            <a:picLocks noChangeAspect="1" noChangeArrowheads="1"/>
          </p:cNvPicPr>
          <p:nvPr/>
        </p:nvPicPr>
        <p:blipFill>
          <a:blip r:embed="rId13" cstate="print"/>
          <a:srcRect/>
          <a:stretch>
            <a:fillRect/>
          </a:stretch>
        </p:blipFill>
        <p:spPr bwMode="auto">
          <a:xfrm>
            <a:off x="5724128" y="0"/>
            <a:ext cx="2305050" cy="1352550"/>
          </a:xfrm>
          <a:prstGeom prst="rect">
            <a:avLst/>
          </a:prstGeom>
          <a:noFill/>
        </p:spPr>
      </p:pic>
      <p:sp>
        <p:nvSpPr>
          <p:cNvPr id="4134" name="AutoShape 38" descr="Risultati immagini per gif  ragazzi in riun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4136" name="AutoShape 40" descr="Risultati immagini per gif  ragazzi in riun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4140" name="Picture 44" descr="Risultati immagini per ragazzi che si laureano gif"/>
          <p:cNvPicPr>
            <a:picLocks noChangeAspect="1" noChangeArrowheads="1" noCrop="1"/>
          </p:cNvPicPr>
          <p:nvPr/>
        </p:nvPicPr>
        <p:blipFill>
          <a:blip r:embed="rId14" cstate="print"/>
          <a:srcRect/>
          <a:stretch>
            <a:fillRect/>
          </a:stretch>
        </p:blipFill>
        <p:spPr bwMode="auto">
          <a:xfrm>
            <a:off x="5580112" y="1772816"/>
            <a:ext cx="1296143" cy="972108"/>
          </a:xfrm>
          <a:prstGeom prst="rect">
            <a:avLst/>
          </a:prstGeom>
          <a:noFill/>
        </p:spPr>
      </p:pic>
      <p:sp>
        <p:nvSpPr>
          <p:cNvPr id="23" name="Connettore 22"/>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latin typeface="Comic Sans MS" pitchFamily="66" charset="0"/>
              </a:rPr>
              <a:t>STORIA ORFANOTROFIO</a:t>
            </a:r>
            <a:br>
              <a:rPr lang="it-IT" sz="3600" dirty="0" smtClean="0">
                <a:latin typeface="Comic Sans MS" pitchFamily="66" charset="0"/>
              </a:rPr>
            </a:br>
            <a:r>
              <a:rPr lang="it-IT" sz="3600" dirty="0" smtClean="0">
                <a:latin typeface="Comic Sans MS" pitchFamily="66" charset="0"/>
              </a:rPr>
              <a:t>MARTINITT</a:t>
            </a:r>
            <a:endParaRPr lang="it-IT" sz="3600" dirty="0">
              <a:latin typeface="Comic Sans MS" pitchFamily="66" charset="0"/>
            </a:endParaRPr>
          </a:p>
        </p:txBody>
      </p:sp>
      <p:sp>
        <p:nvSpPr>
          <p:cNvPr id="16" name="Segnaposto contenuto 15"/>
          <p:cNvSpPr>
            <a:spLocks noGrp="1"/>
          </p:cNvSpPr>
          <p:nvPr>
            <p:ph idx="1"/>
          </p:nvPr>
        </p:nvSpPr>
        <p:spPr>
          <a:xfrm>
            <a:off x="4135597" y="1772816"/>
            <a:ext cx="4546848" cy="4065315"/>
          </a:xfrm>
        </p:spPr>
        <p:txBody>
          <a:bodyPr>
            <a:noAutofit/>
          </a:bodyPr>
          <a:lstStyle/>
          <a:p>
            <a:pPr algn="r">
              <a:buNone/>
            </a:pPr>
            <a:r>
              <a:rPr lang="it-IT" sz="1300" b="1" dirty="0" smtClean="0">
                <a:latin typeface="Albertus MT Lt" pitchFamily="34" charset="0"/>
              </a:rPr>
              <a:t>La </a:t>
            </a:r>
            <a:r>
              <a:rPr lang="it-IT" sz="1300" b="1" u="sng" dirty="0" smtClean="0">
                <a:latin typeface="Albertus MT Lt" pitchFamily="34" charset="0"/>
              </a:rPr>
              <a:t>fondazione</a:t>
            </a:r>
            <a:r>
              <a:rPr lang="it-IT" sz="1300" b="1" dirty="0" smtClean="0">
                <a:latin typeface="Albertus MT Lt" pitchFamily="34" charset="0"/>
              </a:rPr>
              <a:t> dell’omonimo orfanotrofio risale agli anni 1532-1533, grazie all’arrivo di </a:t>
            </a:r>
            <a:r>
              <a:rPr lang="it-IT" sz="1300" b="1" u="sng" dirty="0" smtClean="0">
                <a:latin typeface="Albertus MT Lt" pitchFamily="34" charset="0"/>
              </a:rPr>
              <a:t>San </a:t>
            </a:r>
            <a:r>
              <a:rPr lang="it-IT" sz="1300" b="1" u="sng" dirty="0" smtClean="0">
                <a:latin typeface="Albertus MT Lt" pitchFamily="34" charset="0"/>
              </a:rPr>
              <a:t>Gerolamo </a:t>
            </a:r>
            <a:r>
              <a:rPr lang="it-IT" sz="1300" b="1" u="sng" dirty="0" smtClean="0">
                <a:latin typeface="Albertus MT Lt" pitchFamily="34" charset="0"/>
              </a:rPr>
              <a:t>Emiliani</a:t>
            </a:r>
            <a:r>
              <a:rPr lang="it-IT" sz="1300" b="1" dirty="0" smtClean="0">
                <a:latin typeface="Albertus MT Lt" pitchFamily="34" charset="0"/>
              </a:rPr>
              <a:t> a </a:t>
            </a:r>
            <a:r>
              <a:rPr lang="it-IT" sz="1300" b="1" dirty="0" smtClean="0">
                <a:latin typeface="Albertus MT Lt" pitchFamily="34" charset="0"/>
              </a:rPr>
              <a:t>Milano.</a:t>
            </a:r>
            <a:endParaRPr lang="it-IT" sz="1300" b="1" dirty="0" smtClean="0">
              <a:latin typeface="Albertus MT Lt" pitchFamily="34" charset="0"/>
            </a:endParaRPr>
          </a:p>
          <a:p>
            <a:pPr algn="r">
              <a:buNone/>
            </a:pPr>
            <a:r>
              <a:rPr lang="it-IT" sz="1300" b="1" dirty="0" smtClean="0">
                <a:latin typeface="Albertus MT Lt" pitchFamily="34" charset="0"/>
              </a:rPr>
              <a:t>Dopo la veduta della città in ginocchio a causa della guerra egli decise di raccogliere i ragazzi e i bambini abbandonati in una apposita casa annessa all’oratorio di San Martino.</a:t>
            </a:r>
          </a:p>
          <a:p>
            <a:pPr algn="r">
              <a:buNone/>
            </a:pPr>
            <a:r>
              <a:rPr lang="it-IT" sz="1300" b="1" dirty="0" smtClean="0">
                <a:latin typeface="Albertus MT Lt" pitchFamily="34" charset="0"/>
              </a:rPr>
              <a:t>Questa opportunità, è stata resa possibile grazie </a:t>
            </a:r>
            <a:r>
              <a:rPr lang="it-IT" sz="1300" b="1" dirty="0" smtClean="0">
                <a:latin typeface="Albertus MT Lt" pitchFamily="34" charset="0"/>
              </a:rPr>
              <a:t>al</a:t>
            </a:r>
          </a:p>
          <a:p>
            <a:pPr algn="r">
              <a:buNone/>
            </a:pPr>
            <a:r>
              <a:rPr lang="it-IT" sz="1300" b="1" dirty="0" smtClean="0">
                <a:latin typeface="Albertus MT Lt" pitchFamily="34" charset="0"/>
              </a:rPr>
              <a:t> </a:t>
            </a:r>
            <a:r>
              <a:rPr lang="it-IT" sz="1300" b="1" u="sng" dirty="0" smtClean="0">
                <a:latin typeface="Albertus MT Lt" pitchFamily="34" charset="0"/>
              </a:rPr>
              <a:t>duca Francesco </a:t>
            </a:r>
            <a:r>
              <a:rPr lang="it-IT" sz="1300" b="1" u="sng" dirty="0" smtClean="0">
                <a:latin typeface="Albertus MT Lt" pitchFamily="34" charset="0"/>
              </a:rPr>
              <a:t>II Sforza</a:t>
            </a:r>
            <a:r>
              <a:rPr lang="it-IT" sz="1300" b="1" dirty="0" smtClean="0">
                <a:latin typeface="Albertus MT Lt" pitchFamily="34" charset="0"/>
              </a:rPr>
              <a:t>.</a:t>
            </a:r>
            <a:endParaRPr lang="it-IT" sz="1300" b="1" dirty="0" smtClean="0">
              <a:latin typeface="Albertus MT Lt" pitchFamily="34" charset="0"/>
            </a:endParaRPr>
          </a:p>
          <a:p>
            <a:pPr algn="r">
              <a:buNone/>
            </a:pPr>
            <a:r>
              <a:rPr lang="it-IT" sz="1300" b="1" dirty="0" smtClean="0">
                <a:latin typeface="Albertus MT Lt" pitchFamily="34" charset="0"/>
              </a:rPr>
              <a:t>Per </a:t>
            </a:r>
            <a:r>
              <a:rPr lang="it-IT" sz="1300" b="1" dirty="0" smtClean="0">
                <a:latin typeface="Albertus MT Lt" pitchFamily="34" charset="0"/>
              </a:rPr>
              <a:t>quanto riguarda la sede dell’orfanotrofio essa non fu sempre la stessa, infatti nel 1772 gli orfani furono trasferiti nel convento di San Pietro, sotto richiesta di </a:t>
            </a:r>
            <a:r>
              <a:rPr lang="it-IT" sz="1300" b="1" u="sng" dirty="0" smtClean="0">
                <a:latin typeface="Albertus MT Lt" pitchFamily="34" charset="0"/>
              </a:rPr>
              <a:t>Maria Teresa d’Austria</a:t>
            </a:r>
            <a:r>
              <a:rPr lang="it-IT" sz="1300" b="1" dirty="0" smtClean="0">
                <a:latin typeface="Albertus MT Lt" pitchFamily="34" charset="0"/>
              </a:rPr>
              <a:t>. </a:t>
            </a:r>
          </a:p>
          <a:p>
            <a:pPr algn="r">
              <a:buNone/>
            </a:pPr>
            <a:r>
              <a:rPr lang="it-IT" sz="1300" b="1" dirty="0" smtClean="0">
                <a:latin typeface="Albertus MT Lt" pitchFamily="34" charset="0"/>
              </a:rPr>
              <a:t>Successivamente </a:t>
            </a:r>
            <a:r>
              <a:rPr lang="it-IT" sz="1300" b="1" dirty="0" smtClean="0">
                <a:latin typeface="Albertus MT Lt" pitchFamily="34" charset="0"/>
              </a:rPr>
              <a:t>sotto il dominio napoleonico la sede fu requisita e trasformata in ospedale militare, gli orfani furono </a:t>
            </a:r>
            <a:r>
              <a:rPr lang="it-IT" sz="1300" b="1" dirty="0" smtClean="0">
                <a:latin typeface="Albertus MT Lt" pitchFamily="34" charset="0"/>
              </a:rPr>
              <a:t>costretti  a spostarsi a Brera e poi </a:t>
            </a:r>
            <a:r>
              <a:rPr lang="it-IT" sz="1300" b="1" dirty="0" smtClean="0">
                <a:latin typeface="Albertus MT Lt" pitchFamily="34" charset="0"/>
              </a:rPr>
              <a:t>nei locali dell’ex convento di </a:t>
            </a:r>
            <a:r>
              <a:rPr lang="it-IT" sz="1300" b="1" dirty="0" smtClean="0">
                <a:latin typeface="Albertus MT Lt" pitchFamily="34" charset="0"/>
              </a:rPr>
              <a:t>San Francesco Grande</a:t>
            </a:r>
            <a:r>
              <a:rPr lang="it-IT" sz="1300" b="1" dirty="0" smtClean="0">
                <a:latin typeface="Albertus MT Lt" pitchFamily="34" charset="0"/>
              </a:rPr>
              <a:t>, </a:t>
            </a:r>
            <a:r>
              <a:rPr lang="it-IT" sz="1300" b="1" dirty="0" smtClean="0">
                <a:latin typeface="Albertus MT Lt" pitchFamily="34" charset="0"/>
              </a:rPr>
              <a:t>fino a tornare nel 1803 nella sede originaria.</a:t>
            </a:r>
          </a:p>
          <a:p>
            <a:pPr algn="r">
              <a:buNone/>
            </a:pPr>
            <a:r>
              <a:rPr lang="it-IT" sz="1300" b="1" dirty="0" smtClean="0">
                <a:latin typeface="Albertus MT Lt" pitchFamily="34" charset="0"/>
              </a:rPr>
              <a:t>  </a:t>
            </a:r>
            <a:endParaRPr lang="it-IT" sz="1300" b="1" dirty="0" smtClean="0">
              <a:latin typeface="Albertus MT Lt" pitchFamily="34" charset="0"/>
            </a:endParaRPr>
          </a:p>
        </p:txBody>
      </p:sp>
      <p:pic>
        <p:nvPicPr>
          <p:cNvPr id="4" name="Immagine 3" descr="orfanotrofio maschile.jpg"/>
          <p:cNvPicPr>
            <a:picLocks noChangeAspect="1"/>
          </p:cNvPicPr>
          <p:nvPr/>
        </p:nvPicPr>
        <p:blipFill>
          <a:blip r:embed="rId3" cstate="print"/>
          <a:stretch>
            <a:fillRect/>
          </a:stretch>
        </p:blipFill>
        <p:spPr>
          <a:xfrm>
            <a:off x="358066" y="2132856"/>
            <a:ext cx="3750330"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nettore 4">
            <a:hlinkClick r:id="rId4" action="ppaction://hlinksldjump"/>
          </p:cNvPr>
          <p:cNvSpPr/>
          <p:nvPr/>
        </p:nvSpPr>
        <p:spPr>
          <a:xfrm>
            <a:off x="683568" y="6021288"/>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706090"/>
          </a:xfrm>
        </p:spPr>
        <p:txBody>
          <a:bodyPr>
            <a:normAutofit fontScale="90000"/>
          </a:bodyPr>
          <a:lstStyle/>
          <a:p>
            <a:r>
              <a:rPr lang="it-IT" dirty="0" smtClean="0">
                <a:latin typeface="Comic Sans MS" pitchFamily="66" charset="0"/>
              </a:rPr>
              <a:t/>
            </a:r>
            <a:br>
              <a:rPr lang="it-IT" dirty="0" smtClean="0">
                <a:latin typeface="Comic Sans MS" pitchFamily="66" charset="0"/>
              </a:rPr>
            </a:br>
            <a:r>
              <a:rPr lang="it-IT" sz="4900" dirty="0" smtClean="0">
                <a:latin typeface="Comic Sans MS" pitchFamily="66" charset="0"/>
              </a:rPr>
              <a:t>IL MUSEO</a:t>
            </a:r>
            <a:endParaRPr lang="it-IT" sz="4900" dirty="0">
              <a:latin typeface="Comic Sans MS" pitchFamily="66" charset="0"/>
            </a:endParaRPr>
          </a:p>
        </p:txBody>
      </p:sp>
      <p:sp>
        <p:nvSpPr>
          <p:cNvPr id="8" name="Segnaposto contenuto 7"/>
          <p:cNvSpPr>
            <a:spLocks noGrp="1"/>
          </p:cNvSpPr>
          <p:nvPr>
            <p:ph idx="1"/>
          </p:nvPr>
        </p:nvSpPr>
        <p:spPr>
          <a:xfrm>
            <a:off x="0" y="1844824"/>
            <a:ext cx="5338936" cy="4525963"/>
          </a:xfrm>
        </p:spPr>
        <p:txBody>
          <a:bodyPr>
            <a:normAutofit/>
          </a:bodyPr>
          <a:lstStyle/>
          <a:p>
            <a:pPr algn="ctr">
              <a:buNone/>
            </a:pPr>
            <a:r>
              <a:rPr lang="it-IT" sz="1600" dirty="0" smtClean="0">
                <a:latin typeface="Comic Sans MS" pitchFamily="66" charset="0"/>
              </a:rPr>
              <a:t>Inaugurato il 19 gennaio 2009, all’interno del museo sono presenti e consultabili gli archivi di ben tre enti: </a:t>
            </a:r>
            <a:r>
              <a:rPr lang="it-IT" sz="1600" dirty="0" smtClean="0">
                <a:latin typeface="Comic Sans MS" pitchFamily="66" charset="0"/>
              </a:rPr>
              <a:t>“Pio Albergo </a:t>
            </a:r>
            <a:r>
              <a:rPr lang="it-IT" sz="1600" dirty="0" smtClean="0">
                <a:latin typeface="Comic Sans MS" pitchFamily="66" charset="0"/>
              </a:rPr>
              <a:t>Trivulzio, </a:t>
            </a:r>
            <a:r>
              <a:rPr lang="it-IT" sz="1600" dirty="0" smtClean="0">
                <a:latin typeface="Comic Sans MS" pitchFamily="66" charset="0"/>
              </a:rPr>
              <a:t>Orfanotrofio dei Martinitt e Orfanotrofio delle Stelline”.</a:t>
            </a:r>
          </a:p>
          <a:p>
            <a:pPr algn="ctr">
              <a:buNone/>
            </a:pPr>
            <a:r>
              <a:rPr lang="it-IT" sz="1600" dirty="0" smtClean="0">
                <a:latin typeface="Comic Sans MS" pitchFamily="66" charset="0"/>
              </a:rPr>
              <a:t> </a:t>
            </a:r>
            <a:r>
              <a:rPr lang="it-IT" sz="1600" dirty="0" smtClean="0">
                <a:latin typeface="Comic Sans MS" pitchFamily="66" charset="0"/>
              </a:rPr>
              <a:t>All’interno del museo è inoltre possibile, attraverso l’ausilio delle nuove tecnologie, intraprendere un percorso che riporta il visitatore indietro nel tempo, permettendogli di rivivere, per esempio, una lezione interattiva su una riproduzione dei banchi dell’epoca oppure scoprire attraverso vari monitor, come si viveva all’interno di un orfanotrofio</a:t>
            </a:r>
            <a:endParaRPr lang="it-IT" sz="1600" dirty="0">
              <a:latin typeface="Comic Sans MS" pitchFamily="66" charset="0"/>
            </a:endParaRPr>
          </a:p>
        </p:txBody>
      </p:sp>
      <p:sp>
        <p:nvSpPr>
          <p:cNvPr id="1028" name="AutoShape 4" descr="Risultati immagini per foto museo martinitt e stel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1030" name="AutoShape 6" descr="Risultati immagini per foto museo martinitt e stel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16" name="Immagine 15" descr="MUSEO.png"/>
          <p:cNvPicPr>
            <a:picLocks noChangeAspect="1"/>
          </p:cNvPicPr>
          <p:nvPr/>
        </p:nvPicPr>
        <p:blipFill>
          <a:blip r:embed="rId2" cstate="print"/>
          <a:stretch>
            <a:fillRect/>
          </a:stretch>
        </p:blipFill>
        <p:spPr>
          <a:xfrm>
            <a:off x="5364088" y="1628800"/>
            <a:ext cx="3433595" cy="4427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nettore 8">
            <a:hlinkClick r:id="rId3"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INTERVISTA AD UN EX MARTININ</a:t>
            </a:r>
            <a:endParaRPr lang="it-IT" dirty="0"/>
          </a:p>
        </p:txBody>
      </p:sp>
      <p:sp>
        <p:nvSpPr>
          <p:cNvPr id="8" name="Segnaposto contenuto 7"/>
          <p:cNvSpPr>
            <a:spLocks noGrp="1"/>
          </p:cNvSpPr>
          <p:nvPr>
            <p:ph idx="1"/>
          </p:nvPr>
        </p:nvSpPr>
        <p:spPr>
          <a:xfrm>
            <a:off x="4309120" y="1412776"/>
            <a:ext cx="4834880" cy="4797151"/>
          </a:xfrm>
        </p:spPr>
        <p:txBody>
          <a:bodyPr>
            <a:normAutofit fontScale="40000" lnSpcReduction="20000"/>
          </a:bodyPr>
          <a:lstStyle/>
          <a:p>
            <a:pPr algn="r" hangingPunct="0">
              <a:buNone/>
            </a:pPr>
            <a:r>
              <a:rPr lang="en-US" dirty="0" smtClean="0"/>
              <a:t>. </a:t>
            </a:r>
            <a:endParaRPr lang="it-IT" dirty="0" smtClean="0"/>
          </a:p>
          <a:p>
            <a:pPr algn="r" hangingPunct="0">
              <a:buNone/>
            </a:pPr>
            <a:r>
              <a:rPr lang="en-US" sz="4200" b="1" dirty="0" err="1" smtClean="0"/>
              <a:t>Dopo</a:t>
            </a:r>
            <a:r>
              <a:rPr lang="en-US" sz="4200" b="1" dirty="0" smtClean="0"/>
              <a:t> aver </a:t>
            </a:r>
            <a:r>
              <a:rPr lang="en-US" sz="4200" b="1" dirty="0" err="1" smtClean="0"/>
              <a:t>parlato</a:t>
            </a:r>
            <a:r>
              <a:rPr lang="en-US" sz="4200" b="1" dirty="0" smtClean="0"/>
              <a:t> con il signor Ferdinando </a:t>
            </a:r>
            <a:r>
              <a:rPr lang="en-US" sz="4200" b="1" dirty="0" err="1" smtClean="0"/>
              <a:t>Perosa</a:t>
            </a:r>
            <a:r>
              <a:rPr lang="en-US" sz="4200" b="1" dirty="0" smtClean="0"/>
              <a:t>, un ex Martinin di 80 </a:t>
            </a:r>
            <a:r>
              <a:rPr lang="en-US" sz="4200" b="1" dirty="0" err="1" smtClean="0"/>
              <a:t>anni</a:t>
            </a:r>
            <a:r>
              <a:rPr lang="en-US" sz="4200" b="1" dirty="0" smtClean="0"/>
              <a:t>, </a:t>
            </a:r>
            <a:r>
              <a:rPr lang="en-US" sz="4200" b="1" dirty="0" err="1" smtClean="0"/>
              <a:t>siamo</a:t>
            </a:r>
            <a:r>
              <a:rPr lang="en-US" sz="4200" b="1" dirty="0" smtClean="0"/>
              <a:t> </a:t>
            </a:r>
            <a:r>
              <a:rPr lang="en-US" sz="4200" b="1" dirty="0" err="1" smtClean="0"/>
              <a:t>entrati</a:t>
            </a:r>
            <a:r>
              <a:rPr lang="en-US" sz="4200" b="1" dirty="0" smtClean="0"/>
              <a:t> </a:t>
            </a:r>
            <a:r>
              <a:rPr lang="en-US" sz="4200" b="1" dirty="0" err="1" smtClean="0"/>
              <a:t>nell’ottica</a:t>
            </a:r>
            <a:r>
              <a:rPr lang="en-US" sz="4200" b="1" dirty="0" smtClean="0"/>
              <a:t> della vita </a:t>
            </a:r>
            <a:r>
              <a:rPr lang="en-US" sz="4200" b="1" dirty="0" err="1" smtClean="0"/>
              <a:t>dell’orfanotrofio</a:t>
            </a:r>
            <a:r>
              <a:rPr lang="en-US" sz="4200" b="1" dirty="0" smtClean="0"/>
              <a:t> e ci </a:t>
            </a:r>
            <a:r>
              <a:rPr lang="en-US" sz="4200" b="1" dirty="0" err="1" smtClean="0"/>
              <a:t>siamo</a:t>
            </a:r>
            <a:r>
              <a:rPr lang="en-US" sz="4200" b="1" dirty="0" smtClean="0"/>
              <a:t> </a:t>
            </a:r>
            <a:r>
              <a:rPr lang="en-US" sz="4200" b="1" dirty="0" err="1" smtClean="0"/>
              <a:t>resi</a:t>
            </a:r>
            <a:r>
              <a:rPr lang="en-US" sz="4200" b="1" dirty="0" smtClean="0"/>
              <a:t> </a:t>
            </a:r>
            <a:r>
              <a:rPr lang="en-US" sz="4200" b="1" dirty="0" err="1" smtClean="0"/>
              <a:t>conto</a:t>
            </a:r>
            <a:r>
              <a:rPr lang="en-US" sz="4200" b="1" dirty="0" smtClean="0"/>
              <a:t> che la vita di un bambino </a:t>
            </a:r>
            <a:r>
              <a:rPr lang="en-US" sz="4200" b="1" dirty="0" err="1" smtClean="0"/>
              <a:t>può</a:t>
            </a:r>
            <a:r>
              <a:rPr lang="en-US" sz="4200" b="1" dirty="0" smtClean="0"/>
              <a:t> essere molto </a:t>
            </a:r>
            <a:r>
              <a:rPr lang="en-US" sz="4200" b="1" dirty="0" err="1" smtClean="0"/>
              <a:t>difficile</a:t>
            </a:r>
            <a:r>
              <a:rPr lang="en-US" sz="4200" b="1" dirty="0" smtClean="0"/>
              <a:t>. E’ </a:t>
            </a:r>
            <a:r>
              <a:rPr lang="en-US" sz="4200" b="1" dirty="0" err="1" smtClean="0"/>
              <a:t>proprio</a:t>
            </a:r>
            <a:r>
              <a:rPr lang="en-US" sz="4200" b="1" dirty="0" smtClean="0"/>
              <a:t> </a:t>
            </a:r>
            <a:r>
              <a:rPr lang="en-US" sz="4200" b="1" dirty="0" err="1" smtClean="0"/>
              <a:t>questa</a:t>
            </a:r>
            <a:r>
              <a:rPr lang="en-US" sz="4200" b="1" dirty="0" smtClean="0"/>
              <a:t> sua </a:t>
            </a:r>
            <a:r>
              <a:rPr lang="en-US" sz="4200" b="1" dirty="0" err="1" smtClean="0"/>
              <a:t>esperienza</a:t>
            </a:r>
            <a:r>
              <a:rPr lang="en-US" sz="4200" b="1" dirty="0" smtClean="0"/>
              <a:t> da </a:t>
            </a:r>
            <a:r>
              <a:rPr lang="en-US" sz="4200" b="1" dirty="0" err="1" smtClean="0"/>
              <a:t>fanciullo</a:t>
            </a:r>
            <a:r>
              <a:rPr lang="en-US" sz="4200" b="1" dirty="0" smtClean="0"/>
              <a:t> che lo ha </a:t>
            </a:r>
            <a:r>
              <a:rPr lang="en-US" sz="4200" b="1" dirty="0" err="1" smtClean="0"/>
              <a:t>portato</a:t>
            </a:r>
            <a:r>
              <a:rPr lang="en-US" sz="4200" b="1" dirty="0" smtClean="0"/>
              <a:t> al lavoro che ha </a:t>
            </a:r>
            <a:r>
              <a:rPr lang="en-US" sz="4200" b="1" dirty="0" err="1" smtClean="0"/>
              <a:t>svolto</a:t>
            </a:r>
            <a:r>
              <a:rPr lang="en-US" sz="4200" b="1" dirty="0" smtClean="0"/>
              <a:t> durante </a:t>
            </a:r>
            <a:r>
              <a:rPr lang="en-US" sz="4200" b="1" dirty="0" err="1" smtClean="0"/>
              <a:t>tutta</a:t>
            </a:r>
            <a:r>
              <a:rPr lang="en-US" sz="4200" b="1" dirty="0" smtClean="0"/>
              <a:t> la sua vita </a:t>
            </a:r>
            <a:r>
              <a:rPr lang="en-US" sz="4200" b="1" dirty="0" smtClean="0"/>
              <a:t>. </a:t>
            </a:r>
          </a:p>
          <a:p>
            <a:pPr algn="r" hangingPunct="0">
              <a:buNone/>
            </a:pPr>
            <a:r>
              <a:rPr lang="en-US" sz="4200" b="1" dirty="0" smtClean="0"/>
              <a:t>Si </a:t>
            </a:r>
            <a:r>
              <a:rPr lang="en-US" sz="4200" b="1" dirty="0" err="1" smtClean="0"/>
              <a:t>tratta</a:t>
            </a:r>
            <a:r>
              <a:rPr lang="en-US" sz="4200" b="1" dirty="0" smtClean="0"/>
              <a:t> del lavoro di </a:t>
            </a:r>
            <a:r>
              <a:rPr lang="en-US" sz="4200" b="1" dirty="0" err="1" smtClean="0"/>
              <a:t>incisore</a:t>
            </a:r>
            <a:r>
              <a:rPr lang="en-US" sz="4200" b="1" dirty="0" smtClean="0"/>
              <a:t>, </a:t>
            </a:r>
            <a:r>
              <a:rPr lang="en-US" sz="4200" b="1" dirty="0" smtClean="0"/>
              <a:t>un </a:t>
            </a:r>
            <a:r>
              <a:rPr lang="en-US" sz="4200" b="1" dirty="0" err="1" smtClean="0"/>
              <a:t>mestiere</a:t>
            </a:r>
            <a:r>
              <a:rPr lang="en-US" sz="4200" b="1" dirty="0" smtClean="0"/>
              <a:t> </a:t>
            </a:r>
            <a:r>
              <a:rPr lang="en-US" sz="4200" b="1" dirty="0" err="1" smtClean="0"/>
              <a:t>ormai</a:t>
            </a:r>
            <a:r>
              <a:rPr lang="en-US" sz="4200" b="1" dirty="0" smtClean="0"/>
              <a:t> </a:t>
            </a:r>
            <a:r>
              <a:rPr lang="en-US" sz="4200" b="1" dirty="0" err="1" smtClean="0"/>
              <a:t>estinto</a:t>
            </a:r>
            <a:r>
              <a:rPr lang="en-US" sz="4200" b="1" dirty="0" smtClean="0"/>
              <a:t> a causa </a:t>
            </a:r>
            <a:r>
              <a:rPr lang="en-US" sz="4200" b="1" dirty="0" err="1" smtClean="0"/>
              <a:t>dell’introduzione</a:t>
            </a:r>
            <a:r>
              <a:rPr lang="en-US" sz="4200" b="1" dirty="0" smtClean="0"/>
              <a:t> </a:t>
            </a:r>
            <a:r>
              <a:rPr lang="en-US" sz="4200" b="1" dirty="0" err="1" smtClean="0"/>
              <a:t>delle</a:t>
            </a:r>
            <a:r>
              <a:rPr lang="en-US" sz="4200" b="1" dirty="0" smtClean="0"/>
              <a:t> </a:t>
            </a:r>
            <a:r>
              <a:rPr lang="en-US" sz="4200" b="1" dirty="0" err="1" smtClean="0"/>
              <a:t>macchine</a:t>
            </a:r>
            <a:r>
              <a:rPr lang="en-US" sz="4200" b="1" dirty="0" smtClean="0"/>
              <a:t>. </a:t>
            </a:r>
            <a:r>
              <a:rPr lang="en-US" sz="4200" b="1" dirty="0" err="1" smtClean="0"/>
              <a:t>Siamo</a:t>
            </a:r>
            <a:r>
              <a:rPr lang="en-US" sz="4200" b="1" dirty="0" smtClean="0"/>
              <a:t> </a:t>
            </a:r>
            <a:r>
              <a:rPr lang="en-US" sz="4200" b="1" dirty="0" err="1" smtClean="0"/>
              <a:t>venuti</a:t>
            </a:r>
            <a:r>
              <a:rPr lang="en-US" sz="4200" b="1" dirty="0" smtClean="0"/>
              <a:t> a </a:t>
            </a:r>
            <a:r>
              <a:rPr lang="en-US" sz="4200" b="1" dirty="0" err="1" smtClean="0"/>
              <a:t>conoscenza</a:t>
            </a:r>
            <a:r>
              <a:rPr lang="en-US" sz="4200" b="1" dirty="0" smtClean="0"/>
              <a:t> di </a:t>
            </a:r>
            <a:r>
              <a:rPr lang="en-US" sz="4200" b="1" dirty="0" err="1" smtClean="0"/>
              <a:t>questo</a:t>
            </a:r>
            <a:r>
              <a:rPr lang="en-US" sz="4200" b="1" dirty="0" smtClean="0"/>
              <a:t> lavoro anche </a:t>
            </a:r>
            <a:r>
              <a:rPr lang="en-US" sz="4200" b="1" dirty="0" err="1" smtClean="0"/>
              <a:t>attraverso</a:t>
            </a:r>
            <a:r>
              <a:rPr lang="en-US" sz="4200" b="1" dirty="0" smtClean="0"/>
              <a:t> le sue </a:t>
            </a:r>
            <a:r>
              <a:rPr lang="en-US" sz="4200" b="1" dirty="0" err="1" smtClean="0"/>
              <a:t>creazioni</a:t>
            </a:r>
            <a:r>
              <a:rPr lang="en-US" sz="4200" b="1" dirty="0" smtClean="0"/>
              <a:t>, </a:t>
            </a:r>
            <a:r>
              <a:rPr lang="en-US" sz="4200" b="1" dirty="0" err="1" smtClean="0"/>
              <a:t>cioè</a:t>
            </a:r>
            <a:r>
              <a:rPr lang="en-US" sz="4200" b="1" dirty="0" smtClean="0"/>
              <a:t> </a:t>
            </a:r>
            <a:r>
              <a:rPr lang="en-US" sz="4200" b="1" dirty="0" err="1" smtClean="0"/>
              <a:t>prototipi</a:t>
            </a:r>
            <a:r>
              <a:rPr lang="en-US" sz="4200" b="1" dirty="0" smtClean="0"/>
              <a:t> di </a:t>
            </a:r>
            <a:r>
              <a:rPr lang="en-US" sz="4200" b="1" dirty="0" err="1" smtClean="0"/>
              <a:t>moneta</a:t>
            </a:r>
            <a:r>
              <a:rPr lang="en-US" sz="4200" b="1" dirty="0" smtClean="0"/>
              <a:t>, </a:t>
            </a:r>
            <a:r>
              <a:rPr lang="en-US" sz="4200" b="1" dirty="0" err="1" smtClean="0"/>
              <a:t>francobolli</a:t>
            </a:r>
            <a:r>
              <a:rPr lang="en-US" sz="4200" b="1" dirty="0" smtClean="0"/>
              <a:t> e </a:t>
            </a:r>
            <a:r>
              <a:rPr lang="en-US" sz="4200" b="1" dirty="0" err="1" smtClean="0"/>
              <a:t>targhe</a:t>
            </a:r>
            <a:r>
              <a:rPr lang="en-US" sz="4200" b="1" dirty="0" smtClean="0"/>
              <a:t> incise. Ha </a:t>
            </a:r>
            <a:r>
              <a:rPr lang="en-US" sz="4200" b="1" dirty="0" err="1" smtClean="0"/>
              <a:t>iniziato</a:t>
            </a:r>
            <a:r>
              <a:rPr lang="en-US" sz="4200" b="1" dirty="0" smtClean="0"/>
              <a:t> </a:t>
            </a:r>
            <a:r>
              <a:rPr lang="en-US" sz="4200" b="1" dirty="0" err="1" smtClean="0"/>
              <a:t>questa</a:t>
            </a:r>
            <a:r>
              <a:rPr lang="en-US" sz="4200" b="1" dirty="0" smtClean="0"/>
              <a:t> </a:t>
            </a:r>
            <a:r>
              <a:rPr lang="en-US" sz="4200" b="1" dirty="0" err="1" smtClean="0"/>
              <a:t>attività</a:t>
            </a:r>
            <a:r>
              <a:rPr lang="en-US" sz="4200" b="1" dirty="0" smtClean="0"/>
              <a:t> a 14 </a:t>
            </a:r>
            <a:r>
              <a:rPr lang="en-US" sz="4200" b="1" dirty="0" err="1" smtClean="0"/>
              <a:t>anni</a:t>
            </a:r>
            <a:r>
              <a:rPr lang="en-US" sz="4200" b="1" dirty="0" smtClean="0"/>
              <a:t>, </a:t>
            </a:r>
            <a:r>
              <a:rPr lang="en-US" sz="4200" b="1" dirty="0" err="1" smtClean="0"/>
              <a:t>finendo</a:t>
            </a:r>
            <a:r>
              <a:rPr lang="en-US" sz="4200" b="1" dirty="0" smtClean="0"/>
              <a:t> </a:t>
            </a:r>
            <a:r>
              <a:rPr lang="en-US" sz="4200" b="1" dirty="0" err="1" smtClean="0"/>
              <a:t>dopo</a:t>
            </a:r>
            <a:r>
              <a:rPr lang="en-US" sz="4200" b="1" dirty="0" smtClean="0"/>
              <a:t> 40, a 54 </a:t>
            </a:r>
            <a:r>
              <a:rPr lang="en-US" sz="4200" b="1" dirty="0" err="1" smtClean="0"/>
              <a:t>anni</a:t>
            </a:r>
            <a:r>
              <a:rPr lang="en-US" sz="4200" b="1" dirty="0" smtClean="0"/>
              <a:t>; lui ha </a:t>
            </a:r>
            <a:r>
              <a:rPr lang="en-US" sz="4200" b="1" dirty="0" err="1" smtClean="0"/>
              <a:t>avuto</a:t>
            </a:r>
            <a:r>
              <a:rPr lang="en-US" sz="4200" b="1" dirty="0" smtClean="0"/>
              <a:t> la </a:t>
            </a:r>
            <a:r>
              <a:rPr lang="en-US" sz="4200" b="1" dirty="0" err="1" smtClean="0"/>
              <a:t>fortuna</a:t>
            </a:r>
            <a:r>
              <a:rPr lang="en-US" sz="4200" b="1" dirty="0" smtClean="0"/>
              <a:t> di </a:t>
            </a:r>
            <a:r>
              <a:rPr lang="en-US" sz="4200" b="1" dirty="0" err="1" smtClean="0"/>
              <a:t>amare</a:t>
            </a:r>
            <a:r>
              <a:rPr lang="en-US" sz="4200" b="1" dirty="0" smtClean="0"/>
              <a:t> </a:t>
            </a:r>
            <a:r>
              <a:rPr lang="en-US" sz="4200" b="1" dirty="0" err="1" smtClean="0"/>
              <a:t>questo</a:t>
            </a:r>
            <a:r>
              <a:rPr lang="en-US" sz="4200" b="1" dirty="0" smtClean="0"/>
              <a:t> lavoro </a:t>
            </a:r>
            <a:r>
              <a:rPr lang="en-US" sz="4200" b="1" dirty="0" err="1" smtClean="0"/>
              <a:t>rispetto</a:t>
            </a:r>
            <a:r>
              <a:rPr lang="en-US" sz="4200" b="1" dirty="0" smtClean="0"/>
              <a:t> ad </a:t>
            </a:r>
            <a:r>
              <a:rPr lang="en-US" sz="4200" b="1" dirty="0" err="1" smtClean="0"/>
              <a:t>altri</a:t>
            </a:r>
            <a:r>
              <a:rPr lang="en-US" sz="4200" b="1" dirty="0" smtClean="0"/>
              <a:t> </a:t>
            </a:r>
            <a:r>
              <a:rPr lang="en-US" sz="4200" b="1" dirty="0" err="1" smtClean="0"/>
              <a:t>orfani</a:t>
            </a:r>
            <a:r>
              <a:rPr lang="en-US" sz="4200" b="1" dirty="0" smtClean="0"/>
              <a:t>, che </a:t>
            </a:r>
            <a:r>
              <a:rPr lang="en-US" sz="4200" b="1" dirty="0" err="1" smtClean="0"/>
              <a:t>invece</a:t>
            </a:r>
            <a:r>
              <a:rPr lang="en-US" sz="4200" b="1" dirty="0" smtClean="0"/>
              <a:t> </a:t>
            </a:r>
            <a:r>
              <a:rPr lang="en-US" sz="4200" b="1" dirty="0" err="1" smtClean="0"/>
              <a:t>sono</a:t>
            </a:r>
            <a:r>
              <a:rPr lang="en-US" sz="4200" b="1" dirty="0" smtClean="0"/>
              <a:t> </a:t>
            </a:r>
            <a:r>
              <a:rPr lang="en-US" sz="4200" b="1" dirty="0" err="1" smtClean="0"/>
              <a:t>stati</a:t>
            </a:r>
            <a:r>
              <a:rPr lang="en-US" sz="4200" b="1" dirty="0" smtClean="0"/>
              <a:t> </a:t>
            </a:r>
            <a:r>
              <a:rPr lang="en-US" sz="4200" b="1" dirty="0" err="1" smtClean="0"/>
              <a:t>guidati</a:t>
            </a:r>
            <a:r>
              <a:rPr lang="en-US" sz="4200" b="1" dirty="0" smtClean="0"/>
              <a:t> ad un lavoro a </a:t>
            </a:r>
            <a:r>
              <a:rPr lang="en-US" sz="4200" b="1" dirty="0" err="1" smtClean="0"/>
              <a:t>loro</a:t>
            </a:r>
            <a:r>
              <a:rPr lang="en-US" sz="4200" b="1" dirty="0" smtClean="0"/>
              <a:t> non </a:t>
            </a:r>
            <a:r>
              <a:rPr lang="en-US" sz="4200" b="1" dirty="0" err="1" smtClean="0"/>
              <a:t>gradito</a:t>
            </a:r>
            <a:r>
              <a:rPr lang="en-US" sz="4200" b="1" dirty="0" smtClean="0"/>
              <a:t>. In </a:t>
            </a:r>
            <a:r>
              <a:rPr lang="en-US" sz="4200" b="1" dirty="0" err="1" smtClean="0"/>
              <a:t>aggiunta</a:t>
            </a:r>
            <a:r>
              <a:rPr lang="en-US" sz="4200" b="1" dirty="0" smtClean="0"/>
              <a:t> </a:t>
            </a:r>
            <a:r>
              <a:rPr lang="en-US" sz="4200" b="1" dirty="0" err="1" smtClean="0"/>
              <a:t>siamo</a:t>
            </a:r>
            <a:r>
              <a:rPr lang="en-US" sz="4200" b="1" dirty="0" smtClean="0"/>
              <a:t> </a:t>
            </a:r>
            <a:r>
              <a:rPr lang="en-US" sz="4200" b="1" dirty="0" err="1" smtClean="0"/>
              <a:t>stati</a:t>
            </a:r>
            <a:r>
              <a:rPr lang="en-US" sz="4200" b="1" dirty="0" smtClean="0"/>
              <a:t> </a:t>
            </a:r>
            <a:r>
              <a:rPr lang="en-US" sz="4200" b="1" dirty="0" err="1" smtClean="0"/>
              <a:t>resi</a:t>
            </a:r>
            <a:r>
              <a:rPr lang="en-US" sz="4200" b="1" dirty="0" smtClean="0"/>
              <a:t> </a:t>
            </a:r>
            <a:r>
              <a:rPr lang="en-US" sz="4200" b="1" dirty="0" err="1" smtClean="0"/>
              <a:t>partecipi</a:t>
            </a:r>
            <a:r>
              <a:rPr lang="en-US" sz="4200" b="1" dirty="0" smtClean="0"/>
              <a:t> anche della sua vita </a:t>
            </a:r>
            <a:r>
              <a:rPr lang="en-US" sz="4200" b="1" dirty="0" err="1" smtClean="0"/>
              <a:t>all’interno</a:t>
            </a:r>
            <a:r>
              <a:rPr lang="en-US" sz="4200" b="1" dirty="0" smtClean="0"/>
              <a:t> </a:t>
            </a:r>
            <a:r>
              <a:rPr lang="en-US" sz="4200" b="1" dirty="0" err="1" smtClean="0"/>
              <a:t>dell’orfanotrofio</a:t>
            </a:r>
            <a:r>
              <a:rPr lang="en-US" sz="4200" b="1" dirty="0" smtClean="0"/>
              <a:t>, </a:t>
            </a:r>
            <a:r>
              <a:rPr lang="en-US" sz="4200" b="1" dirty="0" err="1" smtClean="0"/>
              <a:t>caratterizzata</a:t>
            </a:r>
            <a:r>
              <a:rPr lang="en-US" sz="4200" b="1" dirty="0" smtClean="0"/>
              <a:t> </a:t>
            </a:r>
            <a:r>
              <a:rPr lang="en-US" sz="4200" b="1" dirty="0" err="1" smtClean="0"/>
              <a:t>dagli</a:t>
            </a:r>
            <a:r>
              <a:rPr lang="en-US" sz="4200" b="1" dirty="0" smtClean="0"/>
              <a:t> studi e da </a:t>
            </a:r>
            <a:r>
              <a:rPr lang="en-US" sz="4200" b="1" dirty="0" err="1" smtClean="0"/>
              <a:t>altre</a:t>
            </a:r>
            <a:r>
              <a:rPr lang="en-US" sz="4200" b="1" dirty="0" smtClean="0"/>
              <a:t> </a:t>
            </a:r>
            <a:r>
              <a:rPr lang="en-US" sz="4200" b="1" dirty="0" err="1" smtClean="0"/>
              <a:t>attività</a:t>
            </a:r>
            <a:r>
              <a:rPr lang="en-US" b="1" dirty="0" smtClean="0"/>
              <a:t>.  </a:t>
            </a:r>
            <a:endParaRPr lang="it-IT" b="1" dirty="0" smtClean="0"/>
          </a:p>
          <a:p>
            <a:pPr algn="r" hangingPunct="0">
              <a:buNone/>
            </a:pPr>
            <a:endParaRPr lang="it-IT" dirty="0" smtClean="0"/>
          </a:p>
          <a:p>
            <a:pPr algn="r" hangingPunct="0">
              <a:buNone/>
            </a:pPr>
            <a:endParaRPr lang="it-IT" dirty="0"/>
          </a:p>
        </p:txBody>
      </p:sp>
      <p:sp>
        <p:nvSpPr>
          <p:cNvPr id="5" name="Connettore 4">
            <a:hlinkClick r:id="rId3" action="ppaction://hlinksldjump"/>
          </p:cNvPr>
          <p:cNvSpPr/>
          <p:nvPr/>
        </p:nvSpPr>
        <p:spPr>
          <a:xfrm>
            <a:off x="8316416" y="6021288"/>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pic>
        <p:nvPicPr>
          <p:cNvPr id="9" name="Immagine 8" descr="FOTO6.jpg"/>
          <p:cNvPicPr>
            <a:picLocks noChangeAspect="1"/>
          </p:cNvPicPr>
          <p:nvPr/>
        </p:nvPicPr>
        <p:blipFill rotWithShape="1">
          <a:blip r:embed="rId4" cstate="print"/>
          <a:srcRect t="22623" r="15506" b="9150"/>
          <a:stretch/>
        </p:blipFill>
        <p:spPr>
          <a:xfrm>
            <a:off x="611560" y="1556792"/>
            <a:ext cx="3217646" cy="3542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asellaDiTesto 1"/>
          <p:cNvSpPr txBox="1"/>
          <p:nvPr/>
        </p:nvSpPr>
        <p:spPr>
          <a:xfrm>
            <a:off x="323528" y="5229200"/>
            <a:ext cx="3528392" cy="307777"/>
          </a:xfrm>
          <a:prstGeom prst="rect">
            <a:avLst/>
          </a:prstGeom>
          <a:noFill/>
        </p:spPr>
        <p:txBody>
          <a:bodyPr wrap="square" rtlCol="0">
            <a:spAutoFit/>
          </a:bodyPr>
          <a:lstStyle/>
          <a:p>
            <a:r>
              <a:rPr lang="it-IT" sz="1400" dirty="0" smtClean="0"/>
              <a:t>Nella foto alcuni lavori di Ferdinando Perosa </a:t>
            </a:r>
            <a:endParaRPr lang="it-IT"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latin typeface="Comic Sans MS" pitchFamily="66" charset="0"/>
              </a:rPr>
              <a:t>LA NOSTRA ESPERIENZA</a:t>
            </a:r>
            <a:endParaRPr lang="it-IT" dirty="0">
              <a:latin typeface="Comic Sans MS" pitchFamily="66" charset="0"/>
            </a:endParaRPr>
          </a:p>
        </p:txBody>
      </p:sp>
      <p:sp>
        <p:nvSpPr>
          <p:cNvPr id="10" name="Segnaposto contenuto 9"/>
          <p:cNvSpPr>
            <a:spLocks noGrp="1"/>
          </p:cNvSpPr>
          <p:nvPr>
            <p:ph sz="half" idx="2"/>
          </p:nvPr>
        </p:nvSpPr>
        <p:spPr>
          <a:xfrm>
            <a:off x="2195736" y="1196752"/>
            <a:ext cx="4320480" cy="5904656"/>
          </a:xfrm>
        </p:spPr>
        <p:txBody>
          <a:bodyPr>
            <a:noAutofit/>
          </a:bodyPr>
          <a:lstStyle/>
          <a:p>
            <a:pPr algn="ctr"/>
            <a:r>
              <a:rPr lang="it-IT" sz="1600" b="1" dirty="0" smtClean="0">
                <a:latin typeface="Albertus MT Lt" pitchFamily="34" charset="0"/>
              </a:rPr>
              <a:t>Giorno uno: visita guidata al museo per conoscere la storia e gli usi dell’orfanotrofio con successiva consultazione </a:t>
            </a:r>
            <a:r>
              <a:rPr lang="it-IT" sz="1600" b="1" dirty="0" smtClean="0">
                <a:latin typeface="Albertus MT Lt" pitchFamily="34" charset="0"/>
              </a:rPr>
              <a:t>dei fascicoli e rilevamento dati. </a:t>
            </a:r>
            <a:endParaRPr lang="it-IT" sz="1600" b="1" dirty="0" smtClean="0">
              <a:latin typeface="Albertus MT Lt" pitchFamily="34" charset="0"/>
            </a:endParaRPr>
          </a:p>
          <a:p>
            <a:pPr algn="ctr">
              <a:buNone/>
            </a:pPr>
            <a:endParaRPr lang="it-IT" sz="1600" b="1" dirty="0" smtClean="0">
              <a:latin typeface="Albertus MT Lt" pitchFamily="34" charset="0"/>
            </a:endParaRPr>
          </a:p>
          <a:p>
            <a:pPr algn="ctr"/>
            <a:r>
              <a:rPr lang="it-IT" sz="1600" b="1" dirty="0" smtClean="0">
                <a:latin typeface="Albertus MT Lt" pitchFamily="34" charset="0"/>
              </a:rPr>
              <a:t>Giorno due: proseguimento </a:t>
            </a:r>
            <a:r>
              <a:rPr lang="it-IT" sz="1600" b="1" dirty="0" smtClean="0">
                <a:latin typeface="Albertus MT Lt" pitchFamily="34" charset="0"/>
              </a:rPr>
              <a:t>del rilevamento </a:t>
            </a:r>
            <a:r>
              <a:rPr lang="it-IT" sz="1600" b="1" dirty="0" smtClean="0">
                <a:latin typeface="Albertus MT Lt" pitchFamily="34" charset="0"/>
              </a:rPr>
              <a:t>dei dati.</a:t>
            </a:r>
          </a:p>
          <a:p>
            <a:pPr algn="ctr"/>
            <a:endParaRPr lang="it-IT" sz="1600" b="1" dirty="0" smtClean="0">
              <a:latin typeface="Albertus MT Lt" pitchFamily="34" charset="0"/>
            </a:endParaRPr>
          </a:p>
          <a:p>
            <a:pPr algn="ctr"/>
            <a:r>
              <a:rPr lang="it-IT" sz="1600" b="1" dirty="0" smtClean="0">
                <a:latin typeface="Albertus MT Lt" pitchFamily="34" charset="0"/>
              </a:rPr>
              <a:t>Giorno tre: inizio del lavoro di </a:t>
            </a:r>
            <a:r>
              <a:rPr lang="it-IT" sz="1600" b="1" dirty="0" smtClean="0">
                <a:latin typeface="Albertus MT Lt" pitchFamily="34" charset="0"/>
              </a:rPr>
              <a:t>elaborazione dei </a:t>
            </a:r>
            <a:r>
              <a:rPr lang="it-IT" sz="1600" b="1" dirty="0" smtClean="0">
                <a:latin typeface="Albertus MT Lt" pitchFamily="34" charset="0"/>
              </a:rPr>
              <a:t>dati ricavati su excel e intervista all’ex </a:t>
            </a:r>
            <a:r>
              <a:rPr lang="it-IT" sz="1600" b="1" dirty="0" smtClean="0">
                <a:latin typeface="Albertus MT Lt" pitchFamily="34" charset="0"/>
              </a:rPr>
              <a:t>martinin </a:t>
            </a:r>
            <a:r>
              <a:rPr lang="it-IT" sz="1600" b="1" dirty="0" smtClean="0">
                <a:latin typeface="Albertus MT Lt" pitchFamily="34" charset="0"/>
              </a:rPr>
              <a:t>Perosa.</a:t>
            </a:r>
          </a:p>
          <a:p>
            <a:pPr algn="ctr">
              <a:buNone/>
            </a:pPr>
            <a:r>
              <a:rPr lang="it-IT" sz="1600" b="1" dirty="0" smtClean="0">
                <a:latin typeface="Albertus MT Lt" pitchFamily="34" charset="0"/>
              </a:rPr>
              <a:t> </a:t>
            </a:r>
          </a:p>
          <a:p>
            <a:pPr algn="ctr"/>
            <a:r>
              <a:rPr lang="it-IT" sz="1600" b="1" dirty="0" smtClean="0">
                <a:latin typeface="Albertus MT Lt" pitchFamily="34" charset="0"/>
              </a:rPr>
              <a:t>Giorno quattro: conclusione del lavoro di </a:t>
            </a:r>
            <a:r>
              <a:rPr lang="it-IT" sz="1600" b="1" dirty="0" smtClean="0">
                <a:latin typeface="Albertus MT Lt" pitchFamily="34" charset="0"/>
              </a:rPr>
              <a:t>elaborazione </a:t>
            </a:r>
            <a:r>
              <a:rPr lang="it-IT" sz="1600" b="1" dirty="0" smtClean="0">
                <a:latin typeface="Albertus MT Lt" pitchFamily="34" charset="0"/>
              </a:rPr>
              <a:t>e inizio del </a:t>
            </a:r>
            <a:r>
              <a:rPr lang="it-IT" sz="1600" b="1" dirty="0" smtClean="0">
                <a:latin typeface="Albertus MT Lt" pitchFamily="34" charset="0"/>
              </a:rPr>
              <a:t>PowerPoint</a:t>
            </a:r>
            <a:r>
              <a:rPr lang="it-IT" sz="1600" b="1" dirty="0" smtClean="0">
                <a:latin typeface="Albertus MT Lt" pitchFamily="34" charset="0"/>
              </a:rPr>
              <a:t>.</a:t>
            </a:r>
          </a:p>
          <a:p>
            <a:pPr algn="ctr">
              <a:buNone/>
            </a:pPr>
            <a:r>
              <a:rPr lang="it-IT" sz="1600" b="1" dirty="0" smtClean="0">
                <a:latin typeface="Albertus MT Lt" pitchFamily="34" charset="0"/>
              </a:rPr>
              <a:t> </a:t>
            </a:r>
          </a:p>
          <a:p>
            <a:pPr algn="ctr"/>
            <a:r>
              <a:rPr lang="it-IT" sz="1600" b="1" dirty="0" smtClean="0">
                <a:latin typeface="Albertus MT Lt" pitchFamily="34" charset="0"/>
              </a:rPr>
              <a:t>Giorno cinque: conclusione del </a:t>
            </a:r>
            <a:r>
              <a:rPr lang="it-IT" sz="1600" b="1" dirty="0" smtClean="0">
                <a:latin typeface="Albertus MT Lt" pitchFamily="34" charset="0"/>
              </a:rPr>
              <a:t>PowerPoint </a:t>
            </a:r>
            <a:r>
              <a:rPr lang="it-IT" sz="1600" b="1" dirty="0" smtClean="0">
                <a:latin typeface="Albertus MT Lt" pitchFamily="34" charset="0"/>
              </a:rPr>
              <a:t>e presentazione di esso.</a:t>
            </a:r>
          </a:p>
        </p:txBody>
      </p:sp>
      <p:sp>
        <p:nvSpPr>
          <p:cNvPr id="5" name="Connettore 4">
            <a:hlinkClick r:id="rId2"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8229600" cy="1143000"/>
          </a:xfrm>
        </p:spPr>
        <p:txBody>
          <a:bodyPr>
            <a:normAutofit fontScale="90000"/>
          </a:bodyPr>
          <a:lstStyle/>
          <a:p>
            <a:r>
              <a:rPr lang="it-IT" dirty="0" smtClean="0"/>
              <a:t>LAVORO DONNE: I SERIE </a:t>
            </a:r>
            <a:br>
              <a:rPr lang="it-IT" dirty="0" smtClean="0"/>
            </a:br>
            <a:r>
              <a:rPr lang="it-IT" dirty="0" smtClean="0"/>
              <a:t>1800-1900</a:t>
            </a:r>
            <a:endParaRPr lang="it-IT" dirty="0"/>
          </a:p>
        </p:txBody>
      </p:sp>
      <p:graphicFrame>
        <p:nvGraphicFramePr>
          <p:cNvPr id="6" name="Grafico 5"/>
          <p:cNvGraphicFramePr/>
          <p:nvPr/>
        </p:nvGraphicFramePr>
        <p:xfrm>
          <a:off x="323528" y="1124744"/>
          <a:ext cx="8223158" cy="538276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nettore 6">
            <a:hlinkClick r:id="rId3"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5" name="CasellaDiTesto 4"/>
          <p:cNvSpPr txBox="1"/>
          <p:nvPr/>
        </p:nvSpPr>
        <p:spPr>
          <a:xfrm>
            <a:off x="971600" y="6165304"/>
            <a:ext cx="3672408" cy="369332"/>
          </a:xfrm>
          <a:prstGeom prst="rect">
            <a:avLst/>
          </a:prstGeom>
          <a:noFill/>
        </p:spPr>
        <p:txBody>
          <a:bodyPr wrap="square" rtlCol="0">
            <a:spAutoFit/>
          </a:bodyPr>
          <a:lstStyle/>
          <a:p>
            <a:r>
              <a:rPr lang="it-IT" b="1" dirty="0" smtClean="0"/>
              <a:t>Lavoro più frequente: cucitrice</a:t>
            </a:r>
            <a:endParaRPr lang="it-IT"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UOMINI: I SERIE 1800-1900</a:t>
            </a:r>
            <a:endParaRPr lang="it-IT" dirty="0"/>
          </a:p>
        </p:txBody>
      </p:sp>
      <p:graphicFrame>
        <p:nvGraphicFramePr>
          <p:cNvPr id="4" name="Segnaposto contenuto 3"/>
          <p:cNvGraphicFramePr>
            <a:graphicFrameLocks noGrp="1"/>
          </p:cNvGraphicFramePr>
          <p:nvPr>
            <p:ph idx="1"/>
          </p:nvPr>
        </p:nvGraphicFramePr>
        <p:xfrm>
          <a:off x="467544" y="141277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971600" y="5733256"/>
            <a:ext cx="2520280" cy="369332"/>
          </a:xfrm>
          <a:prstGeom prst="rect">
            <a:avLst/>
          </a:prstGeom>
          <a:noFill/>
        </p:spPr>
        <p:txBody>
          <a:bodyPr wrap="square" rtlCol="0">
            <a:spAutoFit/>
          </a:bodyPr>
          <a:lstStyle/>
          <a:p>
            <a:r>
              <a:rPr lang="it-IT" b="1" dirty="0" smtClean="0"/>
              <a:t>Campione: 38</a:t>
            </a:r>
            <a:endParaRPr lang="it-IT" b="1" dirty="0"/>
          </a:p>
        </p:txBody>
      </p:sp>
      <p:sp>
        <p:nvSpPr>
          <p:cNvPr id="6" name="Connettore 5">
            <a:hlinkClick r:id="rId3" action="ppaction://hlinksldjump"/>
          </p:cNvPr>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ORFANI: I SERIE 1800-1900</a:t>
            </a:r>
            <a:endParaRPr lang="it-IT" dirty="0"/>
          </a:p>
        </p:txBody>
      </p:sp>
      <p:graphicFrame>
        <p:nvGraphicFramePr>
          <p:cNvPr id="5" name="Segnaposto contenuto 4"/>
          <p:cNvGraphicFramePr>
            <a:graphicFrameLocks noGrp="1"/>
          </p:cNvGraphicFramePr>
          <p:nvPr>
            <p:ph idx="1"/>
          </p:nvPr>
        </p:nvGraphicFramePr>
        <p:xfrm>
          <a:off x="323528" y="1484784"/>
          <a:ext cx="856895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7" name="Connettore 6"/>
          <p:cNvSpPr/>
          <p:nvPr/>
        </p:nvSpPr>
        <p:spPr>
          <a:xfrm>
            <a:off x="8316416" y="5949280"/>
            <a:ext cx="457200" cy="457200"/>
          </a:xfrm>
          <a:prstGeom prst="flowChartConnector">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832</Words>
  <Application>Microsoft Office PowerPoint</Application>
  <PresentationFormat>Presentazione su schermo (4:3)</PresentationFormat>
  <Paragraphs>111</Paragraphs>
  <Slides>18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Albertus MT Lt</vt:lpstr>
      <vt:lpstr>Algerian</vt:lpstr>
      <vt:lpstr>Antique Olive</vt:lpstr>
      <vt:lpstr>Arial</vt:lpstr>
      <vt:lpstr>Calibri</vt:lpstr>
      <vt:lpstr>Comic Sans MS</vt:lpstr>
      <vt:lpstr>Tema di Office</vt:lpstr>
      <vt:lpstr>RICERCA STORICA DOCUMENTARIA SUL LAVORO</vt:lpstr>
      <vt:lpstr>Presentazione standard di PowerPoint</vt:lpstr>
      <vt:lpstr>STORIA ORFANOTROFIO MARTINITT</vt:lpstr>
      <vt:lpstr> IL MUSEO</vt:lpstr>
      <vt:lpstr>INTERVISTA AD UN EX MARTININ</vt:lpstr>
      <vt:lpstr>LA NOSTRA ESPERIENZA</vt:lpstr>
      <vt:lpstr>LAVORO DONNE: I SERIE  1800-1900</vt:lpstr>
      <vt:lpstr>LAVORO UOMINI: I SERIE 1800-1900</vt:lpstr>
      <vt:lpstr>LAVORO ORFANI: I SERIE 1800-1900</vt:lpstr>
      <vt:lpstr>LAVORO DONNE: II SERIE 1901-1939 </vt:lpstr>
      <vt:lpstr>LAVORO UOMINI: II SERIE 1901-1939</vt:lpstr>
      <vt:lpstr>LAVORO ORFANI: II SERIE 1901-1939 </vt:lpstr>
      <vt:lpstr>LAVORO DONNE: III SERIE 1940-1959</vt:lpstr>
      <vt:lpstr>LAVORO UOMINI: III SERIE 1940-1959</vt:lpstr>
      <vt:lpstr>LAVORO ORFANI: III SERIE 1940-1959 </vt:lpstr>
      <vt:lpstr>ULTERIORI RICERCHE:  </vt:lpstr>
      <vt:lpstr>COMMENTO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Ricerca storico documentaria sul lavoro</dc:title>
  <dc:creator>MUSEO-08</dc:creator>
  <cp:lastModifiedBy>Museo 07</cp:lastModifiedBy>
  <cp:revision>67</cp:revision>
  <dcterms:created xsi:type="dcterms:W3CDTF">2018-01-18T13:38:19Z</dcterms:created>
  <dcterms:modified xsi:type="dcterms:W3CDTF">2020-01-31T14:17:27Z</dcterms:modified>
</cp:coreProperties>
</file>