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2" r:id="rId3"/>
    <p:sldId id="257" r:id="rId4"/>
    <p:sldId id="258" r:id="rId5"/>
    <p:sldId id="259" r:id="rId6"/>
    <p:sldId id="260" r:id="rId7"/>
    <p:sldId id="273" r:id="rId8"/>
    <p:sldId id="261" r:id="rId9"/>
    <p:sldId id="262" r:id="rId10"/>
    <p:sldId id="263" r:id="rId11"/>
    <p:sldId id="264" r:id="rId12"/>
    <p:sldId id="265" r:id="rId13"/>
    <p:sldId id="266" r:id="rId14"/>
    <p:sldId id="267" r:id="rId15"/>
    <p:sldId id="268" r:id="rId16"/>
    <p:sldId id="269" r:id="rId17"/>
    <p:sldId id="276" r:id="rId18"/>
    <p:sldId id="270" r:id="rId19"/>
    <p:sldId id="278" r:id="rId20"/>
    <p:sldId id="274" r:id="rId21"/>
    <p:sldId id="275" r:id="rId22"/>
    <p:sldId id="271" r:id="rId23"/>
    <p:sldId id="279" r:id="rId2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41" autoAdjust="0"/>
    <p:restoredTop sz="94718" autoAdjust="0"/>
  </p:normalViewPr>
  <p:slideViewPr>
    <p:cSldViewPr snapToGrid="0">
      <p:cViewPr varScale="1">
        <p:scale>
          <a:sx n="98" d="100"/>
          <a:sy n="98" d="100"/>
        </p:scale>
        <p:origin x="240" y="96"/>
      </p:cViewPr>
      <p:guideLst>
        <p:guide orient="horz" pos="2160"/>
        <p:guide pos="2880"/>
      </p:guideLst>
    </p:cSldViewPr>
  </p:slideViewPr>
  <p:outlineViewPr>
    <p:cViewPr>
      <p:scale>
        <a:sx n="33" d="100"/>
        <a:sy n="33" d="100"/>
      </p:scale>
      <p:origin x="0" y="304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Triangolo isosce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olo 7"/>
          <p:cNvSpPr>
            <a:spLocks noGrp="1"/>
          </p:cNvSpPr>
          <p:nvPr>
            <p:ph type="ctrTitle"/>
          </p:nvPr>
        </p:nvSpPr>
        <p:spPr>
          <a:xfrm>
            <a:off x="540544" y="776288"/>
            <a:ext cx="8062912" cy="1470025"/>
          </a:xfrm>
        </p:spPr>
        <p:txBody>
          <a:bodyPr anchor="b">
            <a:normAutofit/>
          </a:bodyPr>
          <a:lstStyle>
            <a:lvl1pPr algn="r">
              <a:defRPr sz="4400"/>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a:xfrm>
            <a:off x="1371600" y="6012656"/>
            <a:ext cx="5791200" cy="365125"/>
          </a:xfrm>
        </p:spPr>
        <p:txBody>
          <a:bodyPr tIns="0" bIns="0" anchor="t"/>
          <a:lstStyle>
            <a:lvl1pPr algn="r">
              <a:defRPr sz="1000"/>
            </a:lvl1pPr>
          </a:lstStyle>
          <a:p>
            <a:fld id="{1C281EE3-ADA0-4328-9206-2E5F2AD8B715}" type="datetimeFigureOut">
              <a:rPr lang="it-IT" smtClean="0"/>
              <a:pPr/>
              <a:t>31/01/2020</a:t>
            </a:fld>
            <a:endParaRPr lang="it-IT" dirty="0"/>
          </a:p>
        </p:txBody>
      </p:sp>
      <p:sp>
        <p:nvSpPr>
          <p:cNvPr id="17" name="Segnaposto piè di pagina 16"/>
          <p:cNvSpPr>
            <a:spLocks noGrp="1"/>
          </p:cNvSpPr>
          <p:nvPr>
            <p:ph type="ftr" sz="quarter" idx="11"/>
          </p:nvPr>
        </p:nvSpPr>
        <p:spPr>
          <a:xfrm>
            <a:off x="1371600" y="5650704"/>
            <a:ext cx="5791200" cy="365125"/>
          </a:xfrm>
        </p:spPr>
        <p:txBody>
          <a:bodyPr tIns="0" bIns="0" anchor="b"/>
          <a:lstStyle>
            <a:lvl1pPr algn="r">
              <a:defRPr sz="1100"/>
            </a:lvl1pPr>
          </a:lstStyle>
          <a:p>
            <a:endParaRPr lang="it-IT" dirty="0"/>
          </a:p>
        </p:txBody>
      </p:sp>
      <p:sp>
        <p:nvSpPr>
          <p:cNvPr id="29" name="Segnaposto numero diapositiva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0D8FC219-A6A1-4E36-81F9-435130CF5931}" type="slidenum">
              <a:rPr lang="it-IT" smtClean="0"/>
              <a:pPr/>
              <a:t>‹N›</a:t>
            </a:fld>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1C281EE3-ADA0-4328-9206-2E5F2AD8B715}" type="datetimeFigureOut">
              <a:rPr lang="it-IT" smtClean="0"/>
              <a:pPr/>
              <a:t>31/01/2020</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0D8FC219-A6A1-4E36-81F9-435130CF5931}" type="slidenum">
              <a:rPr lang="it-IT" smtClean="0"/>
              <a:pPr/>
              <a:t>‹N›</a:t>
            </a:fld>
            <a:endParaRPr lang="it-I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81800" y="381000"/>
            <a:ext cx="1905000" cy="5486400"/>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381000"/>
            <a:ext cx="6248400" cy="5486400"/>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1C281EE3-ADA0-4328-9206-2E5F2AD8B715}" type="datetimeFigureOut">
              <a:rPr lang="it-IT" smtClean="0"/>
              <a:pPr/>
              <a:t>31/01/2020</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0D8FC219-A6A1-4E36-81F9-435130CF5931}" type="slidenum">
              <a:rPr lang="it-IT" smtClean="0"/>
              <a:pPr/>
              <a:t>‹N›</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67494"/>
            <a:ext cx="8229600" cy="1399032"/>
          </a:xfrm>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a:xfrm>
            <a:off x="457200" y="1882808"/>
            <a:ext cx="8229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a:xfrm>
            <a:off x="4791456" y="6480048"/>
            <a:ext cx="2133600" cy="301752"/>
          </a:xfrm>
        </p:spPr>
        <p:txBody>
          <a:bodyPr/>
          <a:lstStyle/>
          <a:p>
            <a:fld id="{1C281EE3-ADA0-4328-9206-2E5F2AD8B715}" type="datetimeFigureOut">
              <a:rPr lang="it-IT" smtClean="0"/>
              <a:pPr/>
              <a:t>31/01/2020</a:t>
            </a:fld>
            <a:endParaRPr lang="it-IT" dirty="0"/>
          </a:p>
        </p:txBody>
      </p:sp>
      <p:sp>
        <p:nvSpPr>
          <p:cNvPr id="5" name="Segnaposto piè di pagina 4"/>
          <p:cNvSpPr>
            <a:spLocks noGrp="1"/>
          </p:cNvSpPr>
          <p:nvPr>
            <p:ph type="ftr" sz="quarter" idx="11"/>
          </p:nvPr>
        </p:nvSpPr>
        <p:spPr>
          <a:xfrm>
            <a:off x="457200" y="6480969"/>
            <a:ext cx="4260056" cy="300831"/>
          </a:xfrm>
        </p:spPr>
        <p:txBody>
          <a:bodyPr/>
          <a:lstStyle/>
          <a:p>
            <a:endParaRPr lang="it-IT" dirty="0"/>
          </a:p>
        </p:txBody>
      </p:sp>
      <p:sp>
        <p:nvSpPr>
          <p:cNvPr id="6" name="Segnaposto numero diapositiva 5"/>
          <p:cNvSpPr>
            <a:spLocks noGrp="1"/>
          </p:cNvSpPr>
          <p:nvPr>
            <p:ph type="sldNum" sz="quarter" idx="12"/>
          </p:nvPr>
        </p:nvSpPr>
        <p:spPr/>
        <p:txBody>
          <a:bodyPr/>
          <a:lstStyle/>
          <a:p>
            <a:fld id="{0D8FC219-A6A1-4E36-81F9-435130CF5931}" type="slidenum">
              <a:rPr lang="it-IT" smtClean="0"/>
              <a:pPr/>
              <a:t>‹N›</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2">
        <a:schemeClr val="bg1"/>
      </p:bgRef>
    </p:bg>
    <p:spTree>
      <p:nvGrpSpPr>
        <p:cNvPr id="1" name=""/>
        <p:cNvGrpSpPr/>
        <p:nvPr/>
      </p:nvGrpSpPr>
      <p:grpSpPr>
        <a:xfrm>
          <a:off x="0" y="0"/>
          <a:ext cx="0" cy="0"/>
          <a:chOff x="0" y="0"/>
          <a:chExt cx="0" cy="0"/>
        </a:xfrm>
      </p:grpSpPr>
      <p:sp>
        <p:nvSpPr>
          <p:cNvPr id="9" name="Triangolo rettangolo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Triangolo isosce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Segnaposto data 3"/>
          <p:cNvSpPr>
            <a:spLocks noGrp="1"/>
          </p:cNvSpPr>
          <p:nvPr>
            <p:ph type="dt" sz="half" idx="10"/>
          </p:nvPr>
        </p:nvSpPr>
        <p:spPr>
          <a:xfrm>
            <a:off x="6955632" y="6477000"/>
            <a:ext cx="2133600" cy="304800"/>
          </a:xfrm>
        </p:spPr>
        <p:txBody>
          <a:bodyPr/>
          <a:lstStyle/>
          <a:p>
            <a:fld id="{1C281EE3-ADA0-4328-9206-2E5F2AD8B715}" type="datetimeFigureOut">
              <a:rPr lang="it-IT" smtClean="0"/>
              <a:pPr/>
              <a:t>31/01/2020</a:t>
            </a:fld>
            <a:endParaRPr lang="it-IT" dirty="0"/>
          </a:p>
        </p:txBody>
      </p:sp>
      <p:sp>
        <p:nvSpPr>
          <p:cNvPr id="5" name="Segnaposto piè di pagina 4"/>
          <p:cNvSpPr>
            <a:spLocks noGrp="1"/>
          </p:cNvSpPr>
          <p:nvPr>
            <p:ph type="ftr" sz="quarter" idx="11"/>
          </p:nvPr>
        </p:nvSpPr>
        <p:spPr>
          <a:xfrm>
            <a:off x="2619376" y="6480969"/>
            <a:ext cx="4260056" cy="300831"/>
          </a:xfrm>
        </p:spPr>
        <p:txBody>
          <a:bodyPr/>
          <a:lstStyle/>
          <a:p>
            <a:endParaRPr lang="it-IT" dirty="0"/>
          </a:p>
        </p:txBody>
      </p:sp>
      <p:sp>
        <p:nvSpPr>
          <p:cNvPr id="6" name="Segnaposto numero diapositiva 5"/>
          <p:cNvSpPr>
            <a:spLocks noGrp="1"/>
          </p:cNvSpPr>
          <p:nvPr>
            <p:ph type="sldNum" sz="quarter" idx="12"/>
          </p:nvPr>
        </p:nvSpPr>
        <p:spPr>
          <a:xfrm>
            <a:off x="8451056" y="809624"/>
            <a:ext cx="502920" cy="300831"/>
          </a:xfrm>
        </p:spPr>
        <p:txBody>
          <a:bodyPr/>
          <a:lstStyle/>
          <a:p>
            <a:fld id="{0D8FC219-A6A1-4E36-81F9-435130CF5931}" type="slidenum">
              <a:rPr lang="it-IT" smtClean="0"/>
              <a:pPr/>
              <a:t>‹N›</a:t>
            </a:fld>
            <a:endParaRPr lang="it-IT" dirty="0"/>
          </a:p>
        </p:txBody>
      </p:sp>
      <p:cxnSp>
        <p:nvCxnSpPr>
          <p:cNvPr id="11" name="Connettore 1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olo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marL="0" algn="l">
              <a:defRPr/>
            </a:lvl1p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4791456" y="6480969"/>
            <a:ext cx="2133600" cy="301752"/>
          </a:xfrm>
        </p:spPr>
        <p:txBody>
          <a:bodyPr/>
          <a:lstStyle/>
          <a:p>
            <a:fld id="{1C281EE3-ADA0-4328-9206-2E5F2AD8B715}" type="datetimeFigureOut">
              <a:rPr lang="it-IT" smtClean="0"/>
              <a:pPr/>
              <a:t>31/01/2020</a:t>
            </a:fld>
            <a:endParaRPr lang="it-IT" dirty="0"/>
          </a:p>
        </p:txBody>
      </p:sp>
      <p:sp>
        <p:nvSpPr>
          <p:cNvPr id="6" name="Segnaposto piè di pagina 5"/>
          <p:cNvSpPr>
            <a:spLocks noGrp="1"/>
          </p:cNvSpPr>
          <p:nvPr>
            <p:ph type="ftr" sz="quarter" idx="11"/>
          </p:nvPr>
        </p:nvSpPr>
        <p:spPr>
          <a:xfrm>
            <a:off x="457200" y="6480969"/>
            <a:ext cx="4260056" cy="301752"/>
          </a:xfrm>
        </p:spPr>
        <p:txBody>
          <a:bodyPr/>
          <a:lstStyle/>
          <a:p>
            <a:endParaRPr lang="it-IT" dirty="0"/>
          </a:p>
        </p:txBody>
      </p:sp>
      <p:sp>
        <p:nvSpPr>
          <p:cNvPr id="7" name="Segnaposto numero diapositiva 6"/>
          <p:cNvSpPr>
            <a:spLocks noGrp="1"/>
          </p:cNvSpPr>
          <p:nvPr>
            <p:ph type="sldNum" sz="quarter" idx="12"/>
          </p:nvPr>
        </p:nvSpPr>
        <p:spPr>
          <a:xfrm>
            <a:off x="7589520" y="6480969"/>
            <a:ext cx="502920" cy="301752"/>
          </a:xfrm>
        </p:spPr>
        <p:txBody>
          <a:bodyPr/>
          <a:lstStyle/>
          <a:p>
            <a:fld id="{0D8FC219-A6A1-4E36-81F9-435130CF5931}" type="slidenum">
              <a:rPr lang="it-IT" smtClean="0"/>
              <a:pPr/>
              <a:t>‹N›</a:t>
            </a:fld>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a:xfrm>
            <a:off x="4791456" y="6480969"/>
            <a:ext cx="2130552" cy="301752"/>
          </a:xfrm>
        </p:spPr>
        <p:txBody>
          <a:bodyPr/>
          <a:lstStyle/>
          <a:p>
            <a:fld id="{1C281EE3-ADA0-4328-9206-2E5F2AD8B715}" type="datetimeFigureOut">
              <a:rPr lang="it-IT" smtClean="0"/>
              <a:pPr/>
              <a:t>31/01/2020</a:t>
            </a:fld>
            <a:endParaRPr lang="it-IT" dirty="0"/>
          </a:p>
        </p:txBody>
      </p:sp>
      <p:sp>
        <p:nvSpPr>
          <p:cNvPr id="8" name="Segnaposto piè di pagina 7"/>
          <p:cNvSpPr>
            <a:spLocks noGrp="1"/>
          </p:cNvSpPr>
          <p:nvPr>
            <p:ph type="ftr" sz="quarter" idx="11"/>
          </p:nvPr>
        </p:nvSpPr>
        <p:spPr>
          <a:xfrm>
            <a:off x="457200" y="6480969"/>
            <a:ext cx="4261104" cy="301752"/>
          </a:xfrm>
        </p:spPr>
        <p:txBody>
          <a:bodyPr/>
          <a:lstStyle/>
          <a:p>
            <a:endParaRPr lang="it-IT" dirty="0"/>
          </a:p>
        </p:txBody>
      </p:sp>
      <p:sp>
        <p:nvSpPr>
          <p:cNvPr id="9" name="Segnaposto numero diapositiva 8"/>
          <p:cNvSpPr>
            <a:spLocks noGrp="1"/>
          </p:cNvSpPr>
          <p:nvPr>
            <p:ph type="sldNum" sz="quarter" idx="12"/>
          </p:nvPr>
        </p:nvSpPr>
        <p:spPr>
          <a:xfrm>
            <a:off x="7589520" y="6483096"/>
            <a:ext cx="502920" cy="301752"/>
          </a:xfrm>
        </p:spPr>
        <p:txBody>
          <a:bodyPr/>
          <a:lstStyle>
            <a:lvl1pPr algn="ctr">
              <a:defRPr/>
            </a:lvl1pPr>
          </a:lstStyle>
          <a:p>
            <a:fld id="{0D8FC219-A6A1-4E36-81F9-435130CF5931}" type="slidenum">
              <a:rPr lang="it-IT" smtClean="0"/>
              <a:pPr/>
              <a:t>‹N›</a:t>
            </a:fld>
            <a:endParaRPr lang="it-IT"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b="0"/>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1C281EE3-ADA0-4328-9206-2E5F2AD8B715}" type="datetimeFigureOut">
              <a:rPr lang="it-IT" smtClean="0"/>
              <a:pPr/>
              <a:t>31/01/2020</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0D8FC219-A6A1-4E36-81F9-435130CF5931}" type="slidenum">
              <a:rPr lang="it-IT" smtClean="0"/>
              <a:pPr/>
              <a:t>‹N›</a:t>
            </a:fld>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791456" y="6480969"/>
            <a:ext cx="2133600" cy="301752"/>
          </a:xfrm>
        </p:spPr>
        <p:txBody>
          <a:bodyPr/>
          <a:lstStyle/>
          <a:p>
            <a:fld id="{1C281EE3-ADA0-4328-9206-2E5F2AD8B715}" type="datetimeFigureOut">
              <a:rPr lang="it-IT" smtClean="0"/>
              <a:pPr/>
              <a:t>31/01/2020</a:t>
            </a:fld>
            <a:endParaRPr lang="it-IT" dirty="0"/>
          </a:p>
        </p:txBody>
      </p:sp>
      <p:sp>
        <p:nvSpPr>
          <p:cNvPr id="3" name="Segnaposto piè di pagina 2"/>
          <p:cNvSpPr>
            <a:spLocks noGrp="1"/>
          </p:cNvSpPr>
          <p:nvPr>
            <p:ph type="ftr" sz="quarter" idx="11"/>
          </p:nvPr>
        </p:nvSpPr>
        <p:spPr>
          <a:xfrm>
            <a:off x="457200" y="6481890"/>
            <a:ext cx="4260056" cy="300831"/>
          </a:xfrm>
        </p:spPr>
        <p:txBody>
          <a:bodyPr/>
          <a:lstStyle/>
          <a:p>
            <a:endParaRPr lang="it-IT" dirty="0"/>
          </a:p>
        </p:txBody>
      </p:sp>
      <p:sp>
        <p:nvSpPr>
          <p:cNvPr id="4" name="Segnaposto numero diapositiva 3"/>
          <p:cNvSpPr>
            <a:spLocks noGrp="1"/>
          </p:cNvSpPr>
          <p:nvPr>
            <p:ph type="sldNum" sz="quarter" idx="12"/>
          </p:nvPr>
        </p:nvSpPr>
        <p:spPr>
          <a:xfrm>
            <a:off x="7589520" y="6480969"/>
            <a:ext cx="502920" cy="301752"/>
          </a:xfrm>
        </p:spPr>
        <p:txBody>
          <a:bodyPr/>
          <a:lstStyle/>
          <a:p>
            <a:fld id="{0D8FC219-A6A1-4E36-81F9-435130CF5931}" type="slidenum">
              <a:rPr lang="it-IT" smtClean="0"/>
              <a:pPr/>
              <a:t>‹N›</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278976" y="6556248"/>
            <a:ext cx="2133600" cy="301752"/>
          </a:xfrm>
        </p:spPr>
        <p:txBody>
          <a:bodyPr/>
          <a:lstStyle>
            <a:lvl1pPr>
              <a:defRPr sz="900"/>
            </a:lvl1pPr>
          </a:lstStyle>
          <a:p>
            <a:fld id="{1C281EE3-ADA0-4328-9206-2E5F2AD8B715}" type="datetimeFigureOut">
              <a:rPr lang="it-IT" smtClean="0"/>
              <a:pPr/>
              <a:t>31/01/2020</a:t>
            </a:fld>
            <a:endParaRPr lang="it-IT" dirty="0"/>
          </a:p>
        </p:txBody>
      </p:sp>
      <p:sp>
        <p:nvSpPr>
          <p:cNvPr id="6" name="Segnaposto piè di pagina 5"/>
          <p:cNvSpPr>
            <a:spLocks noGrp="1"/>
          </p:cNvSpPr>
          <p:nvPr>
            <p:ph type="ftr" sz="quarter" idx="11"/>
          </p:nvPr>
        </p:nvSpPr>
        <p:spPr>
          <a:xfrm>
            <a:off x="1135856" y="6556248"/>
            <a:ext cx="5143120" cy="301752"/>
          </a:xfrm>
        </p:spPr>
        <p:txBody>
          <a:bodyPr/>
          <a:lstStyle>
            <a:lvl1pPr>
              <a:defRPr sz="900"/>
            </a:lvl1pPr>
          </a:lstStyle>
          <a:p>
            <a:endParaRPr lang="it-IT" dirty="0"/>
          </a:p>
        </p:txBody>
      </p:sp>
      <p:sp>
        <p:nvSpPr>
          <p:cNvPr id="7" name="Segnaposto numero diapositiva 6"/>
          <p:cNvSpPr>
            <a:spLocks noGrp="1"/>
          </p:cNvSpPr>
          <p:nvPr>
            <p:ph type="sldNum" sz="quarter" idx="12"/>
          </p:nvPr>
        </p:nvSpPr>
        <p:spPr>
          <a:xfrm>
            <a:off x="8410576" y="6556248"/>
            <a:ext cx="502920" cy="301752"/>
          </a:xfrm>
        </p:spPr>
        <p:txBody>
          <a:bodyPr/>
          <a:lstStyle>
            <a:lvl1pPr>
              <a:defRPr sz="900"/>
            </a:lvl1pPr>
          </a:lstStyle>
          <a:p>
            <a:fld id="{0D8FC219-A6A1-4E36-81F9-435130CF5931}" type="slidenum">
              <a:rPr lang="it-IT" smtClean="0"/>
              <a:pPr/>
              <a:t>‹N›</a:t>
            </a:fld>
            <a:endParaRPr lang="it-IT"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it-IT" dirty="0" smtClean="0"/>
              <a:t>Fare clic sull'icona per inserire un'immagine</a:t>
            </a:r>
            <a:endParaRPr kumimoji="0" lang="en-US" dirty="0"/>
          </a:p>
        </p:txBody>
      </p:sp>
      <p:sp>
        <p:nvSpPr>
          <p:cNvPr id="4" name="Segnaposto testo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a:xfrm>
            <a:off x="6108192" y="6556248"/>
            <a:ext cx="2103120" cy="301752"/>
          </a:xfrm>
        </p:spPr>
        <p:txBody>
          <a:bodyPr/>
          <a:lstStyle>
            <a:lvl1pPr>
              <a:defRPr sz="900"/>
            </a:lvl1pPr>
          </a:lstStyle>
          <a:p>
            <a:fld id="{1C281EE3-ADA0-4328-9206-2E5F2AD8B715}" type="datetimeFigureOut">
              <a:rPr lang="it-IT" smtClean="0"/>
              <a:pPr/>
              <a:t>31/01/2020</a:t>
            </a:fld>
            <a:endParaRPr lang="it-IT" dirty="0"/>
          </a:p>
        </p:txBody>
      </p:sp>
      <p:sp>
        <p:nvSpPr>
          <p:cNvPr id="6" name="Segnaposto piè di pagina 5"/>
          <p:cNvSpPr>
            <a:spLocks noGrp="1"/>
          </p:cNvSpPr>
          <p:nvPr>
            <p:ph type="ftr" sz="quarter" idx="11"/>
          </p:nvPr>
        </p:nvSpPr>
        <p:spPr>
          <a:xfrm>
            <a:off x="1170432" y="6557169"/>
            <a:ext cx="4948072" cy="301752"/>
          </a:xfrm>
        </p:spPr>
        <p:txBody>
          <a:bodyPr/>
          <a:lstStyle>
            <a:lvl1pPr>
              <a:defRPr sz="900"/>
            </a:lvl1pPr>
          </a:lstStyle>
          <a:p>
            <a:endParaRPr lang="it-IT" dirty="0"/>
          </a:p>
        </p:txBody>
      </p:sp>
      <p:sp>
        <p:nvSpPr>
          <p:cNvPr id="7" name="Segnaposto numero diapositiva 6"/>
          <p:cNvSpPr>
            <a:spLocks noGrp="1"/>
          </p:cNvSpPr>
          <p:nvPr>
            <p:ph type="sldNum" sz="quarter" idx="12"/>
          </p:nvPr>
        </p:nvSpPr>
        <p:spPr>
          <a:xfrm>
            <a:off x="8217192" y="6556248"/>
            <a:ext cx="365760" cy="301752"/>
          </a:xfrm>
        </p:spPr>
        <p:txBody>
          <a:bodyPr/>
          <a:lstStyle>
            <a:lvl1pPr algn="ctr">
              <a:defRPr sz="900"/>
            </a:lvl1pPr>
          </a:lstStyle>
          <a:p>
            <a:fld id="{0D8FC219-A6A1-4E36-81F9-435130CF5931}" type="slidenum">
              <a:rPr lang="it-IT" smtClean="0"/>
              <a:pPr/>
              <a:t>‹N›</a:t>
            </a:fld>
            <a:endParaRPr lang="it-IT"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Triangolo rettangolo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Connettore 1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Connettore 1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Segnaposto titolo 21"/>
          <p:cNvSpPr>
            <a:spLocks noGrp="1"/>
          </p:cNvSpPr>
          <p:nvPr>
            <p:ph type="title"/>
          </p:nvPr>
        </p:nvSpPr>
        <p:spPr>
          <a:xfrm>
            <a:off x="457200" y="267494"/>
            <a:ext cx="8229600" cy="1399032"/>
          </a:xfrm>
          <a:prstGeom prst="rect">
            <a:avLst/>
          </a:prstGeom>
        </p:spPr>
        <p:txBody>
          <a:bodyPr vert="horz" anchor="ctr">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C281EE3-ADA0-4328-9206-2E5F2AD8B715}" type="datetimeFigureOut">
              <a:rPr lang="it-IT" smtClean="0"/>
              <a:pPr/>
              <a:t>31/01/2020</a:t>
            </a:fld>
            <a:endParaRPr lang="it-IT" dirty="0"/>
          </a:p>
        </p:txBody>
      </p:sp>
      <p:sp>
        <p:nvSpPr>
          <p:cNvPr id="3" name="Segnaposto piè di pagina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it-IT" dirty="0"/>
          </a:p>
        </p:txBody>
      </p:sp>
      <p:sp>
        <p:nvSpPr>
          <p:cNvPr id="23" name="Segnaposto numero diapositiva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0D8FC219-A6A1-4E36-81F9-435130CF5931}" type="slidenum">
              <a:rPr lang="it-IT" smtClean="0"/>
              <a:pPr/>
              <a:t>‹N›</a:t>
            </a:fld>
            <a:endParaRPr lang="it-IT"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4.xml"/><Relationship Id="rId7" Type="http://schemas.openxmlformats.org/officeDocument/2006/relationships/slide" Target="slide18.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slide" Target="slide2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slide" Target="slide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619672" y="88176"/>
            <a:ext cx="7487948" cy="892552"/>
          </a:xfrm>
          <a:prstGeom prst="rect">
            <a:avLst/>
          </a:prstGeom>
          <a:noFill/>
        </p:spPr>
        <p:txBody>
          <a:bodyPr wrap="none" lIns="91440" tIns="45720" rIns="91440" bIns="45720">
            <a:spAutoFit/>
          </a:bodyPr>
          <a:lstStyle/>
          <a:p>
            <a:pPr algn="ctr"/>
            <a:r>
              <a:rPr lang="it-IT" sz="52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rPr>
              <a:t>Liceo Statale G.B. Vico</a:t>
            </a:r>
            <a:endParaRPr lang="it-IT" sz="52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ndParaRPr>
          </a:p>
        </p:txBody>
      </p:sp>
      <p:sp>
        <p:nvSpPr>
          <p:cNvPr id="5" name="Rettangolo 4"/>
          <p:cNvSpPr/>
          <p:nvPr/>
        </p:nvSpPr>
        <p:spPr>
          <a:xfrm>
            <a:off x="3363567" y="1169457"/>
            <a:ext cx="5724644" cy="1323439"/>
          </a:xfrm>
          <a:prstGeom prst="rect">
            <a:avLst/>
          </a:prstGeom>
          <a:noFill/>
        </p:spPr>
        <p:txBody>
          <a:bodyPr wrap="none" lIns="91440" tIns="45720" rIns="91440" bIns="45720">
            <a:spAutoFit/>
          </a:bodyPr>
          <a:lstStyle/>
          <a:p>
            <a:pPr algn="r"/>
            <a:r>
              <a:rPr lang="it-IT" sz="4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Percorso di alternanza</a:t>
            </a:r>
            <a:br>
              <a:rPr lang="it-IT" sz="4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r>
              <a:rPr lang="it-IT" sz="4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scuola - lavoro</a:t>
            </a:r>
            <a:endParaRPr lang="it-IT"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6" name="Rettangolo 5"/>
          <p:cNvSpPr/>
          <p:nvPr/>
        </p:nvSpPr>
        <p:spPr>
          <a:xfrm rot="2206829">
            <a:off x="-691617" y="2968673"/>
            <a:ext cx="9081332" cy="830997"/>
          </a:xfrm>
          <a:prstGeom prst="rect">
            <a:avLst/>
          </a:prstGeom>
          <a:noFill/>
        </p:spPr>
        <p:txBody>
          <a:bodyPr wrap="none" lIns="91440" tIns="45720" rIns="91440" bIns="45720">
            <a:spAutoFit/>
          </a:bodyPr>
          <a:lstStyle/>
          <a:p>
            <a:r>
              <a:rPr lang="it-IT" sz="1600" b="1" dirty="0" smtClean="0">
                <a:ln w="3175"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rPr>
              <a:t>Bargan Ana, Coen Arianna Chiara, Cozzolino Jessica Michel, de Santis Camilla Elettra, </a:t>
            </a:r>
            <a:br>
              <a:rPr lang="it-IT" sz="1600" b="1" dirty="0" smtClean="0">
                <a:ln w="3175"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rPr>
            </a:br>
            <a:r>
              <a:rPr lang="it-IT" sz="1600" b="1" dirty="0" smtClean="0">
                <a:ln w="3175"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rPr>
              <a:t>Longo Christian, Magri Davide, Pepaj Luiza, Pirota Giulia, Prenga Sabrina, Ramirez Alessia,</a:t>
            </a:r>
            <a:br>
              <a:rPr lang="it-IT" sz="1600" b="1" dirty="0" smtClean="0">
                <a:ln w="3175"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rPr>
            </a:br>
            <a:r>
              <a:rPr lang="it-IT" sz="1600" b="1" dirty="0" smtClean="0">
                <a:ln w="3175"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rPr>
              <a:t>Salvemini Martina, Tatu Iustina. </a:t>
            </a:r>
            <a:endParaRPr lang="it-IT" sz="1600" b="1" cap="none" spc="0" dirty="0">
              <a:ln w="3175"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ndParaRPr>
          </a:p>
        </p:txBody>
      </p:sp>
      <p:sp>
        <p:nvSpPr>
          <p:cNvPr id="7" name="Rettangolo 6"/>
          <p:cNvSpPr/>
          <p:nvPr/>
        </p:nvSpPr>
        <p:spPr>
          <a:xfrm>
            <a:off x="7342818" y="6021288"/>
            <a:ext cx="1117614" cy="892552"/>
          </a:xfrm>
          <a:prstGeom prst="rect">
            <a:avLst/>
          </a:prstGeom>
          <a:noFill/>
        </p:spPr>
        <p:txBody>
          <a:bodyPr wrap="none" lIns="91440" tIns="45720" rIns="91440" bIns="45720">
            <a:spAutoFit/>
          </a:bodyPr>
          <a:lstStyle/>
          <a:p>
            <a:pPr algn="ctr"/>
            <a:r>
              <a:rPr lang="it-IT" sz="52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rPr>
              <a:t>3G</a:t>
            </a:r>
            <a:endParaRPr lang="it-IT" sz="52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ndParaRPr>
          </a:p>
        </p:txBody>
      </p:sp>
      <p:sp>
        <p:nvSpPr>
          <p:cNvPr id="8" name="Rettangolo 7"/>
          <p:cNvSpPr/>
          <p:nvPr/>
        </p:nvSpPr>
        <p:spPr>
          <a:xfrm>
            <a:off x="204033" y="5229200"/>
            <a:ext cx="5880135" cy="1323439"/>
          </a:xfrm>
          <a:prstGeom prst="rect">
            <a:avLst/>
          </a:prstGeom>
          <a:noFill/>
        </p:spPr>
        <p:txBody>
          <a:bodyPr wrap="none" lIns="91440" tIns="45720" rIns="91440" bIns="45720">
            <a:spAutoFit/>
          </a:bodyPr>
          <a:lstStyle/>
          <a:p>
            <a:r>
              <a:rPr lang="it-IT" sz="4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Ricerca </a:t>
            </a:r>
            <a:br>
              <a:rPr lang="it-IT" sz="4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r>
              <a:rPr lang="it-IT" sz="4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storico - documentaria</a:t>
            </a:r>
            <a:endParaRPr lang="it-IT"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10" name="Immagine 9" descr="Museo.jpg"/>
          <p:cNvPicPr>
            <a:picLocks noChangeAspect="1"/>
          </p:cNvPicPr>
          <p:nvPr/>
        </p:nvPicPr>
        <p:blipFill>
          <a:blip r:embed="rId2" cstate="print">
            <a:duotone>
              <a:schemeClr val="accent1">
                <a:shade val="45000"/>
                <a:satMod val="135000"/>
              </a:schemeClr>
              <a:prstClr val="white"/>
            </a:duotone>
          </a:blip>
          <a:srcRect l="22917" r="23065"/>
          <a:stretch>
            <a:fillRect/>
          </a:stretch>
        </p:blipFill>
        <p:spPr>
          <a:xfrm>
            <a:off x="6791983" y="2967603"/>
            <a:ext cx="1812465" cy="1757541"/>
          </a:xfrm>
          <a:prstGeom prst="rect">
            <a:avLst/>
          </a:prstGeom>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250" autoRev="1" fill="hold">
                                          <p:stCondLst>
                                            <p:cond delay="0"/>
                                          </p:stCondLst>
                                        </p:cTn>
                                        <p:tgtEl>
                                          <p:spTgt spid="4"/>
                                        </p:tgtEl>
                                        <p:attrNameLst>
                                          <p:attrName>ppt_w</p:attrName>
                                        </p:attrNameLst>
                                      </p:cBhvr>
                                    </p:anim>
                                    <p:anim by="(#ppt_w*0.50)" calcmode="lin" valueType="num">
                                      <p:cBhvr>
                                        <p:cTn id="8" dur="250" decel="50000" autoRev="1" fill="hold">
                                          <p:stCondLst>
                                            <p:cond delay="0"/>
                                          </p:stCondLst>
                                        </p:cTn>
                                        <p:tgtEl>
                                          <p:spTgt spid="4"/>
                                        </p:tgtEl>
                                        <p:attrNameLst>
                                          <p:attrName>ppt_x</p:attrName>
                                        </p:attrNameLst>
                                      </p:cBhvr>
                                    </p:anim>
                                    <p:anim from="(-#ppt_h/2)" to="(#ppt_y)" calcmode="lin" valueType="num">
                                      <p:cBhvr>
                                        <p:cTn id="9" dur="500" fill="hold">
                                          <p:stCondLst>
                                            <p:cond delay="0"/>
                                          </p:stCondLst>
                                        </p:cTn>
                                        <p:tgtEl>
                                          <p:spTgt spid="4"/>
                                        </p:tgtEl>
                                        <p:attrNameLst>
                                          <p:attrName>ppt_y</p:attrName>
                                        </p:attrNameLst>
                                      </p:cBhvr>
                                    </p:anim>
                                    <p:animRot by="21600000">
                                      <p:cBhvr>
                                        <p:cTn id="10" dur="500" fill="hold">
                                          <p:stCondLst>
                                            <p:cond delay="0"/>
                                          </p:stCondLst>
                                        </p:cTn>
                                        <p:tgtEl>
                                          <p:spTgt spid="4"/>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by="(-#ppt_w*2)" calcmode="lin" valueType="num">
                                      <p:cBhvr rctx="PPT">
                                        <p:cTn id="13" dur="250" autoRev="1" fill="hold">
                                          <p:stCondLst>
                                            <p:cond delay="0"/>
                                          </p:stCondLst>
                                        </p:cTn>
                                        <p:tgtEl>
                                          <p:spTgt spid="5"/>
                                        </p:tgtEl>
                                        <p:attrNameLst>
                                          <p:attrName>ppt_w</p:attrName>
                                        </p:attrNameLst>
                                      </p:cBhvr>
                                    </p:anim>
                                    <p:anim by="(#ppt_w*0.50)" calcmode="lin" valueType="num">
                                      <p:cBhvr>
                                        <p:cTn id="14" dur="250" decel="50000" autoRev="1" fill="hold">
                                          <p:stCondLst>
                                            <p:cond delay="0"/>
                                          </p:stCondLst>
                                        </p:cTn>
                                        <p:tgtEl>
                                          <p:spTgt spid="5"/>
                                        </p:tgtEl>
                                        <p:attrNameLst>
                                          <p:attrName>ppt_x</p:attrName>
                                        </p:attrNameLst>
                                      </p:cBhvr>
                                    </p:anim>
                                    <p:anim from="(-#ppt_h/2)" to="(#ppt_y)" calcmode="lin" valueType="num">
                                      <p:cBhvr>
                                        <p:cTn id="15" dur="500" fill="hold">
                                          <p:stCondLst>
                                            <p:cond delay="0"/>
                                          </p:stCondLst>
                                        </p:cTn>
                                        <p:tgtEl>
                                          <p:spTgt spid="5"/>
                                        </p:tgtEl>
                                        <p:attrNameLst>
                                          <p:attrName>ppt_y</p:attrName>
                                        </p:attrNameLst>
                                      </p:cBhvr>
                                    </p:anim>
                                    <p:animRot by="21600000">
                                      <p:cBhvr>
                                        <p:cTn id="16" dur="500" fill="hold">
                                          <p:stCondLst>
                                            <p:cond delay="0"/>
                                          </p:stCondLst>
                                        </p:cTn>
                                        <p:tgtEl>
                                          <p:spTgt spid="5"/>
                                        </p:tgtEl>
                                        <p:attrNameLst>
                                          <p:attrName>r</p:attrName>
                                        </p:attrNameLst>
                                      </p:cBhvr>
                                    </p:animRot>
                                  </p:childTnLst>
                                </p:cTn>
                              </p:par>
                              <p:par>
                                <p:cTn id="17" presetID="56" presetClass="entr" presetSubtype="0" fill="hold" grpId="0" nodeType="with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 by="(-#ppt_w*2)" calcmode="lin" valueType="num">
                                      <p:cBhvr rctx="PPT">
                                        <p:cTn id="19" dur="250" autoRev="1" fill="hold">
                                          <p:stCondLst>
                                            <p:cond delay="0"/>
                                          </p:stCondLst>
                                        </p:cTn>
                                        <p:tgtEl>
                                          <p:spTgt spid="8"/>
                                        </p:tgtEl>
                                        <p:attrNameLst>
                                          <p:attrName>ppt_w</p:attrName>
                                        </p:attrNameLst>
                                      </p:cBhvr>
                                    </p:anim>
                                    <p:anim by="(#ppt_w*0.50)" calcmode="lin" valueType="num">
                                      <p:cBhvr>
                                        <p:cTn id="20" dur="250" decel="50000" autoRev="1" fill="hold">
                                          <p:stCondLst>
                                            <p:cond delay="0"/>
                                          </p:stCondLst>
                                        </p:cTn>
                                        <p:tgtEl>
                                          <p:spTgt spid="8"/>
                                        </p:tgtEl>
                                        <p:attrNameLst>
                                          <p:attrName>ppt_x</p:attrName>
                                        </p:attrNameLst>
                                      </p:cBhvr>
                                    </p:anim>
                                    <p:anim from="(-#ppt_h/2)" to="(#ppt_y)" calcmode="lin" valueType="num">
                                      <p:cBhvr>
                                        <p:cTn id="21" dur="500" fill="hold">
                                          <p:stCondLst>
                                            <p:cond delay="0"/>
                                          </p:stCondLst>
                                        </p:cTn>
                                        <p:tgtEl>
                                          <p:spTgt spid="8"/>
                                        </p:tgtEl>
                                        <p:attrNameLst>
                                          <p:attrName>ppt_y</p:attrName>
                                        </p:attrNameLst>
                                      </p:cBhvr>
                                    </p:anim>
                                    <p:animRot by="21600000">
                                      <p:cBhvr>
                                        <p:cTn id="22" dur="500" fill="hold">
                                          <p:stCondLst>
                                            <p:cond delay="0"/>
                                          </p:stCondLst>
                                        </p:cTn>
                                        <p:tgtEl>
                                          <p:spTgt spid="8"/>
                                        </p:tgtEl>
                                        <p:attrNameLst>
                                          <p:attrName>r</p:attrName>
                                        </p:attrNameLst>
                                      </p:cBhvr>
                                    </p:animRot>
                                  </p:childTnLst>
                                </p:cTn>
                              </p:par>
                              <p:par>
                                <p:cTn id="23" presetID="56" presetClass="entr" presetSubtype="0" fill="hold" grpId="0" nodeType="withEffect">
                                  <p:stCondLst>
                                    <p:cond delay="0"/>
                                  </p:stCondLst>
                                  <p:iterate type="lt">
                                    <p:tmPct val="10000"/>
                                  </p:iterate>
                                  <p:childTnLst>
                                    <p:set>
                                      <p:cBhvr>
                                        <p:cTn id="24" dur="1" fill="hold">
                                          <p:stCondLst>
                                            <p:cond delay="0"/>
                                          </p:stCondLst>
                                        </p:cTn>
                                        <p:tgtEl>
                                          <p:spTgt spid="7"/>
                                        </p:tgtEl>
                                        <p:attrNameLst>
                                          <p:attrName>style.visibility</p:attrName>
                                        </p:attrNameLst>
                                      </p:cBhvr>
                                      <p:to>
                                        <p:strVal val="visible"/>
                                      </p:to>
                                    </p:set>
                                    <p:anim by="(-#ppt_w*2)" calcmode="lin" valueType="num">
                                      <p:cBhvr rctx="PPT">
                                        <p:cTn id="25" dur="250" autoRev="1" fill="hold">
                                          <p:stCondLst>
                                            <p:cond delay="0"/>
                                          </p:stCondLst>
                                        </p:cTn>
                                        <p:tgtEl>
                                          <p:spTgt spid="7"/>
                                        </p:tgtEl>
                                        <p:attrNameLst>
                                          <p:attrName>ppt_w</p:attrName>
                                        </p:attrNameLst>
                                      </p:cBhvr>
                                    </p:anim>
                                    <p:anim by="(#ppt_w*0.50)" calcmode="lin" valueType="num">
                                      <p:cBhvr>
                                        <p:cTn id="26" dur="250" decel="50000" autoRev="1" fill="hold">
                                          <p:stCondLst>
                                            <p:cond delay="0"/>
                                          </p:stCondLst>
                                        </p:cTn>
                                        <p:tgtEl>
                                          <p:spTgt spid="7"/>
                                        </p:tgtEl>
                                        <p:attrNameLst>
                                          <p:attrName>ppt_x</p:attrName>
                                        </p:attrNameLst>
                                      </p:cBhvr>
                                    </p:anim>
                                    <p:anim from="(-#ppt_h/2)" to="(#ppt_y)" calcmode="lin" valueType="num">
                                      <p:cBhvr>
                                        <p:cTn id="27" dur="500" fill="hold">
                                          <p:stCondLst>
                                            <p:cond delay="0"/>
                                          </p:stCondLst>
                                        </p:cTn>
                                        <p:tgtEl>
                                          <p:spTgt spid="7"/>
                                        </p:tgtEl>
                                        <p:attrNameLst>
                                          <p:attrName>ppt_y</p:attrName>
                                        </p:attrNameLst>
                                      </p:cBhvr>
                                    </p:anim>
                                    <p:animRot by="21600000">
                                      <p:cBhvr>
                                        <p:cTn id="28" dur="500" fill="hold">
                                          <p:stCondLst>
                                            <p:cond delay="0"/>
                                          </p:stCondLst>
                                        </p:cTn>
                                        <p:tgtEl>
                                          <p:spTgt spid="7"/>
                                        </p:tgtEl>
                                        <p:attrNameLst>
                                          <p:attrName>r</p:attrName>
                                        </p:attrNameLst>
                                      </p:cBhvr>
                                    </p:animRot>
                                  </p:childTnLst>
                                </p:cTn>
                              </p:par>
                            </p:childTnLst>
                          </p:cTn>
                        </p:par>
                        <p:par>
                          <p:cTn id="29" fill="hold">
                            <p:stCondLst>
                              <p:cond delay="21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par>
                          <p:cTn id="33" fill="hold">
                            <p:stCondLst>
                              <p:cond delay="2600"/>
                            </p:stCondLst>
                            <p:childTnLst>
                              <p:par>
                                <p:cTn id="34" presetID="56" presetClass="entr" presetSubtype="0" fill="hold" grpId="0" nodeType="afterEffect">
                                  <p:stCondLst>
                                    <p:cond delay="0"/>
                                  </p:stCondLst>
                                  <p:iterate type="lt">
                                    <p:tmPct val="10000"/>
                                  </p:iterate>
                                  <p:childTnLst>
                                    <p:set>
                                      <p:cBhvr>
                                        <p:cTn id="35" dur="1" fill="hold">
                                          <p:stCondLst>
                                            <p:cond delay="0"/>
                                          </p:stCondLst>
                                        </p:cTn>
                                        <p:tgtEl>
                                          <p:spTgt spid="6"/>
                                        </p:tgtEl>
                                        <p:attrNameLst>
                                          <p:attrName>style.visibility</p:attrName>
                                        </p:attrNameLst>
                                      </p:cBhvr>
                                      <p:to>
                                        <p:strVal val="visible"/>
                                      </p:to>
                                    </p:set>
                                    <p:anim by="(-#ppt_w*2)" calcmode="lin" valueType="num">
                                      <p:cBhvr rctx="PPT">
                                        <p:cTn id="36" dur="250" autoRev="1" fill="hold">
                                          <p:stCondLst>
                                            <p:cond delay="0"/>
                                          </p:stCondLst>
                                        </p:cTn>
                                        <p:tgtEl>
                                          <p:spTgt spid="6"/>
                                        </p:tgtEl>
                                        <p:attrNameLst>
                                          <p:attrName>ppt_w</p:attrName>
                                        </p:attrNameLst>
                                      </p:cBhvr>
                                    </p:anim>
                                    <p:anim by="(#ppt_w*0.50)" calcmode="lin" valueType="num">
                                      <p:cBhvr>
                                        <p:cTn id="37" dur="250" decel="50000" autoRev="1" fill="hold">
                                          <p:stCondLst>
                                            <p:cond delay="0"/>
                                          </p:stCondLst>
                                        </p:cTn>
                                        <p:tgtEl>
                                          <p:spTgt spid="6"/>
                                        </p:tgtEl>
                                        <p:attrNameLst>
                                          <p:attrName>ppt_x</p:attrName>
                                        </p:attrNameLst>
                                      </p:cBhvr>
                                    </p:anim>
                                    <p:anim from="(-#ppt_h/2)" to="(#ppt_y)" calcmode="lin" valueType="num">
                                      <p:cBhvr>
                                        <p:cTn id="38" dur="500" fill="hold">
                                          <p:stCondLst>
                                            <p:cond delay="0"/>
                                          </p:stCondLst>
                                        </p:cTn>
                                        <p:tgtEl>
                                          <p:spTgt spid="6"/>
                                        </p:tgtEl>
                                        <p:attrNameLst>
                                          <p:attrName>ppt_y</p:attrName>
                                        </p:attrNameLst>
                                      </p:cBhvr>
                                    </p:anim>
                                    <p:animRot by="21600000">
                                      <p:cBhvr>
                                        <p:cTn id="39" dur="5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0"/>
            <a:ext cx="9144000" cy="6858000"/>
          </a:xfrm>
          <a:prstGeom prst="rect">
            <a:avLst/>
          </a:prstGeom>
          <a:ln>
            <a:solidFill>
              <a:schemeClr val="tx1"/>
            </a:solidFill>
          </a:ln>
          <a:effectLst>
            <a:softEdge rad="635000"/>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7" name="Rettangolo 6"/>
          <p:cNvSpPr/>
          <p:nvPr/>
        </p:nvSpPr>
        <p:spPr>
          <a:xfrm>
            <a:off x="0" y="-27384"/>
            <a:ext cx="9144000" cy="784830"/>
          </a:xfrm>
          <a:prstGeom prst="rect">
            <a:avLst/>
          </a:prstGeom>
          <a:noFill/>
        </p:spPr>
        <p:txBody>
          <a:bodyPr wrap="square" lIns="91440" tIns="45720" rIns="91440" bIns="45720">
            <a:spAutoFit/>
          </a:bodyPr>
          <a:lstStyle/>
          <a:p>
            <a:pPr algn="ctr"/>
            <a:r>
              <a:rPr lang="it-IT" sz="45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LAVORO DONNE – 1800 / 1900</a:t>
            </a:r>
            <a:endParaRPr lang="it-IT" sz="45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2050" name="Picture 2" descr="E:\3g alternanza\Prima serie - 1800 -- 1900 - LAVORI DONNE (madri, sorelle e tutrici).jpg"/>
          <p:cNvPicPr>
            <a:picLocks noChangeAspect="1" noChangeArrowheads="1"/>
          </p:cNvPicPr>
          <p:nvPr/>
        </p:nvPicPr>
        <p:blipFill>
          <a:blip r:embed="rId2" cstate="print"/>
          <a:srcRect t="12579"/>
          <a:stretch>
            <a:fillRect/>
          </a:stretch>
        </p:blipFill>
        <p:spPr bwMode="auto">
          <a:xfrm>
            <a:off x="539552" y="899331"/>
            <a:ext cx="8028384" cy="5265973"/>
          </a:xfrm>
          <a:prstGeom prst="rect">
            <a:avLst/>
          </a:prstGeom>
          <a:noFill/>
        </p:spPr>
      </p:pic>
      <p:sp>
        <p:nvSpPr>
          <p:cNvPr id="8" name="Rettangolo 7"/>
          <p:cNvSpPr/>
          <p:nvPr/>
        </p:nvSpPr>
        <p:spPr>
          <a:xfrm>
            <a:off x="6876256" y="764704"/>
            <a:ext cx="2195736" cy="1224136"/>
          </a:xfrm>
          <a:prstGeom prst="rect">
            <a:avLst/>
          </a:prstGeom>
          <a:ln w="3175">
            <a:solidFill>
              <a:schemeClr val="tx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300" dirty="0" smtClean="0"/>
              <a:t>TOTALE CAMPIONE</a:t>
            </a:r>
            <a:br>
              <a:rPr lang="it-IT" sz="1300" dirty="0" smtClean="0"/>
            </a:br>
            <a:r>
              <a:rPr lang="it-IT" sz="2400" b="1" dirty="0" smtClean="0"/>
              <a:t>33</a:t>
            </a:r>
            <a:endParaRPr lang="it-IT" sz="2400" b="1" dirty="0"/>
          </a:p>
        </p:txBody>
      </p:sp>
      <p:sp>
        <p:nvSpPr>
          <p:cNvPr id="9" name="Ovale 8">
            <a:hlinkClick r:id="rId3" action="ppaction://hlinksldjump"/>
          </p:cNvPr>
          <p:cNvSpPr/>
          <p:nvPr/>
        </p:nvSpPr>
        <p:spPr>
          <a:xfrm>
            <a:off x="8676456" y="6381328"/>
            <a:ext cx="360040" cy="360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250" autoRev="1" fill="hold">
                                          <p:stCondLst>
                                            <p:cond delay="0"/>
                                          </p:stCondLst>
                                        </p:cTn>
                                        <p:tgtEl>
                                          <p:spTgt spid="7"/>
                                        </p:tgtEl>
                                        <p:attrNameLst>
                                          <p:attrName>ppt_w</p:attrName>
                                        </p:attrNameLst>
                                      </p:cBhvr>
                                    </p:anim>
                                    <p:anim by="(#ppt_w*0.50)" calcmode="lin" valueType="num">
                                      <p:cBhvr>
                                        <p:cTn id="8" dur="250" decel="50000" autoRev="1" fill="hold">
                                          <p:stCondLst>
                                            <p:cond delay="0"/>
                                          </p:stCondLst>
                                        </p:cTn>
                                        <p:tgtEl>
                                          <p:spTgt spid="7"/>
                                        </p:tgtEl>
                                        <p:attrNameLst>
                                          <p:attrName>ppt_x</p:attrName>
                                        </p:attrNameLst>
                                      </p:cBhvr>
                                    </p:anim>
                                    <p:anim from="(-#ppt_h/2)" to="(#ppt_y)" calcmode="lin" valueType="num">
                                      <p:cBhvr>
                                        <p:cTn id="9" dur="500" fill="hold">
                                          <p:stCondLst>
                                            <p:cond delay="0"/>
                                          </p:stCondLst>
                                        </p:cTn>
                                        <p:tgtEl>
                                          <p:spTgt spid="7"/>
                                        </p:tgtEl>
                                        <p:attrNameLst>
                                          <p:attrName>ppt_y</p:attrName>
                                        </p:attrNameLst>
                                      </p:cBhvr>
                                    </p:anim>
                                    <p:animRot by="21600000">
                                      <p:cBhvr>
                                        <p:cTn id="10" dur="500" fill="hold">
                                          <p:stCondLst>
                                            <p:cond delay="0"/>
                                          </p:stCondLst>
                                        </p:cTn>
                                        <p:tgtEl>
                                          <p:spTgt spid="7"/>
                                        </p:tgtEl>
                                        <p:attrNameLst>
                                          <p:attrName>r</p:attrName>
                                        </p:attrNameLst>
                                      </p:cBhvr>
                                    </p:animRo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par>
                          <p:cTn id="14" fill="hold">
                            <p:stCondLst>
                              <p:cond delay="2000"/>
                            </p:stCondLst>
                            <p:childTnLst>
                              <p:par>
                                <p:cTn id="15" presetID="49" presetClass="entr" presetSubtype="0" decel="100000" fill="hold" nodeType="after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500" fill="hold"/>
                                        <p:tgtEl>
                                          <p:spTgt spid="2050"/>
                                        </p:tgtEl>
                                        <p:attrNameLst>
                                          <p:attrName>ppt_w</p:attrName>
                                        </p:attrNameLst>
                                      </p:cBhvr>
                                      <p:tavLst>
                                        <p:tav tm="0">
                                          <p:val>
                                            <p:fltVal val="0"/>
                                          </p:val>
                                        </p:tav>
                                        <p:tav tm="100000">
                                          <p:val>
                                            <p:strVal val="#ppt_w"/>
                                          </p:val>
                                        </p:tav>
                                      </p:tavLst>
                                    </p:anim>
                                    <p:anim calcmode="lin" valueType="num">
                                      <p:cBhvr>
                                        <p:cTn id="18" dur="500" fill="hold"/>
                                        <p:tgtEl>
                                          <p:spTgt spid="2050"/>
                                        </p:tgtEl>
                                        <p:attrNameLst>
                                          <p:attrName>ppt_h</p:attrName>
                                        </p:attrNameLst>
                                      </p:cBhvr>
                                      <p:tavLst>
                                        <p:tav tm="0">
                                          <p:val>
                                            <p:fltVal val="0"/>
                                          </p:val>
                                        </p:tav>
                                        <p:tav tm="100000">
                                          <p:val>
                                            <p:strVal val="#ppt_h"/>
                                          </p:val>
                                        </p:tav>
                                      </p:tavLst>
                                    </p:anim>
                                    <p:anim calcmode="lin" valueType="num">
                                      <p:cBhvr>
                                        <p:cTn id="19" dur="500" fill="hold"/>
                                        <p:tgtEl>
                                          <p:spTgt spid="2050"/>
                                        </p:tgtEl>
                                        <p:attrNameLst>
                                          <p:attrName>style.rotation</p:attrName>
                                        </p:attrNameLst>
                                      </p:cBhvr>
                                      <p:tavLst>
                                        <p:tav tm="0">
                                          <p:val>
                                            <p:fltVal val="360"/>
                                          </p:val>
                                        </p:tav>
                                        <p:tav tm="100000">
                                          <p:val>
                                            <p:fltVal val="0"/>
                                          </p:val>
                                        </p:tav>
                                      </p:tavLst>
                                    </p:anim>
                                    <p:animEffect transition="in" filter="fade">
                                      <p:cBhvr>
                                        <p:cTn id="20" dur="500"/>
                                        <p:tgtEl>
                                          <p:spTgt spid="2050"/>
                                        </p:tgtEl>
                                      </p:cBhvr>
                                    </p:animEffect>
                                  </p:childTnLst>
                                </p:cTn>
                              </p:par>
                            </p:childTnLst>
                          </p:cTn>
                        </p:par>
                        <p:par>
                          <p:cTn id="21" fill="hold">
                            <p:stCondLst>
                              <p:cond delay="2500"/>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8"/>
                                        </p:tgtEl>
                                        <p:attrNameLst>
                                          <p:attrName>style.visibility</p:attrName>
                                        </p:attrNameLst>
                                      </p:cBhvr>
                                      <p:to>
                                        <p:strVal val="visible"/>
                                      </p:to>
                                    </p:set>
                                    <p:anim by="(-#ppt_w*2)" calcmode="lin" valueType="num">
                                      <p:cBhvr rctx="PPT">
                                        <p:cTn id="24" dur="250" autoRev="1" fill="hold">
                                          <p:stCondLst>
                                            <p:cond delay="0"/>
                                          </p:stCondLst>
                                        </p:cTn>
                                        <p:tgtEl>
                                          <p:spTgt spid="8"/>
                                        </p:tgtEl>
                                        <p:attrNameLst>
                                          <p:attrName>ppt_w</p:attrName>
                                        </p:attrNameLst>
                                      </p:cBhvr>
                                    </p:anim>
                                    <p:anim by="(#ppt_w*0.50)" calcmode="lin" valueType="num">
                                      <p:cBhvr>
                                        <p:cTn id="25" dur="250" decel="50000" autoRev="1" fill="hold">
                                          <p:stCondLst>
                                            <p:cond delay="0"/>
                                          </p:stCondLst>
                                        </p:cTn>
                                        <p:tgtEl>
                                          <p:spTgt spid="8"/>
                                        </p:tgtEl>
                                        <p:attrNameLst>
                                          <p:attrName>ppt_x</p:attrName>
                                        </p:attrNameLst>
                                      </p:cBhvr>
                                    </p:anim>
                                    <p:anim from="(-#ppt_h/2)" to="(#ppt_y)" calcmode="lin" valueType="num">
                                      <p:cBhvr>
                                        <p:cTn id="26" dur="500" fill="hold">
                                          <p:stCondLst>
                                            <p:cond delay="0"/>
                                          </p:stCondLst>
                                        </p:cTn>
                                        <p:tgtEl>
                                          <p:spTgt spid="8"/>
                                        </p:tgtEl>
                                        <p:attrNameLst>
                                          <p:attrName>ppt_y</p:attrName>
                                        </p:attrNameLst>
                                      </p:cBhvr>
                                    </p:anim>
                                    <p:animRot by="21600000">
                                      <p:cBhvr>
                                        <p:cTn id="27" dur="500" fill="hold">
                                          <p:stCondLst>
                                            <p:cond delay="0"/>
                                          </p:stCondLst>
                                        </p:cTn>
                                        <p:tgtEl>
                                          <p:spTgt spid="8"/>
                                        </p:tgtEl>
                                        <p:attrNameLst>
                                          <p:attrName>r</p:attrName>
                                        </p:attrNameLst>
                                      </p:cBhvr>
                                    </p:animRot>
                                  </p:childTnLst>
                                </p:cTn>
                              </p:par>
                            </p:childTnLst>
                          </p:cTn>
                        </p:par>
                        <p:par>
                          <p:cTn id="28" fill="hold">
                            <p:stCondLst>
                              <p:cond delay="375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0"/>
            <a:ext cx="9144000" cy="6858000"/>
          </a:xfrm>
          <a:prstGeom prst="rect">
            <a:avLst/>
          </a:prstGeom>
          <a:ln>
            <a:solidFill>
              <a:schemeClr val="tx1"/>
            </a:solidFill>
          </a:ln>
          <a:effectLst>
            <a:softEdge rad="635000"/>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7" name="Rettangolo 6"/>
          <p:cNvSpPr/>
          <p:nvPr/>
        </p:nvSpPr>
        <p:spPr>
          <a:xfrm>
            <a:off x="0" y="-27384"/>
            <a:ext cx="9144000" cy="784830"/>
          </a:xfrm>
          <a:prstGeom prst="rect">
            <a:avLst/>
          </a:prstGeom>
          <a:noFill/>
        </p:spPr>
        <p:txBody>
          <a:bodyPr wrap="square" lIns="91440" tIns="45720" rIns="91440" bIns="45720">
            <a:spAutoFit/>
          </a:bodyPr>
          <a:lstStyle/>
          <a:p>
            <a:pPr algn="ctr"/>
            <a:r>
              <a:rPr lang="it-IT" sz="45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LAVORO ORFANI – 1901 / 1939</a:t>
            </a:r>
            <a:endParaRPr lang="it-IT" sz="45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3074" name="Picture 2" descr="E:\3g alternanza\Seconda serie - 1901 -- 1939 - LAVORI DEGLI ORFANI.jpg"/>
          <p:cNvPicPr>
            <a:picLocks noChangeAspect="1" noChangeArrowheads="1"/>
          </p:cNvPicPr>
          <p:nvPr/>
        </p:nvPicPr>
        <p:blipFill>
          <a:blip r:embed="rId2" cstate="print"/>
          <a:srcRect t="8386"/>
          <a:stretch>
            <a:fillRect/>
          </a:stretch>
        </p:blipFill>
        <p:spPr bwMode="auto">
          <a:xfrm>
            <a:off x="467543" y="836712"/>
            <a:ext cx="8280921" cy="5692146"/>
          </a:xfrm>
          <a:prstGeom prst="rect">
            <a:avLst/>
          </a:prstGeom>
          <a:noFill/>
        </p:spPr>
      </p:pic>
      <p:sp>
        <p:nvSpPr>
          <p:cNvPr id="8" name="Rettangolo 7"/>
          <p:cNvSpPr/>
          <p:nvPr/>
        </p:nvSpPr>
        <p:spPr>
          <a:xfrm>
            <a:off x="6876256" y="764704"/>
            <a:ext cx="2195736" cy="1224136"/>
          </a:xfrm>
          <a:prstGeom prst="rect">
            <a:avLst/>
          </a:prstGeom>
          <a:ln w="3175">
            <a:solidFill>
              <a:schemeClr val="tx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300" dirty="0" smtClean="0"/>
              <a:t>TOTALE CAMPIONE</a:t>
            </a:r>
            <a:br>
              <a:rPr lang="it-IT" sz="1300" dirty="0" smtClean="0"/>
            </a:br>
            <a:r>
              <a:rPr lang="it-IT" sz="2400" b="1" dirty="0" smtClean="0"/>
              <a:t>75</a:t>
            </a:r>
            <a:endParaRPr lang="it-IT" sz="2400" b="1" dirty="0"/>
          </a:p>
        </p:txBody>
      </p:sp>
      <p:sp>
        <p:nvSpPr>
          <p:cNvPr id="9" name="Ovale 8">
            <a:hlinkClick r:id="rId3" action="ppaction://hlinksldjump"/>
          </p:cNvPr>
          <p:cNvSpPr/>
          <p:nvPr/>
        </p:nvSpPr>
        <p:spPr>
          <a:xfrm>
            <a:off x="8676456" y="6381328"/>
            <a:ext cx="360040" cy="360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p:cNvSpPr/>
          <p:nvPr/>
        </p:nvSpPr>
        <p:spPr>
          <a:xfrm>
            <a:off x="6424552" y="5783284"/>
            <a:ext cx="1175657" cy="415636"/>
          </a:xfrm>
          <a:prstGeom prst="rect">
            <a:avLst/>
          </a:prstGeom>
          <a:ln>
            <a:solidFill>
              <a:schemeClr val="tx1"/>
            </a:solidFill>
          </a:ln>
          <a:effectLst>
            <a:softEdge rad="127000"/>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5" name="CasellaDiTesto 14"/>
          <p:cNvSpPr txBox="1"/>
          <p:nvPr/>
        </p:nvSpPr>
        <p:spPr>
          <a:xfrm>
            <a:off x="6472053" y="5795159"/>
            <a:ext cx="1805049" cy="369332"/>
          </a:xfrm>
          <a:prstGeom prst="rect">
            <a:avLst/>
          </a:prstGeom>
          <a:noFill/>
        </p:spPr>
        <p:txBody>
          <a:bodyPr wrap="square" rtlCol="0">
            <a:spAutoFit/>
          </a:bodyPr>
          <a:lstStyle/>
          <a:p>
            <a:r>
              <a:rPr lang="it-IT" dirty="0" smtClean="0">
                <a:solidFill>
                  <a:schemeClr val="bg1"/>
                </a:solidFill>
                <a:latin typeface="Calibri" pitchFamily="34" charset="0"/>
              </a:rPr>
              <a:t>Lattoniere</a:t>
            </a:r>
            <a:endParaRPr lang="it-IT" dirty="0">
              <a:solidFill>
                <a:schemeClr val="bg1"/>
              </a:solidFill>
              <a:latin typeface="Calibri" pitchFamily="34"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250" autoRev="1" fill="hold">
                                          <p:stCondLst>
                                            <p:cond delay="0"/>
                                          </p:stCondLst>
                                        </p:cTn>
                                        <p:tgtEl>
                                          <p:spTgt spid="7"/>
                                        </p:tgtEl>
                                        <p:attrNameLst>
                                          <p:attrName>ppt_w</p:attrName>
                                        </p:attrNameLst>
                                      </p:cBhvr>
                                    </p:anim>
                                    <p:anim by="(#ppt_w*0.50)" calcmode="lin" valueType="num">
                                      <p:cBhvr>
                                        <p:cTn id="8" dur="250" decel="50000" autoRev="1" fill="hold">
                                          <p:stCondLst>
                                            <p:cond delay="0"/>
                                          </p:stCondLst>
                                        </p:cTn>
                                        <p:tgtEl>
                                          <p:spTgt spid="7"/>
                                        </p:tgtEl>
                                        <p:attrNameLst>
                                          <p:attrName>ppt_x</p:attrName>
                                        </p:attrNameLst>
                                      </p:cBhvr>
                                    </p:anim>
                                    <p:anim from="(-#ppt_h/2)" to="(#ppt_y)" calcmode="lin" valueType="num">
                                      <p:cBhvr>
                                        <p:cTn id="9" dur="500" fill="hold">
                                          <p:stCondLst>
                                            <p:cond delay="0"/>
                                          </p:stCondLst>
                                        </p:cTn>
                                        <p:tgtEl>
                                          <p:spTgt spid="7"/>
                                        </p:tgtEl>
                                        <p:attrNameLst>
                                          <p:attrName>ppt_y</p:attrName>
                                        </p:attrNameLst>
                                      </p:cBhvr>
                                    </p:anim>
                                    <p:animRot by="21600000">
                                      <p:cBhvr>
                                        <p:cTn id="10" dur="500" fill="hold">
                                          <p:stCondLst>
                                            <p:cond delay="0"/>
                                          </p:stCondLst>
                                        </p:cTn>
                                        <p:tgtEl>
                                          <p:spTgt spid="7"/>
                                        </p:tgtEl>
                                        <p:attrNameLst>
                                          <p:attrName>r</p:attrName>
                                        </p:attrNameLst>
                                      </p:cBhvr>
                                    </p:animRo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par>
                          <p:cTn id="14" fill="hold">
                            <p:stCondLst>
                              <p:cond delay="2000"/>
                            </p:stCondLst>
                            <p:childTnLst>
                              <p:par>
                                <p:cTn id="15" presetID="49" presetClass="entr" presetSubtype="0" decel="100000" fill="hold" nodeType="afterEffect">
                                  <p:stCondLst>
                                    <p:cond delay="0"/>
                                  </p:stCondLst>
                                  <p:childTnLst>
                                    <p:set>
                                      <p:cBhvr>
                                        <p:cTn id="16" dur="1" fill="hold">
                                          <p:stCondLst>
                                            <p:cond delay="0"/>
                                          </p:stCondLst>
                                        </p:cTn>
                                        <p:tgtEl>
                                          <p:spTgt spid="3074"/>
                                        </p:tgtEl>
                                        <p:attrNameLst>
                                          <p:attrName>style.visibility</p:attrName>
                                        </p:attrNameLst>
                                      </p:cBhvr>
                                      <p:to>
                                        <p:strVal val="visible"/>
                                      </p:to>
                                    </p:set>
                                    <p:anim calcmode="lin" valueType="num">
                                      <p:cBhvr>
                                        <p:cTn id="17" dur="500" fill="hold"/>
                                        <p:tgtEl>
                                          <p:spTgt spid="3074"/>
                                        </p:tgtEl>
                                        <p:attrNameLst>
                                          <p:attrName>ppt_w</p:attrName>
                                        </p:attrNameLst>
                                      </p:cBhvr>
                                      <p:tavLst>
                                        <p:tav tm="0">
                                          <p:val>
                                            <p:fltVal val="0"/>
                                          </p:val>
                                        </p:tav>
                                        <p:tav tm="100000">
                                          <p:val>
                                            <p:strVal val="#ppt_w"/>
                                          </p:val>
                                        </p:tav>
                                      </p:tavLst>
                                    </p:anim>
                                    <p:anim calcmode="lin" valueType="num">
                                      <p:cBhvr>
                                        <p:cTn id="18" dur="500" fill="hold"/>
                                        <p:tgtEl>
                                          <p:spTgt spid="3074"/>
                                        </p:tgtEl>
                                        <p:attrNameLst>
                                          <p:attrName>ppt_h</p:attrName>
                                        </p:attrNameLst>
                                      </p:cBhvr>
                                      <p:tavLst>
                                        <p:tav tm="0">
                                          <p:val>
                                            <p:fltVal val="0"/>
                                          </p:val>
                                        </p:tav>
                                        <p:tav tm="100000">
                                          <p:val>
                                            <p:strVal val="#ppt_h"/>
                                          </p:val>
                                        </p:tav>
                                      </p:tavLst>
                                    </p:anim>
                                    <p:anim calcmode="lin" valueType="num">
                                      <p:cBhvr>
                                        <p:cTn id="19" dur="500" fill="hold"/>
                                        <p:tgtEl>
                                          <p:spTgt spid="3074"/>
                                        </p:tgtEl>
                                        <p:attrNameLst>
                                          <p:attrName>style.rotation</p:attrName>
                                        </p:attrNameLst>
                                      </p:cBhvr>
                                      <p:tavLst>
                                        <p:tav tm="0">
                                          <p:val>
                                            <p:fltVal val="360"/>
                                          </p:val>
                                        </p:tav>
                                        <p:tav tm="100000">
                                          <p:val>
                                            <p:fltVal val="0"/>
                                          </p:val>
                                        </p:tav>
                                      </p:tavLst>
                                    </p:anim>
                                    <p:animEffect transition="in" filter="fade">
                                      <p:cBhvr>
                                        <p:cTn id="20" dur="500"/>
                                        <p:tgtEl>
                                          <p:spTgt spid="3074"/>
                                        </p:tgtEl>
                                      </p:cBhvr>
                                    </p:animEffect>
                                  </p:childTnLst>
                                </p:cTn>
                              </p:par>
                            </p:childTnLst>
                          </p:cTn>
                        </p:par>
                        <p:par>
                          <p:cTn id="21" fill="hold">
                            <p:stCondLst>
                              <p:cond delay="2500"/>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8"/>
                                        </p:tgtEl>
                                        <p:attrNameLst>
                                          <p:attrName>style.visibility</p:attrName>
                                        </p:attrNameLst>
                                      </p:cBhvr>
                                      <p:to>
                                        <p:strVal val="visible"/>
                                      </p:to>
                                    </p:set>
                                    <p:anim by="(-#ppt_w*2)" calcmode="lin" valueType="num">
                                      <p:cBhvr rctx="PPT">
                                        <p:cTn id="24" dur="250" autoRev="1" fill="hold">
                                          <p:stCondLst>
                                            <p:cond delay="0"/>
                                          </p:stCondLst>
                                        </p:cTn>
                                        <p:tgtEl>
                                          <p:spTgt spid="8"/>
                                        </p:tgtEl>
                                        <p:attrNameLst>
                                          <p:attrName>ppt_w</p:attrName>
                                        </p:attrNameLst>
                                      </p:cBhvr>
                                    </p:anim>
                                    <p:anim by="(#ppt_w*0.50)" calcmode="lin" valueType="num">
                                      <p:cBhvr>
                                        <p:cTn id="25" dur="250" decel="50000" autoRev="1" fill="hold">
                                          <p:stCondLst>
                                            <p:cond delay="0"/>
                                          </p:stCondLst>
                                        </p:cTn>
                                        <p:tgtEl>
                                          <p:spTgt spid="8"/>
                                        </p:tgtEl>
                                        <p:attrNameLst>
                                          <p:attrName>ppt_x</p:attrName>
                                        </p:attrNameLst>
                                      </p:cBhvr>
                                    </p:anim>
                                    <p:anim from="(-#ppt_h/2)" to="(#ppt_y)" calcmode="lin" valueType="num">
                                      <p:cBhvr>
                                        <p:cTn id="26" dur="500" fill="hold">
                                          <p:stCondLst>
                                            <p:cond delay="0"/>
                                          </p:stCondLst>
                                        </p:cTn>
                                        <p:tgtEl>
                                          <p:spTgt spid="8"/>
                                        </p:tgtEl>
                                        <p:attrNameLst>
                                          <p:attrName>ppt_y</p:attrName>
                                        </p:attrNameLst>
                                      </p:cBhvr>
                                    </p:anim>
                                    <p:animRot by="21600000">
                                      <p:cBhvr>
                                        <p:cTn id="27" dur="500" fill="hold">
                                          <p:stCondLst>
                                            <p:cond delay="0"/>
                                          </p:stCondLst>
                                        </p:cTn>
                                        <p:tgtEl>
                                          <p:spTgt spid="8"/>
                                        </p:tgtEl>
                                        <p:attrNameLst>
                                          <p:attrName>r</p:attrName>
                                        </p:attrNameLst>
                                      </p:cBhvr>
                                    </p:animRot>
                                  </p:childTnLst>
                                </p:cTn>
                              </p:par>
                            </p:childTnLst>
                          </p:cTn>
                        </p:par>
                        <p:par>
                          <p:cTn id="28" fill="hold">
                            <p:stCondLst>
                              <p:cond delay="375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0"/>
            <a:ext cx="9144000" cy="6858000"/>
          </a:xfrm>
          <a:prstGeom prst="rect">
            <a:avLst/>
          </a:prstGeom>
          <a:ln>
            <a:solidFill>
              <a:schemeClr val="tx1"/>
            </a:solidFill>
          </a:ln>
          <a:effectLst>
            <a:softEdge rad="635000"/>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7" name="Rettangolo 6"/>
          <p:cNvSpPr/>
          <p:nvPr/>
        </p:nvSpPr>
        <p:spPr>
          <a:xfrm>
            <a:off x="0" y="-27384"/>
            <a:ext cx="9144000" cy="784830"/>
          </a:xfrm>
          <a:prstGeom prst="rect">
            <a:avLst/>
          </a:prstGeom>
          <a:noFill/>
        </p:spPr>
        <p:txBody>
          <a:bodyPr wrap="square" lIns="91440" tIns="45720" rIns="91440" bIns="45720">
            <a:spAutoFit/>
          </a:bodyPr>
          <a:lstStyle/>
          <a:p>
            <a:pPr algn="ctr"/>
            <a:r>
              <a:rPr lang="it-IT" sz="45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LAVORO UOMINI – 1901 / 1939</a:t>
            </a:r>
            <a:endParaRPr lang="it-IT" sz="45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9" name="Rettangolo 8"/>
          <p:cNvSpPr/>
          <p:nvPr/>
        </p:nvSpPr>
        <p:spPr>
          <a:xfrm>
            <a:off x="6876256" y="764704"/>
            <a:ext cx="2195736" cy="1224136"/>
          </a:xfrm>
          <a:prstGeom prst="rect">
            <a:avLst/>
          </a:prstGeom>
          <a:ln w="3175">
            <a:solidFill>
              <a:schemeClr val="tx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300" dirty="0" smtClean="0"/>
              <a:t>TOTALE CAMPIONE</a:t>
            </a:r>
            <a:br>
              <a:rPr lang="it-IT" sz="1300" dirty="0" smtClean="0"/>
            </a:br>
            <a:r>
              <a:rPr lang="it-IT" sz="2400" b="1" dirty="0" smtClean="0"/>
              <a:t>70</a:t>
            </a:r>
            <a:endParaRPr lang="it-IT" sz="2400" b="1" dirty="0"/>
          </a:p>
        </p:txBody>
      </p:sp>
      <p:pic>
        <p:nvPicPr>
          <p:cNvPr id="4098" name="Picture 2" descr="E:\3g alternanza\Seconda serie - 1901 -- 1939 - LAVORI UOMINI.jpg"/>
          <p:cNvPicPr>
            <a:picLocks noChangeAspect="1" noChangeArrowheads="1"/>
          </p:cNvPicPr>
          <p:nvPr/>
        </p:nvPicPr>
        <p:blipFill>
          <a:blip r:embed="rId2" cstate="print"/>
          <a:srcRect t="12579"/>
          <a:stretch>
            <a:fillRect/>
          </a:stretch>
        </p:blipFill>
        <p:spPr bwMode="auto">
          <a:xfrm>
            <a:off x="179512" y="1020826"/>
            <a:ext cx="8820471" cy="5792550"/>
          </a:xfrm>
          <a:prstGeom prst="rect">
            <a:avLst/>
          </a:prstGeom>
          <a:noFill/>
        </p:spPr>
      </p:pic>
      <p:sp>
        <p:nvSpPr>
          <p:cNvPr id="8" name="Ovale 7">
            <a:hlinkClick r:id="rId3" action="ppaction://hlinksldjump"/>
          </p:cNvPr>
          <p:cNvSpPr/>
          <p:nvPr/>
        </p:nvSpPr>
        <p:spPr>
          <a:xfrm>
            <a:off x="8676456" y="6381328"/>
            <a:ext cx="360040" cy="360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5902036" y="5438899"/>
            <a:ext cx="878774" cy="21375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1" name="CasellaDiTesto 10"/>
          <p:cNvSpPr txBox="1"/>
          <p:nvPr/>
        </p:nvSpPr>
        <p:spPr>
          <a:xfrm>
            <a:off x="5807033" y="5379519"/>
            <a:ext cx="1769423" cy="338554"/>
          </a:xfrm>
          <a:prstGeom prst="rect">
            <a:avLst/>
          </a:prstGeom>
          <a:noFill/>
        </p:spPr>
        <p:txBody>
          <a:bodyPr wrap="square" rtlCol="0">
            <a:spAutoFit/>
          </a:bodyPr>
          <a:lstStyle/>
          <a:p>
            <a:r>
              <a:rPr lang="it-IT" sz="1600" dirty="0" smtClean="0">
                <a:solidFill>
                  <a:schemeClr val="bg1"/>
                </a:solidFill>
              </a:rPr>
              <a:t>Lattoniere</a:t>
            </a:r>
            <a:endParaRPr lang="it-IT" sz="1600" dirty="0">
              <a:solidFill>
                <a:schemeClr val="bg1"/>
              </a:solidFill>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1"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par>
                          <p:cTn id="14" fill="hold">
                            <p:stCondLst>
                              <p:cond delay="3100"/>
                            </p:stCondLst>
                            <p:childTnLst>
                              <p:par>
                                <p:cTn id="15" presetID="49" presetClass="entr" presetSubtype="0" decel="100000" fill="hold" nodeType="after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p:cTn id="17" dur="500" fill="hold"/>
                                        <p:tgtEl>
                                          <p:spTgt spid="4098"/>
                                        </p:tgtEl>
                                        <p:attrNameLst>
                                          <p:attrName>ppt_w</p:attrName>
                                        </p:attrNameLst>
                                      </p:cBhvr>
                                      <p:tavLst>
                                        <p:tav tm="0">
                                          <p:val>
                                            <p:fltVal val="0"/>
                                          </p:val>
                                        </p:tav>
                                        <p:tav tm="100000">
                                          <p:val>
                                            <p:strVal val="#ppt_w"/>
                                          </p:val>
                                        </p:tav>
                                      </p:tavLst>
                                    </p:anim>
                                    <p:anim calcmode="lin" valueType="num">
                                      <p:cBhvr>
                                        <p:cTn id="18" dur="500" fill="hold"/>
                                        <p:tgtEl>
                                          <p:spTgt spid="4098"/>
                                        </p:tgtEl>
                                        <p:attrNameLst>
                                          <p:attrName>ppt_h</p:attrName>
                                        </p:attrNameLst>
                                      </p:cBhvr>
                                      <p:tavLst>
                                        <p:tav tm="0">
                                          <p:val>
                                            <p:fltVal val="0"/>
                                          </p:val>
                                        </p:tav>
                                        <p:tav tm="100000">
                                          <p:val>
                                            <p:strVal val="#ppt_h"/>
                                          </p:val>
                                        </p:tav>
                                      </p:tavLst>
                                    </p:anim>
                                    <p:anim calcmode="lin" valueType="num">
                                      <p:cBhvr>
                                        <p:cTn id="19" dur="500" fill="hold"/>
                                        <p:tgtEl>
                                          <p:spTgt spid="4098"/>
                                        </p:tgtEl>
                                        <p:attrNameLst>
                                          <p:attrName>style.rotation</p:attrName>
                                        </p:attrNameLst>
                                      </p:cBhvr>
                                      <p:tavLst>
                                        <p:tav tm="0">
                                          <p:val>
                                            <p:fltVal val="360"/>
                                          </p:val>
                                        </p:tav>
                                        <p:tav tm="100000">
                                          <p:val>
                                            <p:fltVal val="0"/>
                                          </p:val>
                                        </p:tav>
                                      </p:tavLst>
                                    </p:anim>
                                    <p:animEffect transition="in" filter="fade">
                                      <p:cBhvr>
                                        <p:cTn id="20" dur="500"/>
                                        <p:tgtEl>
                                          <p:spTgt spid="4098"/>
                                        </p:tgtEl>
                                      </p:cBhvr>
                                    </p:animEffect>
                                  </p:childTnLst>
                                </p:cTn>
                              </p:par>
                            </p:childTnLst>
                          </p:cTn>
                        </p:par>
                        <p:par>
                          <p:cTn id="21" fill="hold">
                            <p:stCondLst>
                              <p:cond delay="3600"/>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9"/>
                                        </p:tgtEl>
                                        <p:attrNameLst>
                                          <p:attrName>style.visibility</p:attrName>
                                        </p:attrNameLst>
                                      </p:cBhvr>
                                      <p:to>
                                        <p:strVal val="visible"/>
                                      </p:to>
                                    </p:set>
                                    <p:anim by="(-#ppt_w*2)" calcmode="lin" valueType="num">
                                      <p:cBhvr rctx="PPT">
                                        <p:cTn id="24" dur="250" autoRev="1" fill="hold">
                                          <p:stCondLst>
                                            <p:cond delay="0"/>
                                          </p:stCondLst>
                                        </p:cTn>
                                        <p:tgtEl>
                                          <p:spTgt spid="9"/>
                                        </p:tgtEl>
                                        <p:attrNameLst>
                                          <p:attrName>ppt_w</p:attrName>
                                        </p:attrNameLst>
                                      </p:cBhvr>
                                    </p:anim>
                                    <p:anim by="(#ppt_w*0.50)" calcmode="lin" valueType="num">
                                      <p:cBhvr>
                                        <p:cTn id="25" dur="250" decel="50000" autoRev="1" fill="hold">
                                          <p:stCondLst>
                                            <p:cond delay="0"/>
                                          </p:stCondLst>
                                        </p:cTn>
                                        <p:tgtEl>
                                          <p:spTgt spid="9"/>
                                        </p:tgtEl>
                                        <p:attrNameLst>
                                          <p:attrName>ppt_x</p:attrName>
                                        </p:attrNameLst>
                                      </p:cBhvr>
                                    </p:anim>
                                    <p:anim from="(-#ppt_h/2)" to="(#ppt_y)" calcmode="lin" valueType="num">
                                      <p:cBhvr>
                                        <p:cTn id="26" dur="500" fill="hold">
                                          <p:stCondLst>
                                            <p:cond delay="0"/>
                                          </p:stCondLst>
                                        </p:cTn>
                                        <p:tgtEl>
                                          <p:spTgt spid="9"/>
                                        </p:tgtEl>
                                        <p:attrNameLst>
                                          <p:attrName>ppt_y</p:attrName>
                                        </p:attrNameLst>
                                      </p:cBhvr>
                                    </p:anim>
                                    <p:animRot by="21600000">
                                      <p:cBhvr>
                                        <p:cTn id="27" dur="500" fill="hold">
                                          <p:stCondLst>
                                            <p:cond delay="0"/>
                                          </p:stCondLst>
                                        </p:cTn>
                                        <p:tgtEl>
                                          <p:spTgt spid="9"/>
                                        </p:tgtEl>
                                        <p:attrNameLst>
                                          <p:attrName>r</p:attrName>
                                        </p:attrNameLst>
                                      </p:cBhvr>
                                    </p:animRot>
                                  </p:childTnLst>
                                </p:cTn>
                              </p:par>
                            </p:childTnLst>
                          </p:cTn>
                        </p:par>
                        <p:par>
                          <p:cTn id="28" fill="hold">
                            <p:stCondLst>
                              <p:cond delay="485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1"/>
      <p:bldP spid="9"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0"/>
            <a:ext cx="9144000" cy="6858000"/>
          </a:xfrm>
          <a:prstGeom prst="rect">
            <a:avLst/>
          </a:prstGeom>
          <a:ln>
            <a:solidFill>
              <a:schemeClr val="tx1"/>
            </a:solidFill>
          </a:ln>
          <a:effectLst>
            <a:softEdge rad="635000"/>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7" name="Rettangolo 6"/>
          <p:cNvSpPr/>
          <p:nvPr/>
        </p:nvSpPr>
        <p:spPr>
          <a:xfrm>
            <a:off x="0" y="-27384"/>
            <a:ext cx="9144000" cy="784830"/>
          </a:xfrm>
          <a:prstGeom prst="rect">
            <a:avLst/>
          </a:prstGeom>
          <a:noFill/>
        </p:spPr>
        <p:txBody>
          <a:bodyPr wrap="square" lIns="91440" tIns="45720" rIns="91440" bIns="45720">
            <a:spAutoFit/>
          </a:bodyPr>
          <a:lstStyle/>
          <a:p>
            <a:pPr algn="ctr"/>
            <a:r>
              <a:rPr lang="it-IT" sz="45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LAVORO DONNE – 1901 / 1939</a:t>
            </a:r>
            <a:endParaRPr lang="it-IT" sz="45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8" name="Rettangolo 7"/>
          <p:cNvSpPr/>
          <p:nvPr/>
        </p:nvSpPr>
        <p:spPr>
          <a:xfrm>
            <a:off x="6876256" y="764704"/>
            <a:ext cx="2195736" cy="1224136"/>
          </a:xfrm>
          <a:prstGeom prst="rect">
            <a:avLst/>
          </a:prstGeom>
          <a:ln w="3175">
            <a:solidFill>
              <a:schemeClr val="tx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300" dirty="0" smtClean="0"/>
              <a:t>TOTALE CAMPIONE</a:t>
            </a:r>
            <a:br>
              <a:rPr lang="it-IT" sz="1300" dirty="0" smtClean="0"/>
            </a:br>
            <a:r>
              <a:rPr lang="it-IT" sz="2400" b="1" dirty="0" smtClean="0"/>
              <a:t>50</a:t>
            </a:r>
          </a:p>
        </p:txBody>
      </p:sp>
      <p:pic>
        <p:nvPicPr>
          <p:cNvPr id="5122" name="Picture 2" descr="E:\3g alternanza\Seconda serie - 1901 -- 1939 - LAVORI DONNE (madri, sorelle e tutrici).jpg"/>
          <p:cNvPicPr>
            <a:picLocks noChangeAspect="1" noChangeArrowheads="1"/>
          </p:cNvPicPr>
          <p:nvPr/>
        </p:nvPicPr>
        <p:blipFill>
          <a:blip r:embed="rId2" cstate="print"/>
          <a:srcRect t="11202"/>
          <a:stretch>
            <a:fillRect/>
          </a:stretch>
        </p:blipFill>
        <p:spPr bwMode="auto">
          <a:xfrm>
            <a:off x="420935" y="1049089"/>
            <a:ext cx="8327529" cy="5548263"/>
          </a:xfrm>
          <a:prstGeom prst="rect">
            <a:avLst/>
          </a:prstGeom>
          <a:noFill/>
        </p:spPr>
      </p:pic>
      <p:sp>
        <p:nvSpPr>
          <p:cNvPr id="9" name="Ovale 8">
            <a:hlinkClick r:id="rId3" action="ppaction://hlinksldjump"/>
          </p:cNvPr>
          <p:cNvSpPr/>
          <p:nvPr/>
        </p:nvSpPr>
        <p:spPr>
          <a:xfrm>
            <a:off x="8676456" y="6381328"/>
            <a:ext cx="360040" cy="360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250" autoRev="1" fill="hold">
                                          <p:stCondLst>
                                            <p:cond delay="0"/>
                                          </p:stCondLst>
                                        </p:cTn>
                                        <p:tgtEl>
                                          <p:spTgt spid="7"/>
                                        </p:tgtEl>
                                        <p:attrNameLst>
                                          <p:attrName>ppt_w</p:attrName>
                                        </p:attrNameLst>
                                      </p:cBhvr>
                                    </p:anim>
                                    <p:anim by="(#ppt_w*0.50)" calcmode="lin" valueType="num">
                                      <p:cBhvr>
                                        <p:cTn id="8" dur="250" decel="50000" autoRev="1" fill="hold">
                                          <p:stCondLst>
                                            <p:cond delay="0"/>
                                          </p:stCondLst>
                                        </p:cTn>
                                        <p:tgtEl>
                                          <p:spTgt spid="7"/>
                                        </p:tgtEl>
                                        <p:attrNameLst>
                                          <p:attrName>ppt_x</p:attrName>
                                        </p:attrNameLst>
                                      </p:cBhvr>
                                    </p:anim>
                                    <p:anim from="(-#ppt_h/2)" to="(#ppt_y)" calcmode="lin" valueType="num">
                                      <p:cBhvr>
                                        <p:cTn id="9" dur="500" fill="hold">
                                          <p:stCondLst>
                                            <p:cond delay="0"/>
                                          </p:stCondLst>
                                        </p:cTn>
                                        <p:tgtEl>
                                          <p:spTgt spid="7"/>
                                        </p:tgtEl>
                                        <p:attrNameLst>
                                          <p:attrName>ppt_y</p:attrName>
                                        </p:attrNameLst>
                                      </p:cBhvr>
                                    </p:anim>
                                    <p:animRot by="21600000">
                                      <p:cBhvr>
                                        <p:cTn id="10" dur="500" fill="hold">
                                          <p:stCondLst>
                                            <p:cond delay="0"/>
                                          </p:stCondLst>
                                        </p:cTn>
                                        <p:tgtEl>
                                          <p:spTgt spid="7"/>
                                        </p:tgtEl>
                                        <p:attrNameLst>
                                          <p:attrName>r</p:attrName>
                                        </p:attrNameLst>
                                      </p:cBhvr>
                                    </p:animRo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par>
                          <p:cTn id="14" fill="hold">
                            <p:stCondLst>
                              <p:cond delay="2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by="(-#ppt_w*2)" calcmode="lin" valueType="num">
                                      <p:cBhvr rctx="PPT">
                                        <p:cTn id="17" dur="250" autoRev="1" fill="hold">
                                          <p:stCondLst>
                                            <p:cond delay="0"/>
                                          </p:stCondLst>
                                        </p:cTn>
                                        <p:tgtEl>
                                          <p:spTgt spid="8"/>
                                        </p:tgtEl>
                                        <p:attrNameLst>
                                          <p:attrName>ppt_w</p:attrName>
                                        </p:attrNameLst>
                                      </p:cBhvr>
                                    </p:anim>
                                    <p:anim by="(#ppt_w*0.50)" calcmode="lin" valueType="num">
                                      <p:cBhvr>
                                        <p:cTn id="18" dur="250" decel="50000" autoRev="1" fill="hold">
                                          <p:stCondLst>
                                            <p:cond delay="0"/>
                                          </p:stCondLst>
                                        </p:cTn>
                                        <p:tgtEl>
                                          <p:spTgt spid="8"/>
                                        </p:tgtEl>
                                        <p:attrNameLst>
                                          <p:attrName>ppt_x</p:attrName>
                                        </p:attrNameLst>
                                      </p:cBhvr>
                                    </p:anim>
                                    <p:anim from="(-#ppt_h/2)" to="(#ppt_y)" calcmode="lin" valueType="num">
                                      <p:cBhvr>
                                        <p:cTn id="19" dur="500" fill="hold">
                                          <p:stCondLst>
                                            <p:cond delay="0"/>
                                          </p:stCondLst>
                                        </p:cTn>
                                        <p:tgtEl>
                                          <p:spTgt spid="8"/>
                                        </p:tgtEl>
                                        <p:attrNameLst>
                                          <p:attrName>ppt_y</p:attrName>
                                        </p:attrNameLst>
                                      </p:cBhvr>
                                    </p:anim>
                                    <p:animRot by="21600000">
                                      <p:cBhvr>
                                        <p:cTn id="20" dur="500" fill="hold">
                                          <p:stCondLst>
                                            <p:cond delay="0"/>
                                          </p:stCondLst>
                                        </p:cTn>
                                        <p:tgtEl>
                                          <p:spTgt spid="8"/>
                                        </p:tgtEl>
                                        <p:attrNameLst>
                                          <p:attrName>r</p:attrName>
                                        </p:attrNameLst>
                                      </p:cBhvr>
                                    </p:animRot>
                                  </p:childTnLst>
                                </p:cTn>
                              </p:par>
                            </p:childTnLst>
                          </p:cTn>
                        </p:par>
                        <p:par>
                          <p:cTn id="21" fill="hold">
                            <p:stCondLst>
                              <p:cond delay="3250"/>
                            </p:stCondLst>
                            <p:childTnLst>
                              <p:par>
                                <p:cTn id="22" presetID="35" presetClass="entr" presetSubtype="0" fill="hold" nodeType="afterEffect">
                                  <p:stCondLst>
                                    <p:cond delay="0"/>
                                  </p:stCondLst>
                                  <p:childTnLst>
                                    <p:set>
                                      <p:cBhvr>
                                        <p:cTn id="23" dur="1" fill="hold">
                                          <p:stCondLst>
                                            <p:cond delay="0"/>
                                          </p:stCondLst>
                                        </p:cTn>
                                        <p:tgtEl>
                                          <p:spTgt spid="5122"/>
                                        </p:tgtEl>
                                        <p:attrNameLst>
                                          <p:attrName>style.visibility</p:attrName>
                                        </p:attrNameLst>
                                      </p:cBhvr>
                                      <p:to>
                                        <p:strVal val="visible"/>
                                      </p:to>
                                    </p:set>
                                    <p:animEffect transition="in" filter="fade">
                                      <p:cBhvr>
                                        <p:cTn id="24" dur="500"/>
                                        <p:tgtEl>
                                          <p:spTgt spid="5122"/>
                                        </p:tgtEl>
                                      </p:cBhvr>
                                    </p:animEffect>
                                    <p:anim calcmode="lin" valueType="num">
                                      <p:cBhvr>
                                        <p:cTn id="25" dur="500" fill="hold"/>
                                        <p:tgtEl>
                                          <p:spTgt spid="5122"/>
                                        </p:tgtEl>
                                        <p:attrNameLst>
                                          <p:attrName>style.rotation</p:attrName>
                                        </p:attrNameLst>
                                      </p:cBhvr>
                                      <p:tavLst>
                                        <p:tav tm="0">
                                          <p:val>
                                            <p:fltVal val="720"/>
                                          </p:val>
                                        </p:tav>
                                        <p:tav tm="100000">
                                          <p:val>
                                            <p:fltVal val="0"/>
                                          </p:val>
                                        </p:tav>
                                      </p:tavLst>
                                    </p:anim>
                                    <p:anim calcmode="lin" valueType="num">
                                      <p:cBhvr>
                                        <p:cTn id="26" dur="500" fill="hold"/>
                                        <p:tgtEl>
                                          <p:spTgt spid="5122"/>
                                        </p:tgtEl>
                                        <p:attrNameLst>
                                          <p:attrName>ppt_h</p:attrName>
                                        </p:attrNameLst>
                                      </p:cBhvr>
                                      <p:tavLst>
                                        <p:tav tm="0">
                                          <p:val>
                                            <p:fltVal val="0"/>
                                          </p:val>
                                        </p:tav>
                                        <p:tav tm="100000">
                                          <p:val>
                                            <p:strVal val="#ppt_h"/>
                                          </p:val>
                                        </p:tav>
                                      </p:tavLst>
                                    </p:anim>
                                    <p:anim calcmode="lin" valueType="num">
                                      <p:cBhvr>
                                        <p:cTn id="27" dur="500" fill="hold"/>
                                        <p:tgtEl>
                                          <p:spTgt spid="5122"/>
                                        </p:tgtEl>
                                        <p:attrNameLst>
                                          <p:attrName>ppt_w</p:attrName>
                                        </p:attrNameLst>
                                      </p:cBhvr>
                                      <p:tavLst>
                                        <p:tav tm="0">
                                          <p:val>
                                            <p:fltVal val="0"/>
                                          </p:val>
                                        </p:tav>
                                        <p:tav tm="100000">
                                          <p:val>
                                            <p:strVal val="#ppt_w"/>
                                          </p:val>
                                        </p:tav>
                                      </p:tavLst>
                                    </p:anim>
                                  </p:childTnLst>
                                </p:cTn>
                              </p:par>
                            </p:childTnLst>
                          </p:cTn>
                        </p:par>
                        <p:par>
                          <p:cTn id="28" fill="hold">
                            <p:stCondLst>
                              <p:cond delay="375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0"/>
            <a:ext cx="9144000" cy="6858000"/>
          </a:xfrm>
          <a:prstGeom prst="rect">
            <a:avLst/>
          </a:prstGeom>
          <a:ln>
            <a:solidFill>
              <a:schemeClr val="tx1"/>
            </a:solidFill>
          </a:ln>
          <a:effectLst>
            <a:softEdge rad="635000"/>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7" name="Rettangolo 6"/>
          <p:cNvSpPr/>
          <p:nvPr/>
        </p:nvSpPr>
        <p:spPr>
          <a:xfrm>
            <a:off x="0" y="-27384"/>
            <a:ext cx="9144000" cy="784830"/>
          </a:xfrm>
          <a:prstGeom prst="rect">
            <a:avLst/>
          </a:prstGeom>
          <a:noFill/>
        </p:spPr>
        <p:txBody>
          <a:bodyPr wrap="square" lIns="91440" tIns="45720" rIns="91440" bIns="45720">
            <a:spAutoFit/>
          </a:bodyPr>
          <a:lstStyle/>
          <a:p>
            <a:pPr algn="ctr"/>
            <a:r>
              <a:rPr lang="it-IT" sz="45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LAVORO ORFANI – 1940 / 1959</a:t>
            </a:r>
            <a:endParaRPr lang="it-IT" sz="45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5" name="Rettangolo 4"/>
          <p:cNvSpPr/>
          <p:nvPr/>
        </p:nvSpPr>
        <p:spPr>
          <a:xfrm>
            <a:off x="6876256" y="764704"/>
            <a:ext cx="2195736" cy="1224136"/>
          </a:xfrm>
          <a:prstGeom prst="rect">
            <a:avLst/>
          </a:prstGeom>
          <a:ln w="3175">
            <a:solidFill>
              <a:schemeClr val="tx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300" dirty="0" smtClean="0"/>
              <a:t>TOTALE CAMPIONE</a:t>
            </a:r>
            <a:br>
              <a:rPr lang="it-IT" sz="1300" dirty="0" smtClean="0"/>
            </a:br>
            <a:r>
              <a:rPr lang="it-IT" sz="2400" b="1" dirty="0" smtClean="0"/>
              <a:t>27</a:t>
            </a:r>
            <a:endParaRPr lang="it-IT" sz="2400" b="1" dirty="0"/>
          </a:p>
        </p:txBody>
      </p:sp>
      <p:sp>
        <p:nvSpPr>
          <p:cNvPr id="8" name="Ovale 7">
            <a:hlinkClick r:id="rId2" action="ppaction://hlinksldjump"/>
          </p:cNvPr>
          <p:cNvSpPr/>
          <p:nvPr/>
        </p:nvSpPr>
        <p:spPr>
          <a:xfrm>
            <a:off x="8676456" y="6381328"/>
            <a:ext cx="360040" cy="360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6" name="Picture 2" descr="E:\3g alternanza\Terza serie - 1940 -- 1959 - LAVORI DEGLI ORFANI.jpg"/>
          <p:cNvPicPr>
            <a:picLocks noChangeAspect="1" noChangeArrowheads="1"/>
          </p:cNvPicPr>
          <p:nvPr/>
        </p:nvPicPr>
        <p:blipFill>
          <a:blip r:embed="rId3"/>
          <a:srcRect t="6812"/>
          <a:stretch>
            <a:fillRect/>
          </a:stretch>
        </p:blipFill>
        <p:spPr bwMode="auto">
          <a:xfrm>
            <a:off x="11875" y="688774"/>
            <a:ext cx="9155113" cy="6401220"/>
          </a:xfrm>
          <a:prstGeom prst="rect">
            <a:avLst/>
          </a:prstGeom>
          <a:noFill/>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250" autoRev="1" fill="hold">
                                          <p:stCondLst>
                                            <p:cond delay="0"/>
                                          </p:stCondLst>
                                        </p:cTn>
                                        <p:tgtEl>
                                          <p:spTgt spid="7"/>
                                        </p:tgtEl>
                                        <p:attrNameLst>
                                          <p:attrName>ppt_w</p:attrName>
                                        </p:attrNameLst>
                                      </p:cBhvr>
                                    </p:anim>
                                    <p:anim by="(#ppt_w*0.50)" calcmode="lin" valueType="num">
                                      <p:cBhvr>
                                        <p:cTn id="8" dur="250" decel="50000" autoRev="1" fill="hold">
                                          <p:stCondLst>
                                            <p:cond delay="0"/>
                                          </p:stCondLst>
                                        </p:cTn>
                                        <p:tgtEl>
                                          <p:spTgt spid="7"/>
                                        </p:tgtEl>
                                        <p:attrNameLst>
                                          <p:attrName>ppt_x</p:attrName>
                                        </p:attrNameLst>
                                      </p:cBhvr>
                                    </p:anim>
                                    <p:anim from="(-#ppt_h/2)" to="(#ppt_y)" calcmode="lin" valueType="num">
                                      <p:cBhvr>
                                        <p:cTn id="9" dur="500" fill="hold">
                                          <p:stCondLst>
                                            <p:cond delay="0"/>
                                          </p:stCondLst>
                                        </p:cTn>
                                        <p:tgtEl>
                                          <p:spTgt spid="7"/>
                                        </p:tgtEl>
                                        <p:attrNameLst>
                                          <p:attrName>ppt_y</p:attrName>
                                        </p:attrNameLst>
                                      </p:cBhvr>
                                    </p:anim>
                                    <p:animRot by="21600000">
                                      <p:cBhvr>
                                        <p:cTn id="10" dur="500" fill="hold">
                                          <p:stCondLst>
                                            <p:cond delay="0"/>
                                          </p:stCondLst>
                                        </p:cTn>
                                        <p:tgtEl>
                                          <p:spTgt spid="7"/>
                                        </p:tgtEl>
                                        <p:attrNameLst>
                                          <p:attrName>r</p:attrName>
                                        </p:attrNameLst>
                                      </p:cBhvr>
                                    </p:animRo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par>
                          <p:cTn id="14" fill="hold">
                            <p:stCondLst>
                              <p:cond delay="2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by="(-#ppt_w*2)" calcmode="lin" valueType="num">
                                      <p:cBhvr rctx="PPT">
                                        <p:cTn id="17" dur="250" autoRev="1" fill="hold">
                                          <p:stCondLst>
                                            <p:cond delay="0"/>
                                          </p:stCondLst>
                                        </p:cTn>
                                        <p:tgtEl>
                                          <p:spTgt spid="5"/>
                                        </p:tgtEl>
                                        <p:attrNameLst>
                                          <p:attrName>ppt_w</p:attrName>
                                        </p:attrNameLst>
                                      </p:cBhvr>
                                    </p:anim>
                                    <p:anim by="(#ppt_w*0.50)" calcmode="lin" valueType="num">
                                      <p:cBhvr>
                                        <p:cTn id="18" dur="250" decel="50000" autoRev="1" fill="hold">
                                          <p:stCondLst>
                                            <p:cond delay="0"/>
                                          </p:stCondLst>
                                        </p:cTn>
                                        <p:tgtEl>
                                          <p:spTgt spid="5"/>
                                        </p:tgtEl>
                                        <p:attrNameLst>
                                          <p:attrName>ppt_x</p:attrName>
                                        </p:attrNameLst>
                                      </p:cBhvr>
                                    </p:anim>
                                    <p:anim from="(-#ppt_h/2)" to="(#ppt_y)" calcmode="lin" valueType="num">
                                      <p:cBhvr>
                                        <p:cTn id="19" dur="500" fill="hold">
                                          <p:stCondLst>
                                            <p:cond delay="0"/>
                                          </p:stCondLst>
                                        </p:cTn>
                                        <p:tgtEl>
                                          <p:spTgt spid="5"/>
                                        </p:tgtEl>
                                        <p:attrNameLst>
                                          <p:attrName>ppt_y</p:attrName>
                                        </p:attrNameLst>
                                      </p:cBhvr>
                                    </p:anim>
                                    <p:animRot by="21600000">
                                      <p:cBhvr>
                                        <p:cTn id="20" dur="500" fill="hold">
                                          <p:stCondLst>
                                            <p:cond delay="0"/>
                                          </p:stCondLst>
                                        </p:cTn>
                                        <p:tgtEl>
                                          <p:spTgt spid="5"/>
                                        </p:tgtEl>
                                        <p:attrNameLst>
                                          <p:attrName>r</p:attrName>
                                        </p:attrNameLst>
                                      </p:cBhvr>
                                    </p:animRot>
                                  </p:childTnLst>
                                </p:cTn>
                              </p:par>
                            </p:childTnLst>
                          </p:cTn>
                        </p:par>
                        <p:par>
                          <p:cTn id="21" fill="hold">
                            <p:stCondLst>
                              <p:cond delay="325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5"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0"/>
            <a:ext cx="9144000" cy="6858000"/>
          </a:xfrm>
          <a:prstGeom prst="rect">
            <a:avLst/>
          </a:prstGeom>
          <a:ln>
            <a:solidFill>
              <a:schemeClr val="tx1"/>
            </a:solidFill>
          </a:ln>
          <a:effectLst>
            <a:softEdge rad="635000"/>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7" name="Rettangolo 6"/>
          <p:cNvSpPr/>
          <p:nvPr/>
        </p:nvSpPr>
        <p:spPr>
          <a:xfrm>
            <a:off x="0" y="-27384"/>
            <a:ext cx="9144000" cy="784830"/>
          </a:xfrm>
          <a:prstGeom prst="rect">
            <a:avLst/>
          </a:prstGeom>
          <a:noFill/>
        </p:spPr>
        <p:txBody>
          <a:bodyPr wrap="square" lIns="91440" tIns="45720" rIns="91440" bIns="45720">
            <a:spAutoFit/>
          </a:bodyPr>
          <a:lstStyle/>
          <a:p>
            <a:pPr algn="ctr"/>
            <a:r>
              <a:rPr lang="it-IT" sz="45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LAVORO UOMINI – 1940 / 1959</a:t>
            </a:r>
            <a:endParaRPr lang="it-IT" sz="45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9" name="Rettangolo 8"/>
          <p:cNvSpPr/>
          <p:nvPr/>
        </p:nvSpPr>
        <p:spPr>
          <a:xfrm>
            <a:off x="6876256" y="764704"/>
            <a:ext cx="2195736" cy="1224136"/>
          </a:xfrm>
          <a:prstGeom prst="rect">
            <a:avLst/>
          </a:prstGeom>
          <a:ln w="3175">
            <a:solidFill>
              <a:schemeClr val="tx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300" dirty="0" smtClean="0"/>
              <a:t>TOTALE CAMPIONE</a:t>
            </a:r>
            <a:br>
              <a:rPr lang="it-IT" sz="1300" dirty="0" smtClean="0"/>
            </a:br>
            <a:r>
              <a:rPr lang="it-IT" sz="2400" b="1" dirty="0" smtClean="0"/>
              <a:t>33</a:t>
            </a:r>
            <a:endParaRPr lang="it-IT" sz="2400" b="1" dirty="0"/>
          </a:p>
        </p:txBody>
      </p:sp>
      <p:pic>
        <p:nvPicPr>
          <p:cNvPr id="7171" name="Picture 3" descr="E:\3g alternanza\Terza serie - 1940 -- 1959 - LAVORI UOMINI (padri, fratelli e tutori).jpg"/>
          <p:cNvPicPr>
            <a:picLocks noChangeAspect="1" noChangeArrowheads="1"/>
          </p:cNvPicPr>
          <p:nvPr/>
        </p:nvPicPr>
        <p:blipFill>
          <a:blip r:embed="rId2" cstate="print"/>
          <a:srcRect t="18869"/>
          <a:stretch>
            <a:fillRect/>
          </a:stretch>
        </p:blipFill>
        <p:spPr bwMode="auto">
          <a:xfrm>
            <a:off x="539552" y="2048068"/>
            <a:ext cx="8064896" cy="4909324"/>
          </a:xfrm>
          <a:prstGeom prst="rect">
            <a:avLst/>
          </a:prstGeom>
          <a:noFill/>
        </p:spPr>
      </p:pic>
      <p:sp>
        <p:nvSpPr>
          <p:cNvPr id="8" name="Ovale 7">
            <a:hlinkClick r:id="rId3" action="ppaction://hlinksldjump"/>
          </p:cNvPr>
          <p:cNvSpPr/>
          <p:nvPr/>
        </p:nvSpPr>
        <p:spPr>
          <a:xfrm>
            <a:off x="8676456" y="6381328"/>
            <a:ext cx="360040" cy="360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par>
                          <p:cTn id="14" fill="hold">
                            <p:stCondLst>
                              <p:cond delay="3100"/>
                            </p:stCondLst>
                            <p:childTnLst>
                              <p:par>
                                <p:cTn id="15" presetID="49" presetClass="entr" presetSubtype="0" decel="100000" fill="hold" nodeType="afterEffect">
                                  <p:stCondLst>
                                    <p:cond delay="0"/>
                                  </p:stCondLst>
                                  <p:childTnLst>
                                    <p:set>
                                      <p:cBhvr>
                                        <p:cTn id="16" dur="1" fill="hold">
                                          <p:stCondLst>
                                            <p:cond delay="0"/>
                                          </p:stCondLst>
                                        </p:cTn>
                                        <p:tgtEl>
                                          <p:spTgt spid="7171"/>
                                        </p:tgtEl>
                                        <p:attrNameLst>
                                          <p:attrName>style.visibility</p:attrName>
                                        </p:attrNameLst>
                                      </p:cBhvr>
                                      <p:to>
                                        <p:strVal val="visible"/>
                                      </p:to>
                                    </p:set>
                                    <p:anim calcmode="lin" valueType="num">
                                      <p:cBhvr>
                                        <p:cTn id="17" dur="500" fill="hold"/>
                                        <p:tgtEl>
                                          <p:spTgt spid="7171"/>
                                        </p:tgtEl>
                                        <p:attrNameLst>
                                          <p:attrName>ppt_w</p:attrName>
                                        </p:attrNameLst>
                                      </p:cBhvr>
                                      <p:tavLst>
                                        <p:tav tm="0">
                                          <p:val>
                                            <p:fltVal val="0"/>
                                          </p:val>
                                        </p:tav>
                                        <p:tav tm="100000">
                                          <p:val>
                                            <p:strVal val="#ppt_w"/>
                                          </p:val>
                                        </p:tav>
                                      </p:tavLst>
                                    </p:anim>
                                    <p:anim calcmode="lin" valueType="num">
                                      <p:cBhvr>
                                        <p:cTn id="18" dur="500" fill="hold"/>
                                        <p:tgtEl>
                                          <p:spTgt spid="7171"/>
                                        </p:tgtEl>
                                        <p:attrNameLst>
                                          <p:attrName>ppt_h</p:attrName>
                                        </p:attrNameLst>
                                      </p:cBhvr>
                                      <p:tavLst>
                                        <p:tav tm="0">
                                          <p:val>
                                            <p:fltVal val="0"/>
                                          </p:val>
                                        </p:tav>
                                        <p:tav tm="100000">
                                          <p:val>
                                            <p:strVal val="#ppt_h"/>
                                          </p:val>
                                        </p:tav>
                                      </p:tavLst>
                                    </p:anim>
                                    <p:anim calcmode="lin" valueType="num">
                                      <p:cBhvr>
                                        <p:cTn id="19" dur="500" fill="hold"/>
                                        <p:tgtEl>
                                          <p:spTgt spid="7171"/>
                                        </p:tgtEl>
                                        <p:attrNameLst>
                                          <p:attrName>style.rotation</p:attrName>
                                        </p:attrNameLst>
                                      </p:cBhvr>
                                      <p:tavLst>
                                        <p:tav tm="0">
                                          <p:val>
                                            <p:fltVal val="360"/>
                                          </p:val>
                                        </p:tav>
                                        <p:tav tm="100000">
                                          <p:val>
                                            <p:fltVal val="0"/>
                                          </p:val>
                                        </p:tav>
                                      </p:tavLst>
                                    </p:anim>
                                    <p:animEffect transition="in" filter="fade">
                                      <p:cBhvr>
                                        <p:cTn id="20" dur="500"/>
                                        <p:tgtEl>
                                          <p:spTgt spid="7171"/>
                                        </p:tgtEl>
                                      </p:cBhvr>
                                    </p:animEffect>
                                  </p:childTnLst>
                                </p:cTn>
                              </p:par>
                            </p:childTnLst>
                          </p:cTn>
                        </p:par>
                        <p:par>
                          <p:cTn id="21" fill="hold">
                            <p:stCondLst>
                              <p:cond delay="3600"/>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9"/>
                                        </p:tgtEl>
                                        <p:attrNameLst>
                                          <p:attrName>style.visibility</p:attrName>
                                        </p:attrNameLst>
                                      </p:cBhvr>
                                      <p:to>
                                        <p:strVal val="visible"/>
                                      </p:to>
                                    </p:set>
                                    <p:anim by="(-#ppt_w*2)" calcmode="lin" valueType="num">
                                      <p:cBhvr rctx="PPT">
                                        <p:cTn id="24" dur="250" autoRev="1" fill="hold">
                                          <p:stCondLst>
                                            <p:cond delay="0"/>
                                          </p:stCondLst>
                                        </p:cTn>
                                        <p:tgtEl>
                                          <p:spTgt spid="9"/>
                                        </p:tgtEl>
                                        <p:attrNameLst>
                                          <p:attrName>ppt_w</p:attrName>
                                        </p:attrNameLst>
                                      </p:cBhvr>
                                    </p:anim>
                                    <p:anim by="(#ppt_w*0.50)" calcmode="lin" valueType="num">
                                      <p:cBhvr>
                                        <p:cTn id="25" dur="250" decel="50000" autoRev="1" fill="hold">
                                          <p:stCondLst>
                                            <p:cond delay="0"/>
                                          </p:stCondLst>
                                        </p:cTn>
                                        <p:tgtEl>
                                          <p:spTgt spid="9"/>
                                        </p:tgtEl>
                                        <p:attrNameLst>
                                          <p:attrName>ppt_x</p:attrName>
                                        </p:attrNameLst>
                                      </p:cBhvr>
                                    </p:anim>
                                    <p:anim from="(-#ppt_h/2)" to="(#ppt_y)" calcmode="lin" valueType="num">
                                      <p:cBhvr>
                                        <p:cTn id="26" dur="500" fill="hold">
                                          <p:stCondLst>
                                            <p:cond delay="0"/>
                                          </p:stCondLst>
                                        </p:cTn>
                                        <p:tgtEl>
                                          <p:spTgt spid="9"/>
                                        </p:tgtEl>
                                        <p:attrNameLst>
                                          <p:attrName>ppt_y</p:attrName>
                                        </p:attrNameLst>
                                      </p:cBhvr>
                                    </p:anim>
                                    <p:animRot by="21600000">
                                      <p:cBhvr>
                                        <p:cTn id="27" dur="500" fill="hold">
                                          <p:stCondLst>
                                            <p:cond delay="0"/>
                                          </p:stCondLst>
                                        </p:cTn>
                                        <p:tgtEl>
                                          <p:spTgt spid="9"/>
                                        </p:tgtEl>
                                        <p:attrNameLst>
                                          <p:attrName>r</p:attrName>
                                        </p:attrNameLst>
                                      </p:cBhvr>
                                    </p:animRot>
                                  </p:childTnLst>
                                </p:cTn>
                              </p:par>
                            </p:childTnLst>
                          </p:cTn>
                        </p:par>
                        <p:par>
                          <p:cTn id="28" fill="hold">
                            <p:stCondLst>
                              <p:cond delay="485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0"/>
            <a:ext cx="9144000" cy="6858000"/>
          </a:xfrm>
          <a:prstGeom prst="rect">
            <a:avLst/>
          </a:prstGeom>
          <a:ln>
            <a:solidFill>
              <a:schemeClr val="tx1"/>
            </a:solidFill>
          </a:ln>
          <a:effectLst>
            <a:softEdge rad="635000"/>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7" name="Rettangolo 6"/>
          <p:cNvSpPr/>
          <p:nvPr/>
        </p:nvSpPr>
        <p:spPr>
          <a:xfrm>
            <a:off x="0" y="-27384"/>
            <a:ext cx="9144000" cy="784830"/>
          </a:xfrm>
          <a:prstGeom prst="rect">
            <a:avLst/>
          </a:prstGeom>
          <a:noFill/>
        </p:spPr>
        <p:txBody>
          <a:bodyPr wrap="square" lIns="91440" tIns="45720" rIns="91440" bIns="45720">
            <a:spAutoFit/>
          </a:bodyPr>
          <a:lstStyle/>
          <a:p>
            <a:pPr algn="ctr"/>
            <a:r>
              <a:rPr lang="it-IT" sz="45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LAVORO DONNE – 1940 / 1959</a:t>
            </a:r>
            <a:endParaRPr lang="it-IT" sz="45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8" name="Rettangolo 7"/>
          <p:cNvSpPr/>
          <p:nvPr/>
        </p:nvSpPr>
        <p:spPr>
          <a:xfrm>
            <a:off x="6876256" y="764704"/>
            <a:ext cx="2195736" cy="1224136"/>
          </a:xfrm>
          <a:prstGeom prst="rect">
            <a:avLst/>
          </a:prstGeom>
          <a:ln w="3175">
            <a:solidFill>
              <a:schemeClr val="tx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300" dirty="0" smtClean="0"/>
              <a:t>TOTALE CAMPIONE</a:t>
            </a:r>
            <a:br>
              <a:rPr lang="it-IT" sz="1300" dirty="0" smtClean="0"/>
            </a:br>
            <a:r>
              <a:rPr lang="it-IT" sz="2400" b="1" dirty="0" smtClean="0"/>
              <a:t>20</a:t>
            </a:r>
          </a:p>
        </p:txBody>
      </p:sp>
      <p:pic>
        <p:nvPicPr>
          <p:cNvPr id="8194" name="Picture 2" descr="E:\3g alternanza\Terza serie - 1940 -- 1959 - LAVORI DONNE (madri, sorelle e tutrici).jpg"/>
          <p:cNvPicPr>
            <a:picLocks noChangeAspect="1" noChangeArrowheads="1"/>
          </p:cNvPicPr>
          <p:nvPr/>
        </p:nvPicPr>
        <p:blipFill>
          <a:blip r:embed="rId2" cstate="print"/>
          <a:srcRect t="12579"/>
          <a:stretch>
            <a:fillRect/>
          </a:stretch>
        </p:blipFill>
        <p:spPr bwMode="auto">
          <a:xfrm>
            <a:off x="395536" y="1663996"/>
            <a:ext cx="8399537" cy="5509420"/>
          </a:xfrm>
          <a:prstGeom prst="rect">
            <a:avLst/>
          </a:prstGeom>
          <a:noFill/>
        </p:spPr>
      </p:pic>
      <p:sp>
        <p:nvSpPr>
          <p:cNvPr id="9" name="Ovale 8">
            <a:hlinkClick r:id="rId3" action="ppaction://hlinksldjump"/>
          </p:cNvPr>
          <p:cNvSpPr/>
          <p:nvPr/>
        </p:nvSpPr>
        <p:spPr>
          <a:xfrm>
            <a:off x="8676456" y="6381328"/>
            <a:ext cx="360040" cy="360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7588332" y="4809506"/>
            <a:ext cx="45719" cy="13062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1" name="CasellaDiTesto 10"/>
          <p:cNvSpPr txBox="1"/>
          <p:nvPr/>
        </p:nvSpPr>
        <p:spPr>
          <a:xfrm>
            <a:off x="7505207" y="4714504"/>
            <a:ext cx="154380" cy="307777"/>
          </a:xfrm>
          <a:prstGeom prst="rect">
            <a:avLst/>
          </a:prstGeom>
          <a:noFill/>
        </p:spPr>
        <p:txBody>
          <a:bodyPr wrap="square" rtlCol="0">
            <a:spAutoFit/>
          </a:bodyPr>
          <a:lstStyle/>
          <a:p>
            <a:r>
              <a:rPr lang="it-IT" sz="1400" b="1" dirty="0" smtClean="0">
                <a:solidFill>
                  <a:schemeClr val="bg1"/>
                </a:solidFill>
              </a:rPr>
              <a:t>i</a:t>
            </a:r>
            <a:endParaRPr lang="it-IT" sz="1400" b="1" dirty="0">
              <a:solidFill>
                <a:schemeClr val="bg1"/>
              </a:solidFill>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250" autoRev="1" fill="hold">
                                          <p:stCondLst>
                                            <p:cond delay="0"/>
                                          </p:stCondLst>
                                        </p:cTn>
                                        <p:tgtEl>
                                          <p:spTgt spid="7"/>
                                        </p:tgtEl>
                                        <p:attrNameLst>
                                          <p:attrName>ppt_w</p:attrName>
                                        </p:attrNameLst>
                                      </p:cBhvr>
                                    </p:anim>
                                    <p:anim by="(#ppt_w*0.50)" calcmode="lin" valueType="num">
                                      <p:cBhvr>
                                        <p:cTn id="8" dur="250" decel="50000" autoRev="1" fill="hold">
                                          <p:stCondLst>
                                            <p:cond delay="0"/>
                                          </p:stCondLst>
                                        </p:cTn>
                                        <p:tgtEl>
                                          <p:spTgt spid="7"/>
                                        </p:tgtEl>
                                        <p:attrNameLst>
                                          <p:attrName>ppt_x</p:attrName>
                                        </p:attrNameLst>
                                      </p:cBhvr>
                                    </p:anim>
                                    <p:anim from="(-#ppt_h/2)" to="(#ppt_y)" calcmode="lin" valueType="num">
                                      <p:cBhvr>
                                        <p:cTn id="9" dur="500" fill="hold">
                                          <p:stCondLst>
                                            <p:cond delay="0"/>
                                          </p:stCondLst>
                                        </p:cTn>
                                        <p:tgtEl>
                                          <p:spTgt spid="7"/>
                                        </p:tgtEl>
                                        <p:attrNameLst>
                                          <p:attrName>ppt_y</p:attrName>
                                        </p:attrNameLst>
                                      </p:cBhvr>
                                    </p:anim>
                                    <p:animRot by="21600000">
                                      <p:cBhvr>
                                        <p:cTn id="10" dur="500" fill="hold">
                                          <p:stCondLst>
                                            <p:cond delay="0"/>
                                          </p:stCondLst>
                                        </p:cTn>
                                        <p:tgtEl>
                                          <p:spTgt spid="7"/>
                                        </p:tgtEl>
                                        <p:attrNameLst>
                                          <p:attrName>r</p:attrName>
                                        </p:attrNameLst>
                                      </p:cBhvr>
                                    </p:animRo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par>
                          <p:cTn id="14" fill="hold">
                            <p:stCondLst>
                              <p:cond delay="2000"/>
                            </p:stCondLst>
                            <p:childTnLst>
                              <p:par>
                                <p:cTn id="15" presetID="49" presetClass="entr" presetSubtype="0" decel="100000" fill="hold" nodeType="afterEffect">
                                  <p:stCondLst>
                                    <p:cond delay="0"/>
                                  </p:stCondLst>
                                  <p:childTnLst>
                                    <p:set>
                                      <p:cBhvr>
                                        <p:cTn id="16" dur="1" fill="hold">
                                          <p:stCondLst>
                                            <p:cond delay="0"/>
                                          </p:stCondLst>
                                        </p:cTn>
                                        <p:tgtEl>
                                          <p:spTgt spid="8194"/>
                                        </p:tgtEl>
                                        <p:attrNameLst>
                                          <p:attrName>style.visibility</p:attrName>
                                        </p:attrNameLst>
                                      </p:cBhvr>
                                      <p:to>
                                        <p:strVal val="visible"/>
                                      </p:to>
                                    </p:set>
                                    <p:anim calcmode="lin" valueType="num">
                                      <p:cBhvr>
                                        <p:cTn id="17" dur="500" fill="hold"/>
                                        <p:tgtEl>
                                          <p:spTgt spid="8194"/>
                                        </p:tgtEl>
                                        <p:attrNameLst>
                                          <p:attrName>ppt_w</p:attrName>
                                        </p:attrNameLst>
                                      </p:cBhvr>
                                      <p:tavLst>
                                        <p:tav tm="0">
                                          <p:val>
                                            <p:fltVal val="0"/>
                                          </p:val>
                                        </p:tav>
                                        <p:tav tm="100000">
                                          <p:val>
                                            <p:strVal val="#ppt_w"/>
                                          </p:val>
                                        </p:tav>
                                      </p:tavLst>
                                    </p:anim>
                                    <p:anim calcmode="lin" valueType="num">
                                      <p:cBhvr>
                                        <p:cTn id="18" dur="500" fill="hold"/>
                                        <p:tgtEl>
                                          <p:spTgt spid="8194"/>
                                        </p:tgtEl>
                                        <p:attrNameLst>
                                          <p:attrName>ppt_h</p:attrName>
                                        </p:attrNameLst>
                                      </p:cBhvr>
                                      <p:tavLst>
                                        <p:tav tm="0">
                                          <p:val>
                                            <p:fltVal val="0"/>
                                          </p:val>
                                        </p:tav>
                                        <p:tav tm="100000">
                                          <p:val>
                                            <p:strVal val="#ppt_h"/>
                                          </p:val>
                                        </p:tav>
                                      </p:tavLst>
                                    </p:anim>
                                    <p:anim calcmode="lin" valueType="num">
                                      <p:cBhvr>
                                        <p:cTn id="19" dur="500" fill="hold"/>
                                        <p:tgtEl>
                                          <p:spTgt spid="8194"/>
                                        </p:tgtEl>
                                        <p:attrNameLst>
                                          <p:attrName>style.rotation</p:attrName>
                                        </p:attrNameLst>
                                      </p:cBhvr>
                                      <p:tavLst>
                                        <p:tav tm="0">
                                          <p:val>
                                            <p:fltVal val="360"/>
                                          </p:val>
                                        </p:tav>
                                        <p:tav tm="100000">
                                          <p:val>
                                            <p:fltVal val="0"/>
                                          </p:val>
                                        </p:tav>
                                      </p:tavLst>
                                    </p:anim>
                                    <p:animEffect transition="in" filter="fade">
                                      <p:cBhvr>
                                        <p:cTn id="20" dur="500"/>
                                        <p:tgtEl>
                                          <p:spTgt spid="8194"/>
                                        </p:tgtEl>
                                      </p:cBhvr>
                                    </p:animEffect>
                                  </p:childTnLst>
                                </p:cTn>
                              </p:par>
                            </p:childTnLst>
                          </p:cTn>
                        </p:par>
                        <p:par>
                          <p:cTn id="21" fill="hold">
                            <p:stCondLst>
                              <p:cond delay="2500"/>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8"/>
                                        </p:tgtEl>
                                        <p:attrNameLst>
                                          <p:attrName>style.visibility</p:attrName>
                                        </p:attrNameLst>
                                      </p:cBhvr>
                                      <p:to>
                                        <p:strVal val="visible"/>
                                      </p:to>
                                    </p:set>
                                    <p:anim by="(-#ppt_w*2)" calcmode="lin" valueType="num">
                                      <p:cBhvr rctx="PPT">
                                        <p:cTn id="24" dur="250" autoRev="1" fill="hold">
                                          <p:stCondLst>
                                            <p:cond delay="0"/>
                                          </p:stCondLst>
                                        </p:cTn>
                                        <p:tgtEl>
                                          <p:spTgt spid="8"/>
                                        </p:tgtEl>
                                        <p:attrNameLst>
                                          <p:attrName>ppt_w</p:attrName>
                                        </p:attrNameLst>
                                      </p:cBhvr>
                                    </p:anim>
                                    <p:anim by="(#ppt_w*0.50)" calcmode="lin" valueType="num">
                                      <p:cBhvr>
                                        <p:cTn id="25" dur="250" decel="50000" autoRev="1" fill="hold">
                                          <p:stCondLst>
                                            <p:cond delay="0"/>
                                          </p:stCondLst>
                                        </p:cTn>
                                        <p:tgtEl>
                                          <p:spTgt spid="8"/>
                                        </p:tgtEl>
                                        <p:attrNameLst>
                                          <p:attrName>ppt_x</p:attrName>
                                        </p:attrNameLst>
                                      </p:cBhvr>
                                    </p:anim>
                                    <p:anim from="(-#ppt_h/2)" to="(#ppt_y)" calcmode="lin" valueType="num">
                                      <p:cBhvr>
                                        <p:cTn id="26" dur="500" fill="hold">
                                          <p:stCondLst>
                                            <p:cond delay="0"/>
                                          </p:stCondLst>
                                        </p:cTn>
                                        <p:tgtEl>
                                          <p:spTgt spid="8"/>
                                        </p:tgtEl>
                                        <p:attrNameLst>
                                          <p:attrName>ppt_y</p:attrName>
                                        </p:attrNameLst>
                                      </p:cBhvr>
                                    </p:anim>
                                    <p:animRot by="21600000">
                                      <p:cBhvr>
                                        <p:cTn id="27" dur="500" fill="hold">
                                          <p:stCondLst>
                                            <p:cond delay="0"/>
                                          </p:stCondLst>
                                        </p:cTn>
                                        <p:tgtEl>
                                          <p:spTgt spid="8"/>
                                        </p:tgtEl>
                                        <p:attrNameLst>
                                          <p:attrName>r</p:attrName>
                                        </p:attrNameLst>
                                      </p:cBhvr>
                                    </p:animRot>
                                  </p:childTnLst>
                                </p:cTn>
                              </p:par>
                            </p:childTnLst>
                          </p:cTn>
                        </p:par>
                        <p:par>
                          <p:cTn id="28" fill="hold">
                            <p:stCondLst>
                              <p:cond delay="375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052736"/>
          </a:xfrm>
        </p:spPr>
        <p:txBody>
          <a:bodyPr>
            <a:noAutofit/>
          </a:bodyPr>
          <a:lstStyle/>
          <a:p>
            <a:pPr marL="0" algn="ctr"/>
            <a:r>
              <a:rPr lang="it-IT" sz="45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latin typeface="+mn-lt"/>
                <a:ea typeface="+mn-ea"/>
                <a:cs typeface="+mn-cs"/>
              </a:rPr>
              <a:t>CONSIDERAZIONI SUI GRAFICI</a:t>
            </a:r>
          </a:p>
        </p:txBody>
      </p:sp>
      <p:sp>
        <p:nvSpPr>
          <p:cNvPr id="3" name="Segnaposto contenuto 2"/>
          <p:cNvSpPr>
            <a:spLocks noGrp="1"/>
          </p:cNvSpPr>
          <p:nvPr>
            <p:ph idx="1"/>
          </p:nvPr>
        </p:nvSpPr>
        <p:spPr>
          <a:xfrm>
            <a:off x="395536" y="1556792"/>
            <a:ext cx="8229600" cy="5616624"/>
          </a:xfrm>
        </p:spPr>
        <p:txBody>
          <a:bodyPr>
            <a:normAutofit fontScale="77500" lnSpcReduction="20000"/>
          </a:bodyPr>
          <a:lstStyle/>
          <a:p>
            <a:pPr marL="0" algn="ctr">
              <a:buNone/>
              <a:defRPr/>
            </a:pPr>
            <a:r>
              <a:rPr lang="it-IT" sz="2600" i="1" dirty="0" smtClean="0">
                <a:effectLst>
                  <a:outerShdw blurRad="38100" dist="38100" dir="2700000" algn="tl">
                    <a:srgbClr val="000000">
                      <a:alpha val="43137"/>
                    </a:srgbClr>
                  </a:outerShdw>
                </a:effectLst>
              </a:rPr>
              <a:t>I lavori più frequenti:</a:t>
            </a:r>
          </a:p>
          <a:p>
            <a:pPr marL="0" algn="ctr">
              <a:buNone/>
              <a:defRPr/>
            </a:pPr>
            <a:endParaRPr lang="it-IT" sz="2600" i="1" dirty="0" smtClean="0">
              <a:effectLst>
                <a:outerShdw blurRad="38100" dist="38100" dir="2700000" algn="tl">
                  <a:srgbClr val="000000">
                    <a:alpha val="43137"/>
                  </a:srgbClr>
                </a:outerShdw>
              </a:effectLst>
            </a:endParaRPr>
          </a:p>
          <a:p>
            <a:pPr marL="0" algn="ctr">
              <a:buSzPct val="100000"/>
              <a:buFont typeface="Arial" pitchFamily="34" charset="0"/>
              <a:buChar char="•"/>
              <a:defRPr/>
            </a:pPr>
            <a:r>
              <a:rPr lang="it-IT" sz="2600" i="1" dirty="0" smtClean="0">
                <a:effectLst>
                  <a:outerShdw blurRad="38100" dist="38100" dir="2700000" algn="tl">
                    <a:srgbClr val="000000">
                      <a:alpha val="43137"/>
                    </a:srgbClr>
                  </a:outerShdw>
                </a:effectLst>
              </a:rPr>
              <a:t>Tra gli orfani sono sempre stati molto frequenti i lavori manuali.</a:t>
            </a:r>
          </a:p>
          <a:p>
            <a:pPr marL="0" algn="ctr">
              <a:buSzPct val="100000"/>
              <a:buFont typeface="Arial" pitchFamily="34" charset="0"/>
              <a:buChar char="•"/>
              <a:defRPr/>
            </a:pPr>
            <a:endParaRPr lang="it-IT" sz="2600" i="1" dirty="0" smtClean="0">
              <a:effectLst>
                <a:outerShdw blurRad="38100" dist="38100" dir="2700000" algn="tl">
                  <a:srgbClr val="000000">
                    <a:alpha val="43137"/>
                  </a:srgbClr>
                </a:outerShdw>
              </a:effectLst>
            </a:endParaRPr>
          </a:p>
          <a:p>
            <a:pPr marL="0" algn="ctr">
              <a:buSzPct val="100000"/>
              <a:buFont typeface="Arial" pitchFamily="34" charset="0"/>
              <a:buChar char="•"/>
              <a:defRPr/>
            </a:pPr>
            <a:r>
              <a:rPr lang="it-IT" sz="2600" i="1" dirty="0" smtClean="0">
                <a:effectLst>
                  <a:outerShdw blurRad="38100" dist="38100" dir="2700000" algn="tl">
                    <a:srgbClr val="000000">
                      <a:alpha val="43137"/>
                    </a:srgbClr>
                  </a:outerShdw>
                </a:effectLst>
              </a:rPr>
              <a:t>Tra </a:t>
            </a:r>
            <a:r>
              <a:rPr lang="it-IT" sz="2600" i="1" dirty="0" smtClean="0">
                <a:effectLst>
                  <a:outerShdw blurRad="38100" dist="38100" dir="2700000" algn="tl">
                    <a:srgbClr val="000000">
                      <a:alpha val="43137"/>
                    </a:srgbClr>
                  </a:outerShdw>
                </a:effectLst>
              </a:rPr>
              <a:t>i lavori maschili  si vede il passaggio dai lavori artigiani a quelli industriali con un aumento delle professioni quali operaio e meccanico.</a:t>
            </a:r>
            <a:endParaRPr lang="it-IT" sz="2600" i="1" dirty="0" smtClean="0">
              <a:effectLst>
                <a:outerShdw blurRad="38100" dist="38100" dir="2700000" algn="tl">
                  <a:srgbClr val="000000">
                    <a:alpha val="43137"/>
                  </a:srgbClr>
                </a:outerShdw>
              </a:effectLst>
            </a:endParaRPr>
          </a:p>
          <a:p>
            <a:pPr marL="0" algn="ctr">
              <a:buSzPct val="100000"/>
              <a:buFont typeface="Arial" pitchFamily="34" charset="0"/>
              <a:buChar char="•"/>
              <a:defRPr/>
            </a:pPr>
            <a:endParaRPr lang="it-IT" sz="2600" i="1" dirty="0" smtClean="0">
              <a:effectLst>
                <a:outerShdw blurRad="38100" dist="38100" dir="2700000" algn="tl">
                  <a:srgbClr val="000000">
                    <a:alpha val="43137"/>
                  </a:srgbClr>
                </a:outerShdw>
              </a:effectLst>
            </a:endParaRPr>
          </a:p>
          <a:p>
            <a:pPr marL="0" algn="ctr">
              <a:buSzPct val="100000"/>
              <a:buFont typeface="Arial" pitchFamily="34" charset="0"/>
              <a:buChar char="•"/>
              <a:defRPr/>
            </a:pPr>
            <a:r>
              <a:rPr lang="it-IT" sz="2600" i="1" dirty="0" smtClean="0">
                <a:effectLst>
                  <a:outerShdw blurRad="38100" dist="38100" dir="2700000" algn="tl">
                    <a:srgbClr val="000000">
                      <a:alpha val="43137"/>
                    </a:srgbClr>
                  </a:outerShdw>
                </a:effectLst>
              </a:rPr>
              <a:t>Inizialmente tra le donne i lavori più comuni </a:t>
            </a:r>
            <a:r>
              <a:rPr lang="it-IT" sz="2600" i="1" dirty="0" smtClean="0">
                <a:effectLst>
                  <a:outerShdw blurRad="38100" dist="38100" dir="2700000" algn="tl">
                    <a:srgbClr val="000000">
                      <a:alpha val="43137"/>
                    </a:srgbClr>
                  </a:outerShdw>
                </a:effectLst>
              </a:rPr>
              <a:t>erano quelli, prettamente femminili, della </a:t>
            </a:r>
            <a:r>
              <a:rPr lang="it-IT" sz="2600" i="1" dirty="0" smtClean="0">
                <a:effectLst>
                  <a:outerShdw blurRad="38100" dist="38100" dir="2700000" algn="tl">
                    <a:srgbClr val="000000">
                      <a:alpha val="43137"/>
                    </a:srgbClr>
                  </a:outerShdw>
                </a:effectLst>
              </a:rPr>
              <a:t>cucitrice e </a:t>
            </a:r>
            <a:r>
              <a:rPr lang="it-IT" sz="2600" i="1" dirty="0" smtClean="0">
                <a:effectLst>
                  <a:outerShdw blurRad="38100" dist="38100" dir="2700000" algn="tl">
                    <a:srgbClr val="000000">
                      <a:alpha val="43137"/>
                    </a:srgbClr>
                  </a:outerShdw>
                </a:effectLst>
              </a:rPr>
              <a:t>della </a:t>
            </a:r>
            <a:r>
              <a:rPr lang="it-IT" sz="2600" i="1" dirty="0" smtClean="0">
                <a:effectLst>
                  <a:outerShdw blurRad="38100" dist="38100" dir="2700000" algn="tl">
                    <a:srgbClr val="000000">
                      <a:alpha val="43137"/>
                    </a:srgbClr>
                  </a:outerShdw>
                </a:effectLst>
              </a:rPr>
              <a:t>domestica, mestiere che con gli anni è rimasto sempre popolare. Anche le operaie iniziarono a diffondersi nei primi anni del 1900, per poi arrivare ad essere la professione più svolta dal 1940 in poi.</a:t>
            </a:r>
          </a:p>
          <a:p>
            <a:pPr>
              <a:buNone/>
            </a:pPr>
            <a:endParaRPr lang="it-IT" dirty="0" smtClean="0"/>
          </a:p>
          <a:p>
            <a:pPr>
              <a:buNone/>
            </a:pPr>
            <a:r>
              <a:rPr lang="it-IT" dirty="0" smtClean="0"/>
              <a:t/>
            </a:r>
            <a:br>
              <a:rPr lang="it-IT" dirty="0" smtClean="0"/>
            </a:br>
            <a:endParaRPr lang="it-IT" dirty="0"/>
          </a:p>
        </p:txBody>
      </p:sp>
      <p:sp>
        <p:nvSpPr>
          <p:cNvPr id="4" name="Ovale 3">
            <a:hlinkClick r:id="rId2" action="ppaction://hlinksldjump"/>
          </p:cNvPr>
          <p:cNvSpPr/>
          <p:nvPr/>
        </p:nvSpPr>
        <p:spPr>
          <a:xfrm>
            <a:off x="8676456" y="6381328"/>
            <a:ext cx="360040" cy="360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250" autoRev="1" fill="hold">
                                          <p:stCondLst>
                                            <p:cond delay="0"/>
                                          </p:stCondLst>
                                        </p:cTn>
                                        <p:tgtEl>
                                          <p:spTgt spid="2"/>
                                        </p:tgtEl>
                                        <p:attrNameLst>
                                          <p:attrName>ppt_w</p:attrName>
                                        </p:attrNameLst>
                                      </p:cBhvr>
                                    </p:anim>
                                    <p:anim by="(#ppt_w*0.50)" calcmode="lin" valueType="num">
                                      <p:cBhvr>
                                        <p:cTn id="8" dur="250" decel="50000" autoRev="1" fill="hold">
                                          <p:stCondLst>
                                            <p:cond delay="0"/>
                                          </p:stCondLst>
                                        </p:cTn>
                                        <p:tgtEl>
                                          <p:spTgt spid="2"/>
                                        </p:tgtEl>
                                        <p:attrNameLst>
                                          <p:attrName>ppt_x</p:attrName>
                                        </p:attrNameLst>
                                      </p:cBhvr>
                                    </p:anim>
                                    <p:anim from="(-#ppt_h/2)" to="(#ppt_y)" calcmode="lin" valueType="num">
                                      <p:cBhvr>
                                        <p:cTn id="9" dur="500" fill="hold">
                                          <p:stCondLst>
                                            <p:cond delay="0"/>
                                          </p:stCondLst>
                                        </p:cTn>
                                        <p:tgtEl>
                                          <p:spTgt spid="2"/>
                                        </p:tgtEl>
                                        <p:attrNameLst>
                                          <p:attrName>ppt_y</p:attrName>
                                        </p:attrNameLst>
                                      </p:cBhvr>
                                    </p:anim>
                                    <p:animRot by="21600000">
                                      <p:cBhvr>
                                        <p:cTn id="10" dur="500" fill="hold">
                                          <p:stCondLst>
                                            <p:cond delay="0"/>
                                          </p:stCondLst>
                                        </p:cTn>
                                        <p:tgtEl>
                                          <p:spTgt spid="2"/>
                                        </p:tgtEl>
                                        <p:attrNameLst>
                                          <p:attrName>r</p:attrName>
                                        </p:attrNameLst>
                                      </p:cBhvr>
                                    </p:animRot>
                                  </p:childTnLst>
                                </p:cTn>
                              </p:par>
                            </p:childTnLst>
                          </p:cTn>
                        </p:par>
                        <p:par>
                          <p:cTn id="11" fill="hold">
                            <p:stCondLst>
                              <p:cond delay="1650"/>
                            </p:stCondLst>
                            <p:childTnLst>
                              <p:par>
                                <p:cTn id="12" presetID="37"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8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7" dur="200" accel="100000" fill="hold">
                                          <p:stCondLst>
                                            <p:cond delay="18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8" fill="hold">
                            <p:stCondLst>
                              <p:cond delay="3650"/>
                            </p:stCondLst>
                            <p:childTnLst>
                              <p:par>
                                <p:cTn id="19" presetID="37"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8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4" dur="200" accel="100000" fill="hold">
                                          <p:stCondLst>
                                            <p:cond delay="18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par>
                          <p:cTn id="25" fill="hold">
                            <p:stCondLst>
                              <p:cond delay="5650"/>
                            </p:stCondLst>
                            <p:childTnLst>
                              <p:par>
                                <p:cTn id="26" presetID="37" presetClass="entr" presetSubtype="0"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2000"/>
                                        <p:tgtEl>
                                          <p:spTgt spid="3">
                                            <p:txEl>
                                              <p:pRg st="4" end="4"/>
                                            </p:txEl>
                                          </p:spTgt>
                                        </p:tgtEl>
                                      </p:cBhvr>
                                    </p:animEffect>
                                    <p:anim calcmode="lin" valueType="num">
                                      <p:cBhvr>
                                        <p:cTn id="29"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8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1" dur="200" accel="100000" fill="hold">
                                          <p:stCondLst>
                                            <p:cond delay="18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par>
                          <p:cTn id="32" fill="hold">
                            <p:stCondLst>
                              <p:cond delay="7650"/>
                            </p:stCondLst>
                            <p:childTnLst>
                              <p:par>
                                <p:cTn id="33" presetID="37" presetClass="entr" presetSubtype="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2000"/>
                                        <p:tgtEl>
                                          <p:spTgt spid="3">
                                            <p:txEl>
                                              <p:pRg st="6" end="6"/>
                                            </p:txEl>
                                          </p:spTgt>
                                        </p:tgtEl>
                                      </p:cBhvr>
                                    </p:animEffect>
                                    <p:anim calcmode="lin" valueType="num">
                                      <p:cBhvr>
                                        <p:cTn id="36"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8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38" dur="200" accel="100000" fill="hold">
                                          <p:stCondLst>
                                            <p:cond delay="18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par>
                          <p:cTn id="39" fill="hold">
                            <p:stCondLst>
                              <p:cond delay="9650"/>
                            </p:stCondLst>
                            <p:childTnLst>
                              <p:par>
                                <p:cTn id="40" presetID="37" presetClass="entr" presetSubtype="0" fill="hold" grpId="0" nodeType="after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2000"/>
                                        <p:tgtEl>
                                          <p:spTgt spid="3">
                                            <p:txEl>
                                              <p:pRg st="8" end="8"/>
                                            </p:txEl>
                                          </p:spTgt>
                                        </p:tgtEl>
                                      </p:cBhvr>
                                    </p:animEffect>
                                    <p:anim calcmode="lin" valueType="num">
                                      <p:cBhvr>
                                        <p:cTn id="43"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8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45" dur="200" accel="100000" fill="hold">
                                          <p:stCondLst>
                                            <p:cond delay="1800"/>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par>
                          <p:cTn id="46" fill="hold">
                            <p:stCondLst>
                              <p:cond delay="11650"/>
                            </p:stCondLst>
                            <p:childTnLst>
                              <p:par>
                                <p:cTn id="47" presetID="10" presetClass="entr" presetSubtype="0"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220219"/>
            <a:ext cx="9144000" cy="784830"/>
          </a:xfrm>
          <a:prstGeom prst="rect">
            <a:avLst/>
          </a:prstGeom>
          <a:noFill/>
        </p:spPr>
        <p:txBody>
          <a:bodyPr wrap="square" lIns="91440" tIns="45720" rIns="91440" bIns="45720">
            <a:spAutoFit/>
          </a:bodyPr>
          <a:lstStyle/>
          <a:p>
            <a:pPr algn="ctr"/>
            <a:r>
              <a:rPr lang="it-IT" sz="45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rPr>
              <a:t>L’INTERVISTA ALL’EX MARTININ</a:t>
            </a:r>
            <a:endParaRPr lang="it-IT" sz="45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ndParaRPr>
          </a:p>
        </p:txBody>
      </p:sp>
      <p:sp>
        <p:nvSpPr>
          <p:cNvPr id="6" name="Rettangolo 5"/>
          <p:cNvSpPr/>
          <p:nvPr/>
        </p:nvSpPr>
        <p:spPr>
          <a:xfrm>
            <a:off x="197768" y="1157288"/>
            <a:ext cx="8748464" cy="1600438"/>
          </a:xfrm>
          <a:prstGeom prst="rect">
            <a:avLst/>
          </a:prstGeom>
        </p:spPr>
        <p:txBody>
          <a:bodyPr wrap="square">
            <a:spAutoFit/>
          </a:bodyPr>
          <a:lstStyle/>
          <a:p>
            <a:pPr algn="ctr">
              <a:defRPr/>
            </a:pPr>
            <a:r>
              <a:rPr lang="it-IT" sz="1400" i="1" dirty="0" smtClean="0"/>
              <a:t>Durante questo periodo di alternanza al Museo Martinitt e Stelline abbiamo intervistato il signor </a:t>
            </a:r>
            <a:r>
              <a:rPr lang="it-IT" sz="1400" i="1" dirty="0" smtClean="0"/>
              <a:t>Sergio Scremin, ex Martinin e cartografo </a:t>
            </a:r>
            <a:r>
              <a:rPr lang="it-IT" sz="1400" i="1" dirty="0" smtClean="0"/>
              <a:t>da 60 anni. </a:t>
            </a:r>
            <a:endParaRPr lang="it-IT" sz="1400" i="1" dirty="0" smtClean="0"/>
          </a:p>
          <a:p>
            <a:pPr algn="ctr">
              <a:defRPr/>
            </a:pPr>
            <a:r>
              <a:rPr lang="it-IT" sz="1400" i="1" dirty="0" smtClean="0"/>
              <a:t>Guidato </a:t>
            </a:r>
            <a:r>
              <a:rPr lang="it-IT" sz="1400" i="1" dirty="0" smtClean="0"/>
              <a:t>dalle nostre domande ci ha raccontato il suo lavoro e la sua storia; inizialmente ci ha fatto vedere gli strumenti di lavoro come i </a:t>
            </a:r>
            <a:r>
              <a:rPr lang="it-IT" sz="1400" b="1" i="1" dirty="0" smtClean="0"/>
              <a:t>pennini</a:t>
            </a:r>
            <a:r>
              <a:rPr lang="it-IT" sz="1400" i="1" dirty="0" smtClean="0"/>
              <a:t> e i </a:t>
            </a:r>
            <a:r>
              <a:rPr lang="it-IT" sz="1400" b="1" i="1" dirty="0" smtClean="0"/>
              <a:t>righelli</a:t>
            </a:r>
            <a:r>
              <a:rPr lang="it-IT" sz="1400" i="1" dirty="0" smtClean="0"/>
              <a:t>, spiegandoci a cosa servivano; in seguito ci ha mostrato delle vere e proprie </a:t>
            </a:r>
            <a:r>
              <a:rPr lang="it-IT" sz="1400" b="1" i="1" dirty="0" smtClean="0"/>
              <a:t>cartine</a:t>
            </a:r>
            <a:r>
              <a:rPr lang="it-IT" sz="1400" i="1" dirty="0" smtClean="0"/>
              <a:t> disegnate a mano interamente da lui. </a:t>
            </a:r>
            <a:endParaRPr lang="it-IT" sz="1400" i="1" dirty="0" smtClean="0"/>
          </a:p>
          <a:p>
            <a:pPr algn="ctr">
              <a:defRPr/>
            </a:pPr>
            <a:r>
              <a:rPr lang="it-IT" sz="1400" i="1" dirty="0" smtClean="0"/>
              <a:t>Siamo </a:t>
            </a:r>
            <a:r>
              <a:rPr lang="it-IT" sz="1400" i="1" dirty="0" smtClean="0"/>
              <a:t>rimasti affascinati dalla passione e dalla pazienza che lo hanno accompagnato durante gli anni lavorativi, la precisione era tale che sembravano stampate. </a:t>
            </a:r>
            <a:endParaRPr lang="it-IT" sz="1400" i="1" dirty="0">
              <a:effectLst>
                <a:outerShdw blurRad="38100" dist="38100" dir="2700000" algn="tl">
                  <a:srgbClr val="000000">
                    <a:alpha val="43137"/>
                  </a:srgbClr>
                </a:outerShdw>
              </a:effectLst>
            </a:endParaRPr>
          </a:p>
        </p:txBody>
      </p:sp>
      <p:sp>
        <p:nvSpPr>
          <p:cNvPr id="4" name="Rettangolo 3"/>
          <p:cNvSpPr/>
          <p:nvPr/>
        </p:nvSpPr>
        <p:spPr>
          <a:xfrm>
            <a:off x="288032" y="2924571"/>
            <a:ext cx="8748464" cy="2062103"/>
          </a:xfrm>
          <a:prstGeom prst="rect">
            <a:avLst/>
          </a:prstGeom>
        </p:spPr>
        <p:txBody>
          <a:bodyPr wrap="square">
            <a:spAutoFit/>
          </a:bodyPr>
          <a:lstStyle/>
          <a:p>
            <a:pPr algn="ctr">
              <a:defRPr/>
            </a:pPr>
            <a:r>
              <a:rPr lang="it-IT" sz="1400" i="1" dirty="0" smtClean="0"/>
              <a:t>Ci ha mostrato passaggio per passaggio come veniva creata una cartina e quanto tempo ci si impiegava, infine, dopo averci fatto vedere altre cartine e le loro differenze col passare degli anni, abbiamo iniziato a parlare della sua vita in collegio. </a:t>
            </a:r>
            <a:endParaRPr lang="it-IT" sz="1400" i="1" dirty="0" smtClean="0"/>
          </a:p>
          <a:p>
            <a:pPr algn="ctr">
              <a:defRPr/>
            </a:pPr>
            <a:endParaRPr lang="it-IT" sz="1400" i="1" dirty="0"/>
          </a:p>
          <a:p>
            <a:pPr algn="ctr">
              <a:defRPr/>
            </a:pPr>
            <a:r>
              <a:rPr lang="it-IT" sz="1400" i="1" dirty="0" smtClean="0"/>
              <a:t>Sergio </a:t>
            </a:r>
            <a:r>
              <a:rPr lang="it-IT" sz="1400" i="1" dirty="0" smtClean="0"/>
              <a:t>entrò nell'istituto </a:t>
            </a:r>
            <a:r>
              <a:rPr lang="it-IT" sz="1400" i="1" dirty="0" smtClean="0"/>
              <a:t>dei Martinitt </a:t>
            </a:r>
            <a:r>
              <a:rPr lang="it-IT" sz="1400" i="1" dirty="0" smtClean="0"/>
              <a:t>all'età di 10 anni, dopo la morte del padre; lì vi passò 7 anni circa andando a scuola e imparando le basi per diventare cartografo. </a:t>
            </a:r>
            <a:endParaRPr lang="it-IT" sz="1400" i="1" dirty="0" smtClean="0"/>
          </a:p>
          <a:p>
            <a:pPr algn="ctr">
              <a:defRPr/>
            </a:pPr>
            <a:endParaRPr lang="it-IT" sz="1400" i="1" dirty="0"/>
          </a:p>
          <a:p>
            <a:pPr algn="ctr">
              <a:defRPr/>
            </a:pPr>
            <a:r>
              <a:rPr lang="it-IT" sz="1400" i="1" dirty="0" smtClean="0"/>
              <a:t>Lui </a:t>
            </a:r>
            <a:r>
              <a:rPr lang="it-IT" sz="1400" i="1" dirty="0" smtClean="0"/>
              <a:t>ricorda questa esperienza con gioia, ritiene che sia stata utile per la sua crescita e sa che è stata una grande opportunità</a:t>
            </a:r>
            <a:r>
              <a:rPr lang="it-IT" sz="1600" i="1" dirty="0" smtClean="0"/>
              <a:t>. </a:t>
            </a:r>
          </a:p>
        </p:txBody>
      </p:sp>
      <p:sp>
        <p:nvSpPr>
          <p:cNvPr id="9" name="Rettangolo 8"/>
          <p:cNvSpPr/>
          <p:nvPr/>
        </p:nvSpPr>
        <p:spPr>
          <a:xfrm>
            <a:off x="288032" y="5153519"/>
            <a:ext cx="8748464" cy="830997"/>
          </a:xfrm>
          <a:prstGeom prst="rect">
            <a:avLst/>
          </a:prstGeom>
        </p:spPr>
        <p:txBody>
          <a:bodyPr wrap="square">
            <a:spAutoFit/>
          </a:bodyPr>
          <a:lstStyle/>
          <a:p>
            <a:pPr algn="ctr">
              <a:defRPr/>
            </a:pPr>
            <a:r>
              <a:rPr lang="it-IT" sz="1600" i="1" dirty="0" smtClean="0"/>
              <a:t>Siamo </a:t>
            </a:r>
            <a:r>
              <a:rPr lang="it-IT" sz="1600" i="1" dirty="0" smtClean="0"/>
              <a:t>contenti di </a:t>
            </a:r>
            <a:r>
              <a:rPr lang="it-IT" sz="1600" i="1" dirty="0" smtClean="0"/>
              <a:t>aver conosciuto un mondo di cui sapevamo ben poco e che abbiamo scoperto affascinante</a:t>
            </a:r>
            <a:r>
              <a:rPr lang="it-IT" sz="1600" i="1" dirty="0" smtClean="0"/>
              <a:t>, </a:t>
            </a:r>
          </a:p>
          <a:p>
            <a:pPr algn="ctr">
              <a:defRPr/>
            </a:pPr>
            <a:r>
              <a:rPr lang="it-IT" sz="1600" i="1" dirty="0" smtClean="0"/>
              <a:t>una realtà impensabile </a:t>
            </a:r>
            <a:r>
              <a:rPr lang="it-IT" sz="1600" i="1" dirty="0" smtClean="0"/>
              <a:t>per il periodo in cui viviamo noi.</a:t>
            </a:r>
          </a:p>
        </p:txBody>
      </p:sp>
      <p:sp>
        <p:nvSpPr>
          <p:cNvPr id="10" name="Ovale 9">
            <a:hlinkClick r:id="rId2" action="ppaction://hlinksldjump"/>
          </p:cNvPr>
          <p:cNvSpPr/>
          <p:nvPr/>
        </p:nvSpPr>
        <p:spPr>
          <a:xfrm>
            <a:off x="8676456" y="6381328"/>
            <a:ext cx="360040" cy="360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i="1"/>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250" autoRev="1" fill="hold">
                                          <p:stCondLst>
                                            <p:cond delay="0"/>
                                          </p:stCondLst>
                                        </p:cTn>
                                        <p:tgtEl>
                                          <p:spTgt spid="5"/>
                                        </p:tgtEl>
                                        <p:attrNameLst>
                                          <p:attrName>ppt_w</p:attrName>
                                        </p:attrNameLst>
                                      </p:cBhvr>
                                    </p:anim>
                                    <p:anim by="(#ppt_w*0.50)" calcmode="lin" valueType="num">
                                      <p:cBhvr>
                                        <p:cTn id="8" dur="250" decel="50000" autoRev="1" fill="hold">
                                          <p:stCondLst>
                                            <p:cond delay="0"/>
                                          </p:stCondLst>
                                        </p:cTn>
                                        <p:tgtEl>
                                          <p:spTgt spid="5"/>
                                        </p:tgtEl>
                                        <p:attrNameLst>
                                          <p:attrName>ppt_x</p:attrName>
                                        </p:attrNameLst>
                                      </p:cBhvr>
                                    </p:anim>
                                    <p:anim from="(-#ppt_h/2)" to="(#ppt_y)" calcmode="lin" valueType="num">
                                      <p:cBhvr>
                                        <p:cTn id="9" dur="500" fill="hold">
                                          <p:stCondLst>
                                            <p:cond delay="0"/>
                                          </p:stCondLst>
                                        </p:cTn>
                                        <p:tgtEl>
                                          <p:spTgt spid="5"/>
                                        </p:tgtEl>
                                        <p:attrNameLst>
                                          <p:attrName>ppt_y</p:attrName>
                                        </p:attrNameLst>
                                      </p:cBhvr>
                                    </p:anim>
                                    <p:animRot by="21600000">
                                      <p:cBhvr>
                                        <p:cTn id="10" dur="500" fill="hold">
                                          <p:stCondLst>
                                            <p:cond delay="0"/>
                                          </p:stCondLst>
                                        </p:cTn>
                                        <p:tgtEl>
                                          <p:spTgt spid="5"/>
                                        </p:tgtEl>
                                        <p:attrNameLst>
                                          <p:attrName>r</p:attrName>
                                        </p:attrNameLst>
                                      </p:cBhvr>
                                    </p:animRot>
                                  </p:childTnLst>
                                </p:cTn>
                              </p:par>
                              <p:par>
                                <p:cTn id="11" presetID="37"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ppt_x</p:attrName>
                                        </p:attrNameLst>
                                      </p:cBhvr>
                                      <p:tavLst>
                                        <p:tav tm="0">
                                          <p:val>
                                            <p:strVal val="#ppt_x"/>
                                          </p:val>
                                        </p:tav>
                                        <p:tav tm="100000">
                                          <p:val>
                                            <p:strVal val="#ppt_x"/>
                                          </p:val>
                                        </p:tav>
                                      </p:tavLst>
                                    </p:anim>
                                    <p:anim calcmode="lin" valueType="num">
                                      <p:cBhvr>
                                        <p:cTn id="15" dur="1800" decel="100000" fill="hold"/>
                                        <p:tgtEl>
                                          <p:spTgt spid="6"/>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37"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2000"/>
                                        <p:tgtEl>
                                          <p:spTgt spid="4"/>
                                        </p:tgtEl>
                                      </p:cBhvr>
                                    </p:animEffect>
                                    <p:anim calcmode="lin" valueType="num">
                                      <p:cBhvr>
                                        <p:cTn id="25" dur="2000" fill="hold"/>
                                        <p:tgtEl>
                                          <p:spTgt spid="4"/>
                                        </p:tgtEl>
                                        <p:attrNameLst>
                                          <p:attrName>ppt_x</p:attrName>
                                        </p:attrNameLst>
                                      </p:cBhvr>
                                      <p:tavLst>
                                        <p:tav tm="0">
                                          <p:val>
                                            <p:strVal val="#ppt_x"/>
                                          </p:val>
                                        </p:tav>
                                        <p:tav tm="100000">
                                          <p:val>
                                            <p:strVal val="#ppt_x"/>
                                          </p:val>
                                        </p:tav>
                                      </p:tavLst>
                                    </p:anim>
                                    <p:anim calcmode="lin" valueType="num">
                                      <p:cBhvr>
                                        <p:cTn id="26" dur="1800" decel="100000" fill="hold"/>
                                        <p:tgtEl>
                                          <p:spTgt spid="4"/>
                                        </p:tgtEl>
                                        <p:attrNameLst>
                                          <p:attrName>ppt_y</p:attrName>
                                        </p:attrNameLst>
                                      </p:cBhvr>
                                      <p:tavLst>
                                        <p:tav tm="0">
                                          <p:val>
                                            <p:strVal val="#ppt_y+1"/>
                                          </p:val>
                                        </p:tav>
                                        <p:tav tm="100000">
                                          <p:val>
                                            <p:strVal val="#ppt_y-.03"/>
                                          </p:val>
                                        </p:tav>
                                      </p:tavLst>
                                    </p:anim>
                                    <p:anim calcmode="lin" valueType="num">
                                      <p:cBhvr>
                                        <p:cTn id="27" dur="200" accel="100000" fill="hold">
                                          <p:stCondLst>
                                            <p:cond delay="18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par>
                                <p:cTn id="33" presetID="37"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2000"/>
                                        <p:tgtEl>
                                          <p:spTgt spid="9"/>
                                        </p:tgtEl>
                                      </p:cBhvr>
                                    </p:animEffect>
                                    <p:anim calcmode="lin" valueType="num">
                                      <p:cBhvr>
                                        <p:cTn id="36" dur="2000" fill="hold"/>
                                        <p:tgtEl>
                                          <p:spTgt spid="9"/>
                                        </p:tgtEl>
                                        <p:attrNameLst>
                                          <p:attrName>ppt_x</p:attrName>
                                        </p:attrNameLst>
                                      </p:cBhvr>
                                      <p:tavLst>
                                        <p:tav tm="0">
                                          <p:val>
                                            <p:strVal val="#ppt_x"/>
                                          </p:val>
                                        </p:tav>
                                        <p:tav tm="100000">
                                          <p:val>
                                            <p:strVal val="#ppt_x"/>
                                          </p:val>
                                        </p:tav>
                                      </p:tavLst>
                                    </p:anim>
                                    <p:anim calcmode="lin" valueType="num">
                                      <p:cBhvr>
                                        <p:cTn id="37" dur="1800" decel="100000" fill="hold"/>
                                        <p:tgtEl>
                                          <p:spTgt spid="9"/>
                                        </p:tgtEl>
                                        <p:attrNameLst>
                                          <p:attrName>ppt_y</p:attrName>
                                        </p:attrNameLst>
                                      </p:cBhvr>
                                      <p:tavLst>
                                        <p:tav tm="0">
                                          <p:val>
                                            <p:strVal val="#ppt_y+1"/>
                                          </p:val>
                                        </p:tav>
                                        <p:tav tm="100000">
                                          <p:val>
                                            <p:strVal val="#ppt_y-.03"/>
                                          </p:val>
                                        </p:tav>
                                      </p:tavLst>
                                    </p:anim>
                                    <p:anim calcmode="lin" valueType="num">
                                      <p:cBhvr>
                                        <p:cTn id="38" dur="200" accel="100000" fill="hold">
                                          <p:stCondLst>
                                            <p:cond delay="1800"/>
                                          </p:stCondLst>
                                        </p:cTn>
                                        <p:tgtEl>
                                          <p:spTgt spid="9"/>
                                        </p:tgtEl>
                                        <p:attrNameLst>
                                          <p:attrName>ppt_y</p:attrName>
                                        </p:attrNameLst>
                                      </p:cBhvr>
                                      <p:tavLst>
                                        <p:tav tm="0">
                                          <p:val>
                                            <p:strVal val="#ppt_y-.03"/>
                                          </p:val>
                                        </p:tav>
                                        <p:tav tm="100000">
                                          <p:val>
                                            <p:strVal val="#ppt_y"/>
                                          </p:val>
                                        </p:tav>
                                      </p:tavLst>
                                    </p:anim>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4" grpId="0"/>
      <p:bldP spid="4" grpId="1"/>
      <p:bldP spid="9"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512" y="0"/>
            <a:ext cx="9144000" cy="1052736"/>
          </a:xfrm>
        </p:spPr>
        <p:txBody>
          <a:bodyPr>
            <a:noAutofit/>
          </a:bodyPr>
          <a:lstStyle/>
          <a:p>
            <a:pPr marL="0" algn="ctr"/>
            <a:r>
              <a:rPr lang="it-IT" sz="45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latin typeface="+mn-lt"/>
                <a:ea typeface="+mn-ea"/>
                <a:cs typeface="+mn-cs"/>
              </a:rPr>
              <a:t>CONSIDERAZIONI INTERVISTA</a:t>
            </a:r>
          </a:p>
        </p:txBody>
      </p:sp>
      <p:sp>
        <p:nvSpPr>
          <p:cNvPr id="5" name="CasellaDiTesto 4"/>
          <p:cNvSpPr txBox="1"/>
          <p:nvPr/>
        </p:nvSpPr>
        <p:spPr>
          <a:xfrm>
            <a:off x="4716015" y="1557947"/>
            <a:ext cx="3672409" cy="4247317"/>
          </a:xfrm>
          <a:prstGeom prst="rect">
            <a:avLst/>
          </a:prstGeom>
          <a:noFill/>
        </p:spPr>
        <p:txBody>
          <a:bodyPr wrap="square" rtlCol="0">
            <a:spAutoFit/>
          </a:bodyPr>
          <a:lstStyle/>
          <a:p>
            <a:r>
              <a:rPr lang="it-IT" dirty="0" smtClean="0"/>
              <a:t>Grazie a questa intervista abbiamo scoperto un lavoro di cui non conoscevamo l’esistenza e che </a:t>
            </a:r>
            <a:r>
              <a:rPr lang="it-IT" dirty="0" smtClean="0"/>
              <a:t>ora è scomparso.</a:t>
            </a:r>
            <a:r>
              <a:rPr lang="it-IT" dirty="0" smtClean="0"/>
              <a:t/>
            </a:r>
            <a:br>
              <a:rPr lang="it-IT" dirty="0" smtClean="0"/>
            </a:br>
            <a:r>
              <a:rPr lang="it-IT" dirty="0" smtClean="0"/>
              <a:t>È stato interessante scoprire come era impostato il lavoro negli anni passati, vedere come la tecnologia ha rivoluzionato il modo di lavorare. Sergio ci ha fatto vedere gli strumenti con cui lavorava e le cartine che ha disegnato, è stato molto istruttivo.</a:t>
            </a:r>
          </a:p>
        </p:txBody>
      </p:sp>
      <p:pic>
        <p:nvPicPr>
          <p:cNvPr id="6" name="Picture 2" descr="E:\foto\IMG-20180119-WA0006.jpg"/>
          <p:cNvPicPr>
            <a:picLocks noChangeAspect="1" noChangeArrowheads="1"/>
          </p:cNvPicPr>
          <p:nvPr/>
        </p:nvPicPr>
        <p:blipFill>
          <a:blip r:embed="rId2" cstate="print"/>
          <a:srcRect/>
          <a:stretch>
            <a:fillRect/>
          </a:stretch>
        </p:blipFill>
        <p:spPr bwMode="auto">
          <a:xfrm>
            <a:off x="1187623" y="1484784"/>
            <a:ext cx="3348372" cy="4464496"/>
          </a:xfrm>
          <a:prstGeom prst="rect">
            <a:avLst/>
          </a:prstGeom>
          <a:noFill/>
        </p:spPr>
      </p:pic>
      <p:sp>
        <p:nvSpPr>
          <p:cNvPr id="7" name="Ovale 6">
            <a:hlinkClick r:id="rId3" action="ppaction://hlinksldjump"/>
          </p:cNvPr>
          <p:cNvSpPr/>
          <p:nvPr/>
        </p:nvSpPr>
        <p:spPr>
          <a:xfrm>
            <a:off x="8676456" y="6381328"/>
            <a:ext cx="360040" cy="360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250" autoRev="1" fill="hold">
                                          <p:stCondLst>
                                            <p:cond delay="0"/>
                                          </p:stCondLst>
                                        </p:cTn>
                                        <p:tgtEl>
                                          <p:spTgt spid="2"/>
                                        </p:tgtEl>
                                        <p:attrNameLst>
                                          <p:attrName>ppt_w</p:attrName>
                                        </p:attrNameLst>
                                      </p:cBhvr>
                                    </p:anim>
                                    <p:anim by="(#ppt_w*0.50)" calcmode="lin" valueType="num">
                                      <p:cBhvr>
                                        <p:cTn id="8" dur="250" decel="50000" autoRev="1" fill="hold">
                                          <p:stCondLst>
                                            <p:cond delay="0"/>
                                          </p:stCondLst>
                                        </p:cTn>
                                        <p:tgtEl>
                                          <p:spTgt spid="2"/>
                                        </p:tgtEl>
                                        <p:attrNameLst>
                                          <p:attrName>ppt_x</p:attrName>
                                        </p:attrNameLst>
                                      </p:cBhvr>
                                    </p:anim>
                                    <p:anim from="(-#ppt_h/2)" to="(#ppt_y)" calcmode="lin" valueType="num">
                                      <p:cBhvr>
                                        <p:cTn id="9" dur="500" fill="hold">
                                          <p:stCondLst>
                                            <p:cond delay="0"/>
                                          </p:stCondLst>
                                        </p:cTn>
                                        <p:tgtEl>
                                          <p:spTgt spid="2"/>
                                        </p:tgtEl>
                                        <p:attrNameLst>
                                          <p:attrName>ppt_y</p:attrName>
                                        </p:attrNameLst>
                                      </p:cBhvr>
                                    </p:anim>
                                    <p:animRot by="21600000">
                                      <p:cBhvr>
                                        <p:cTn id="10" dur="500" fill="hold">
                                          <p:stCondLst>
                                            <p:cond delay="0"/>
                                          </p:stCondLst>
                                        </p:cTn>
                                        <p:tgtEl>
                                          <p:spTgt spid="2"/>
                                        </p:tgtEl>
                                        <p:attrNameLst>
                                          <p:attrName>r</p:attrName>
                                        </p:attrNameLst>
                                      </p:cBhvr>
                                    </p:animRot>
                                  </p:childTnLst>
                                </p:cTn>
                              </p:par>
                            </p:childTnLst>
                          </p:cTn>
                        </p:par>
                        <p:par>
                          <p:cTn id="11" fill="hold">
                            <p:stCondLst>
                              <p:cond delay="1650"/>
                            </p:stCondLst>
                            <p:childTnLst>
                              <p:par>
                                <p:cTn id="12" presetID="35"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style.rotation</p:attrName>
                                        </p:attrNameLst>
                                      </p:cBhvr>
                                      <p:tavLst>
                                        <p:tav tm="0">
                                          <p:val>
                                            <p:fltVal val="720"/>
                                          </p:val>
                                        </p:tav>
                                        <p:tav tm="100000">
                                          <p:val>
                                            <p:fltVal val="0"/>
                                          </p:val>
                                        </p:tav>
                                      </p:tavLst>
                                    </p:anim>
                                    <p:anim calcmode="lin" valueType="num">
                                      <p:cBhvr>
                                        <p:cTn id="16" dur="2000" fill="hold"/>
                                        <p:tgtEl>
                                          <p:spTgt spid="6"/>
                                        </p:tgtEl>
                                        <p:attrNameLst>
                                          <p:attrName>ppt_h</p:attrName>
                                        </p:attrNameLst>
                                      </p:cBhvr>
                                      <p:tavLst>
                                        <p:tav tm="0">
                                          <p:val>
                                            <p:fltVal val="0"/>
                                          </p:val>
                                        </p:tav>
                                        <p:tav tm="100000">
                                          <p:val>
                                            <p:strVal val="#ppt_h"/>
                                          </p:val>
                                        </p:tav>
                                      </p:tavLst>
                                    </p:anim>
                                    <p:anim calcmode="lin" valueType="num">
                                      <p:cBhvr>
                                        <p:cTn id="17" dur="2000" fill="hold"/>
                                        <p:tgtEl>
                                          <p:spTgt spid="6"/>
                                        </p:tgtEl>
                                        <p:attrNameLst>
                                          <p:attrName>ppt_w</p:attrName>
                                        </p:attrNameLst>
                                      </p:cBhvr>
                                      <p:tavLst>
                                        <p:tav tm="0">
                                          <p:val>
                                            <p:fltVal val="0"/>
                                          </p:val>
                                        </p:tav>
                                        <p:tav tm="100000">
                                          <p:val>
                                            <p:strVal val="#ppt_w"/>
                                          </p:val>
                                        </p:tav>
                                      </p:tavLst>
                                    </p:anim>
                                  </p:childTnLst>
                                </p:cTn>
                              </p:par>
                              <p:par>
                                <p:cTn id="18" presetID="37"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anim calcmode="lin" valueType="num">
                                      <p:cBhvr>
                                        <p:cTn id="21" dur="2000" fill="hold"/>
                                        <p:tgtEl>
                                          <p:spTgt spid="5"/>
                                        </p:tgtEl>
                                        <p:attrNameLst>
                                          <p:attrName>ppt_x</p:attrName>
                                        </p:attrNameLst>
                                      </p:cBhvr>
                                      <p:tavLst>
                                        <p:tav tm="0">
                                          <p:val>
                                            <p:strVal val="#ppt_x"/>
                                          </p:val>
                                        </p:tav>
                                        <p:tav tm="100000">
                                          <p:val>
                                            <p:strVal val="#ppt_x"/>
                                          </p:val>
                                        </p:tav>
                                      </p:tavLst>
                                    </p:anim>
                                    <p:anim calcmode="lin" valueType="num">
                                      <p:cBhvr>
                                        <p:cTn id="22" dur="1800" decel="100000" fill="hold"/>
                                        <p:tgtEl>
                                          <p:spTgt spid="5"/>
                                        </p:tgtEl>
                                        <p:attrNameLst>
                                          <p:attrName>ppt_y</p:attrName>
                                        </p:attrNameLst>
                                      </p:cBhvr>
                                      <p:tavLst>
                                        <p:tav tm="0">
                                          <p:val>
                                            <p:strVal val="#ppt_y+1"/>
                                          </p:val>
                                        </p:tav>
                                        <p:tav tm="100000">
                                          <p:val>
                                            <p:strVal val="#ppt_y-.03"/>
                                          </p:val>
                                        </p:tav>
                                      </p:tavLst>
                                    </p:anim>
                                    <p:anim calcmode="lin" valueType="num">
                                      <p:cBhvr>
                                        <p:cTn id="23" dur="200" accel="100000" fill="hold">
                                          <p:stCondLst>
                                            <p:cond delay="1800"/>
                                          </p:stCondLst>
                                        </p:cTn>
                                        <p:tgtEl>
                                          <p:spTgt spid="5"/>
                                        </p:tgtEl>
                                        <p:attrNameLst>
                                          <p:attrName>ppt_y</p:attrName>
                                        </p:attrNameLst>
                                      </p:cBhvr>
                                      <p:tavLst>
                                        <p:tav tm="0">
                                          <p:val>
                                            <p:strVal val="#ppt_y-.03"/>
                                          </p:val>
                                        </p:tav>
                                        <p:tav tm="100000">
                                          <p:val>
                                            <p:strVal val="#ppt_y"/>
                                          </p:val>
                                        </p:tav>
                                      </p:tavLst>
                                    </p:anim>
                                  </p:childTnLst>
                                </p:cTn>
                              </p:par>
                            </p:childTnLst>
                          </p:cTn>
                        </p:par>
                        <p:par>
                          <p:cTn id="24" fill="hold">
                            <p:stCondLst>
                              <p:cond delay="365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hlinkClick r:id="rId2" action="ppaction://hlinksldjump"/>
          </p:cNvPr>
          <p:cNvSpPr/>
          <p:nvPr/>
        </p:nvSpPr>
        <p:spPr>
          <a:xfrm>
            <a:off x="251520" y="188640"/>
            <a:ext cx="2664296" cy="93610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LA STORIA DEL MUSEO</a:t>
            </a:r>
            <a:endParaRPr lang="it-IT" b="1" dirty="0"/>
          </a:p>
        </p:txBody>
      </p:sp>
      <p:sp>
        <p:nvSpPr>
          <p:cNvPr id="5" name="Rettangolo 4">
            <a:hlinkClick r:id="rId3" action="ppaction://hlinksldjump"/>
          </p:cNvPr>
          <p:cNvSpPr/>
          <p:nvPr/>
        </p:nvSpPr>
        <p:spPr>
          <a:xfrm>
            <a:off x="251520" y="1297563"/>
            <a:ext cx="2664296" cy="93610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LA STORIA DELL’ORFANOTROFIO</a:t>
            </a:r>
            <a:endParaRPr lang="it-IT" b="1" dirty="0"/>
          </a:p>
        </p:txBody>
      </p:sp>
      <p:sp>
        <p:nvSpPr>
          <p:cNvPr id="6" name="Rettangolo 5">
            <a:hlinkClick r:id="rId4" action="ppaction://hlinksldjump"/>
          </p:cNvPr>
          <p:cNvSpPr/>
          <p:nvPr/>
        </p:nvSpPr>
        <p:spPr>
          <a:xfrm>
            <a:off x="251520" y="2406486"/>
            <a:ext cx="2664296" cy="93610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I MARTINITT</a:t>
            </a:r>
            <a:endParaRPr lang="it-IT" b="1" dirty="0"/>
          </a:p>
        </p:txBody>
      </p:sp>
      <p:sp>
        <p:nvSpPr>
          <p:cNvPr id="7" name="Rettangolo 6">
            <a:hlinkClick r:id="rId5" action="ppaction://hlinksldjump"/>
          </p:cNvPr>
          <p:cNvSpPr/>
          <p:nvPr/>
        </p:nvSpPr>
        <p:spPr>
          <a:xfrm>
            <a:off x="251520" y="3515409"/>
            <a:ext cx="2664296" cy="93610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I FASCICOLI</a:t>
            </a:r>
            <a:endParaRPr lang="it-IT" b="1" dirty="0"/>
          </a:p>
        </p:txBody>
      </p:sp>
      <p:sp>
        <p:nvSpPr>
          <p:cNvPr id="8" name="Rettangolo 7">
            <a:hlinkClick r:id="rId6" action="ppaction://hlinksldjump"/>
          </p:cNvPr>
          <p:cNvSpPr/>
          <p:nvPr/>
        </p:nvSpPr>
        <p:spPr>
          <a:xfrm>
            <a:off x="251520" y="4624332"/>
            <a:ext cx="2664296" cy="93610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LAVORO ORFANI</a:t>
            </a:r>
          </a:p>
          <a:p>
            <a:pPr algn="ctr"/>
            <a:r>
              <a:rPr lang="it-IT" b="1" dirty="0" smtClean="0"/>
              <a:t>1800 / 1900</a:t>
            </a:r>
            <a:endParaRPr lang="it-IT" b="1" dirty="0"/>
          </a:p>
        </p:txBody>
      </p:sp>
      <p:sp>
        <p:nvSpPr>
          <p:cNvPr id="9" name="Rettangolo 8"/>
          <p:cNvSpPr/>
          <p:nvPr/>
        </p:nvSpPr>
        <p:spPr>
          <a:xfrm>
            <a:off x="251520" y="5733256"/>
            <a:ext cx="2664296" cy="93610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LAVORO UOMINI</a:t>
            </a:r>
          </a:p>
          <a:p>
            <a:pPr algn="ctr"/>
            <a:r>
              <a:rPr lang="it-IT" b="1" dirty="0" smtClean="0"/>
              <a:t>1800 / 1900</a:t>
            </a:r>
            <a:endParaRPr lang="it-IT" b="1" dirty="0"/>
          </a:p>
        </p:txBody>
      </p:sp>
      <p:sp>
        <p:nvSpPr>
          <p:cNvPr id="10" name="Rettangolo 9"/>
          <p:cNvSpPr/>
          <p:nvPr/>
        </p:nvSpPr>
        <p:spPr>
          <a:xfrm>
            <a:off x="3239852" y="188640"/>
            <a:ext cx="2664296" cy="93610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LAVORO DONNE</a:t>
            </a:r>
          </a:p>
          <a:p>
            <a:pPr algn="ctr"/>
            <a:r>
              <a:rPr lang="it-IT" b="1" dirty="0" smtClean="0"/>
              <a:t>1800 / 1900</a:t>
            </a:r>
            <a:endParaRPr lang="it-IT" b="1" dirty="0"/>
          </a:p>
        </p:txBody>
      </p:sp>
      <p:sp>
        <p:nvSpPr>
          <p:cNvPr id="11" name="Rettangolo 10"/>
          <p:cNvSpPr/>
          <p:nvPr/>
        </p:nvSpPr>
        <p:spPr>
          <a:xfrm>
            <a:off x="3239852" y="1297563"/>
            <a:ext cx="2664296" cy="93610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LAVORO ORFANI</a:t>
            </a:r>
          </a:p>
          <a:p>
            <a:pPr algn="ctr"/>
            <a:r>
              <a:rPr lang="it-IT" b="1" dirty="0" smtClean="0"/>
              <a:t>1901 / 1939</a:t>
            </a:r>
            <a:endParaRPr lang="it-IT" b="1" dirty="0"/>
          </a:p>
        </p:txBody>
      </p:sp>
      <p:sp>
        <p:nvSpPr>
          <p:cNvPr id="12" name="Rettangolo 11"/>
          <p:cNvSpPr/>
          <p:nvPr/>
        </p:nvSpPr>
        <p:spPr>
          <a:xfrm>
            <a:off x="3239852" y="2406486"/>
            <a:ext cx="2664296" cy="93610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LAVORO UOMINI</a:t>
            </a:r>
          </a:p>
          <a:p>
            <a:pPr algn="ctr"/>
            <a:r>
              <a:rPr lang="it-IT" b="1" dirty="0" smtClean="0"/>
              <a:t>1901 / 1939</a:t>
            </a:r>
            <a:endParaRPr lang="it-IT" b="1" dirty="0"/>
          </a:p>
        </p:txBody>
      </p:sp>
      <p:sp>
        <p:nvSpPr>
          <p:cNvPr id="13" name="Rettangolo 12"/>
          <p:cNvSpPr/>
          <p:nvPr/>
        </p:nvSpPr>
        <p:spPr>
          <a:xfrm>
            <a:off x="3239852" y="3515409"/>
            <a:ext cx="2664296" cy="93610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LAVORO DONNE</a:t>
            </a:r>
          </a:p>
          <a:p>
            <a:pPr algn="ctr"/>
            <a:r>
              <a:rPr lang="it-IT" b="1" dirty="0" smtClean="0"/>
              <a:t>1901 / 1939</a:t>
            </a:r>
            <a:endParaRPr lang="it-IT" b="1" dirty="0"/>
          </a:p>
        </p:txBody>
      </p:sp>
      <p:sp>
        <p:nvSpPr>
          <p:cNvPr id="14" name="Rettangolo 13"/>
          <p:cNvSpPr/>
          <p:nvPr/>
        </p:nvSpPr>
        <p:spPr>
          <a:xfrm>
            <a:off x="3239852" y="4624332"/>
            <a:ext cx="2664296" cy="93610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LAVORO ORFANI</a:t>
            </a:r>
          </a:p>
          <a:p>
            <a:pPr algn="ctr"/>
            <a:r>
              <a:rPr lang="it-IT" b="1" dirty="0" smtClean="0"/>
              <a:t>1940 / 1959</a:t>
            </a:r>
            <a:endParaRPr lang="it-IT" b="1" dirty="0"/>
          </a:p>
        </p:txBody>
      </p:sp>
      <p:sp>
        <p:nvSpPr>
          <p:cNvPr id="18" name="Rettangolo 17"/>
          <p:cNvSpPr/>
          <p:nvPr/>
        </p:nvSpPr>
        <p:spPr>
          <a:xfrm>
            <a:off x="3239852" y="5733256"/>
            <a:ext cx="2664296" cy="93610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LAVORO UOMINI</a:t>
            </a:r>
          </a:p>
          <a:p>
            <a:pPr algn="ctr"/>
            <a:r>
              <a:rPr lang="it-IT" b="1" dirty="0" smtClean="0"/>
              <a:t>1940 / 1959</a:t>
            </a:r>
            <a:endParaRPr lang="it-IT" b="1" dirty="0"/>
          </a:p>
        </p:txBody>
      </p:sp>
      <p:sp>
        <p:nvSpPr>
          <p:cNvPr id="19" name="Rettangolo 18"/>
          <p:cNvSpPr/>
          <p:nvPr/>
        </p:nvSpPr>
        <p:spPr>
          <a:xfrm>
            <a:off x="6228184" y="188640"/>
            <a:ext cx="2664296" cy="93610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LAVORO DONNE</a:t>
            </a:r>
          </a:p>
          <a:p>
            <a:pPr algn="ctr"/>
            <a:r>
              <a:rPr lang="it-IT" b="1" dirty="0" smtClean="0"/>
              <a:t>1940 / 1959</a:t>
            </a:r>
            <a:endParaRPr lang="it-IT" b="1" dirty="0"/>
          </a:p>
        </p:txBody>
      </p:sp>
      <p:sp>
        <p:nvSpPr>
          <p:cNvPr id="20" name="Rettangolo 19">
            <a:hlinkClick r:id="rId7" action="ppaction://hlinksldjump"/>
          </p:cNvPr>
          <p:cNvSpPr/>
          <p:nvPr/>
        </p:nvSpPr>
        <p:spPr>
          <a:xfrm>
            <a:off x="6228184" y="1268760"/>
            <a:ext cx="2664296" cy="93610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L’INTERVISTA </a:t>
            </a:r>
            <a:br>
              <a:rPr lang="it-IT" b="1" dirty="0" smtClean="0"/>
            </a:br>
            <a:r>
              <a:rPr lang="it-IT" b="1" smtClean="0"/>
              <a:t>ALL’EX </a:t>
            </a:r>
            <a:r>
              <a:rPr lang="it-IT" b="1" smtClean="0"/>
              <a:t>MARTININ</a:t>
            </a:r>
            <a:endParaRPr lang="it-IT" b="1" dirty="0"/>
          </a:p>
        </p:txBody>
      </p:sp>
      <p:sp>
        <p:nvSpPr>
          <p:cNvPr id="22" name="Rettangolo 21">
            <a:hlinkClick r:id="rId8" action="ppaction://hlinksldjump"/>
          </p:cNvPr>
          <p:cNvSpPr/>
          <p:nvPr/>
        </p:nvSpPr>
        <p:spPr>
          <a:xfrm>
            <a:off x="6228184" y="2406486"/>
            <a:ext cx="2664296" cy="93610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LA NOSTRA ALTERNANZA</a:t>
            </a:r>
            <a:endParaRPr lang="it-IT" b="1" dirty="0"/>
          </a:p>
        </p:txBody>
      </p:sp>
      <p:sp>
        <p:nvSpPr>
          <p:cNvPr id="23" name="Rettangolo 22">
            <a:hlinkClick r:id="rId9" action="ppaction://hlinksldjump"/>
          </p:cNvPr>
          <p:cNvSpPr/>
          <p:nvPr/>
        </p:nvSpPr>
        <p:spPr>
          <a:xfrm>
            <a:off x="6228184" y="3501008"/>
            <a:ext cx="2664296" cy="93610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ULTERIORI POSSIBILI RICERCHE</a:t>
            </a:r>
            <a:endParaRPr lang="it-IT"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8" grpId="0" animBg="1"/>
      <p:bldP spid="19" grpId="0" animBg="1"/>
      <p:bldP spid="20" grpId="0" animBg="1"/>
      <p:bldP spid="22" grpId="0" animBg="1"/>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foto\IMG-20180119-WA0005.jpg"/>
          <p:cNvPicPr>
            <a:picLocks noChangeAspect="1" noChangeArrowheads="1"/>
          </p:cNvPicPr>
          <p:nvPr/>
        </p:nvPicPr>
        <p:blipFill>
          <a:blip r:embed="rId2" cstate="print"/>
          <a:srcRect/>
          <a:stretch>
            <a:fillRect/>
          </a:stretch>
        </p:blipFill>
        <p:spPr bwMode="auto">
          <a:xfrm rot="15376961">
            <a:off x="1202063" y="170491"/>
            <a:ext cx="2265150" cy="3020200"/>
          </a:xfrm>
          <a:prstGeom prst="rect">
            <a:avLst/>
          </a:prstGeom>
          <a:noFill/>
        </p:spPr>
      </p:pic>
      <p:pic>
        <p:nvPicPr>
          <p:cNvPr id="2051" name="Picture 3" descr="E:\foto\IMG-20180119-WA0007.jpg"/>
          <p:cNvPicPr>
            <a:picLocks noChangeAspect="1" noChangeArrowheads="1"/>
          </p:cNvPicPr>
          <p:nvPr/>
        </p:nvPicPr>
        <p:blipFill>
          <a:blip r:embed="rId3" cstate="print"/>
          <a:srcRect/>
          <a:stretch>
            <a:fillRect/>
          </a:stretch>
        </p:blipFill>
        <p:spPr bwMode="auto">
          <a:xfrm rot="11476936">
            <a:off x="4632552" y="589361"/>
            <a:ext cx="3241431" cy="2431074"/>
          </a:xfrm>
          <a:prstGeom prst="rect">
            <a:avLst/>
          </a:prstGeom>
          <a:noFill/>
        </p:spPr>
      </p:pic>
      <p:pic>
        <p:nvPicPr>
          <p:cNvPr id="2052" name="Picture 4" descr="E:\foto\IMG-20180119-WA0008.jpg"/>
          <p:cNvPicPr>
            <a:picLocks noChangeAspect="1" noChangeArrowheads="1"/>
          </p:cNvPicPr>
          <p:nvPr/>
        </p:nvPicPr>
        <p:blipFill>
          <a:blip r:embed="rId4" cstate="print"/>
          <a:srcRect/>
          <a:stretch>
            <a:fillRect/>
          </a:stretch>
        </p:blipFill>
        <p:spPr bwMode="auto">
          <a:xfrm rot="16200000">
            <a:off x="4889354" y="3138286"/>
            <a:ext cx="2779750" cy="3706333"/>
          </a:xfrm>
          <a:prstGeom prst="rect">
            <a:avLst/>
          </a:prstGeom>
          <a:noFill/>
        </p:spPr>
      </p:pic>
      <p:sp>
        <p:nvSpPr>
          <p:cNvPr id="7" name="Ovale 6">
            <a:hlinkClick r:id="rId5" action="ppaction://hlinksldjump"/>
          </p:cNvPr>
          <p:cNvSpPr/>
          <p:nvPr/>
        </p:nvSpPr>
        <p:spPr>
          <a:xfrm>
            <a:off x="8676456" y="6381328"/>
            <a:ext cx="360040" cy="360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Picture 4" descr="E:\foto\IMG-20180119-WA0004.jpg"/>
          <p:cNvPicPr>
            <a:picLocks noChangeAspect="1" noChangeArrowheads="1"/>
          </p:cNvPicPr>
          <p:nvPr/>
        </p:nvPicPr>
        <p:blipFill rotWithShape="1">
          <a:blip r:embed="rId6" cstate="print"/>
          <a:srcRect l="6856" t="21167" r="4001" b="8016"/>
          <a:stretch/>
        </p:blipFill>
        <p:spPr bwMode="auto">
          <a:xfrm rot="16033564">
            <a:off x="938719" y="3302525"/>
            <a:ext cx="2791838" cy="29572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2000" fill="hold"/>
                                        <p:tgtEl>
                                          <p:spTgt spid="2050"/>
                                        </p:tgtEl>
                                        <p:attrNameLst>
                                          <p:attrName>ppt_w</p:attrName>
                                        </p:attrNameLst>
                                      </p:cBhvr>
                                      <p:tavLst>
                                        <p:tav tm="0">
                                          <p:val>
                                            <p:fltVal val="0"/>
                                          </p:val>
                                        </p:tav>
                                        <p:tav tm="100000">
                                          <p:val>
                                            <p:strVal val="#ppt_w"/>
                                          </p:val>
                                        </p:tav>
                                      </p:tavLst>
                                    </p:anim>
                                    <p:anim calcmode="lin" valueType="num">
                                      <p:cBhvr>
                                        <p:cTn id="8" dur="2000" fill="hold"/>
                                        <p:tgtEl>
                                          <p:spTgt spid="2050"/>
                                        </p:tgtEl>
                                        <p:attrNameLst>
                                          <p:attrName>ppt_h</p:attrName>
                                        </p:attrNameLst>
                                      </p:cBhvr>
                                      <p:tavLst>
                                        <p:tav tm="0">
                                          <p:val>
                                            <p:fltVal val="0"/>
                                          </p:val>
                                        </p:tav>
                                        <p:tav tm="100000">
                                          <p:val>
                                            <p:strVal val="#ppt_h"/>
                                          </p:val>
                                        </p:tav>
                                      </p:tavLst>
                                    </p:anim>
                                    <p:anim calcmode="lin" valueType="num">
                                      <p:cBhvr>
                                        <p:cTn id="9" dur="2000" fill="hold"/>
                                        <p:tgtEl>
                                          <p:spTgt spid="2050"/>
                                        </p:tgtEl>
                                        <p:attrNameLst>
                                          <p:attrName>style.rotation</p:attrName>
                                        </p:attrNameLst>
                                      </p:cBhvr>
                                      <p:tavLst>
                                        <p:tav tm="0">
                                          <p:val>
                                            <p:fltVal val="360"/>
                                          </p:val>
                                        </p:tav>
                                        <p:tav tm="100000">
                                          <p:val>
                                            <p:fltVal val="0"/>
                                          </p:val>
                                        </p:tav>
                                      </p:tavLst>
                                    </p:anim>
                                    <p:animEffect transition="in" filter="fade">
                                      <p:cBhvr>
                                        <p:cTn id="10" dur="2000"/>
                                        <p:tgtEl>
                                          <p:spTgt spid="2050"/>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p:cTn id="13" dur="2000" fill="hold"/>
                                        <p:tgtEl>
                                          <p:spTgt spid="2051"/>
                                        </p:tgtEl>
                                        <p:attrNameLst>
                                          <p:attrName>ppt_w</p:attrName>
                                        </p:attrNameLst>
                                      </p:cBhvr>
                                      <p:tavLst>
                                        <p:tav tm="0">
                                          <p:val>
                                            <p:fltVal val="0"/>
                                          </p:val>
                                        </p:tav>
                                        <p:tav tm="100000">
                                          <p:val>
                                            <p:strVal val="#ppt_w"/>
                                          </p:val>
                                        </p:tav>
                                      </p:tavLst>
                                    </p:anim>
                                    <p:anim calcmode="lin" valueType="num">
                                      <p:cBhvr>
                                        <p:cTn id="14" dur="2000" fill="hold"/>
                                        <p:tgtEl>
                                          <p:spTgt spid="2051"/>
                                        </p:tgtEl>
                                        <p:attrNameLst>
                                          <p:attrName>ppt_h</p:attrName>
                                        </p:attrNameLst>
                                      </p:cBhvr>
                                      <p:tavLst>
                                        <p:tav tm="0">
                                          <p:val>
                                            <p:fltVal val="0"/>
                                          </p:val>
                                        </p:tav>
                                        <p:tav tm="100000">
                                          <p:val>
                                            <p:strVal val="#ppt_h"/>
                                          </p:val>
                                        </p:tav>
                                      </p:tavLst>
                                    </p:anim>
                                    <p:anim calcmode="lin" valueType="num">
                                      <p:cBhvr>
                                        <p:cTn id="15" dur="2000" fill="hold"/>
                                        <p:tgtEl>
                                          <p:spTgt spid="2051"/>
                                        </p:tgtEl>
                                        <p:attrNameLst>
                                          <p:attrName>style.rotation</p:attrName>
                                        </p:attrNameLst>
                                      </p:cBhvr>
                                      <p:tavLst>
                                        <p:tav tm="0">
                                          <p:val>
                                            <p:fltVal val="360"/>
                                          </p:val>
                                        </p:tav>
                                        <p:tav tm="100000">
                                          <p:val>
                                            <p:fltVal val="0"/>
                                          </p:val>
                                        </p:tav>
                                      </p:tavLst>
                                    </p:anim>
                                    <p:animEffect transition="in" filter="fade">
                                      <p:cBhvr>
                                        <p:cTn id="16" dur="2000"/>
                                        <p:tgtEl>
                                          <p:spTgt spid="2051"/>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2000" fill="hold"/>
                                        <p:tgtEl>
                                          <p:spTgt spid="2052"/>
                                        </p:tgtEl>
                                        <p:attrNameLst>
                                          <p:attrName>ppt_w</p:attrName>
                                        </p:attrNameLst>
                                      </p:cBhvr>
                                      <p:tavLst>
                                        <p:tav tm="0">
                                          <p:val>
                                            <p:fltVal val="0"/>
                                          </p:val>
                                        </p:tav>
                                        <p:tav tm="100000">
                                          <p:val>
                                            <p:strVal val="#ppt_w"/>
                                          </p:val>
                                        </p:tav>
                                      </p:tavLst>
                                    </p:anim>
                                    <p:anim calcmode="lin" valueType="num">
                                      <p:cBhvr>
                                        <p:cTn id="20" dur="2000" fill="hold"/>
                                        <p:tgtEl>
                                          <p:spTgt spid="2052"/>
                                        </p:tgtEl>
                                        <p:attrNameLst>
                                          <p:attrName>ppt_h</p:attrName>
                                        </p:attrNameLst>
                                      </p:cBhvr>
                                      <p:tavLst>
                                        <p:tav tm="0">
                                          <p:val>
                                            <p:fltVal val="0"/>
                                          </p:val>
                                        </p:tav>
                                        <p:tav tm="100000">
                                          <p:val>
                                            <p:strVal val="#ppt_h"/>
                                          </p:val>
                                        </p:tav>
                                      </p:tavLst>
                                    </p:anim>
                                    <p:anim calcmode="lin" valueType="num">
                                      <p:cBhvr>
                                        <p:cTn id="21" dur="2000" fill="hold"/>
                                        <p:tgtEl>
                                          <p:spTgt spid="2052"/>
                                        </p:tgtEl>
                                        <p:attrNameLst>
                                          <p:attrName>style.rotation</p:attrName>
                                        </p:attrNameLst>
                                      </p:cBhvr>
                                      <p:tavLst>
                                        <p:tav tm="0">
                                          <p:val>
                                            <p:fltVal val="360"/>
                                          </p:val>
                                        </p:tav>
                                        <p:tav tm="100000">
                                          <p:val>
                                            <p:fltVal val="0"/>
                                          </p:val>
                                        </p:tav>
                                      </p:tavLst>
                                    </p:anim>
                                    <p:animEffect transition="in" filter="fade">
                                      <p:cBhvr>
                                        <p:cTn id="22" dur="2000"/>
                                        <p:tgtEl>
                                          <p:spTgt spid="2052"/>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49" presetClass="entr" presetSubtype="0" decel="10000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2000" fill="hold"/>
                                        <p:tgtEl>
                                          <p:spTgt spid="6"/>
                                        </p:tgtEl>
                                        <p:attrNameLst>
                                          <p:attrName>ppt_w</p:attrName>
                                        </p:attrNameLst>
                                      </p:cBhvr>
                                      <p:tavLst>
                                        <p:tav tm="0">
                                          <p:val>
                                            <p:fltVal val="0"/>
                                          </p:val>
                                        </p:tav>
                                        <p:tav tm="100000">
                                          <p:val>
                                            <p:strVal val="#ppt_w"/>
                                          </p:val>
                                        </p:tav>
                                      </p:tavLst>
                                    </p:anim>
                                    <p:anim calcmode="lin" valueType="num">
                                      <p:cBhvr>
                                        <p:cTn id="30" dur="2000" fill="hold"/>
                                        <p:tgtEl>
                                          <p:spTgt spid="6"/>
                                        </p:tgtEl>
                                        <p:attrNameLst>
                                          <p:attrName>ppt_h</p:attrName>
                                        </p:attrNameLst>
                                      </p:cBhvr>
                                      <p:tavLst>
                                        <p:tav tm="0">
                                          <p:val>
                                            <p:fltVal val="0"/>
                                          </p:val>
                                        </p:tav>
                                        <p:tav tm="100000">
                                          <p:val>
                                            <p:strVal val="#ppt_h"/>
                                          </p:val>
                                        </p:tav>
                                      </p:tavLst>
                                    </p:anim>
                                    <p:anim calcmode="lin" valueType="num">
                                      <p:cBhvr>
                                        <p:cTn id="31" dur="2000" fill="hold"/>
                                        <p:tgtEl>
                                          <p:spTgt spid="6"/>
                                        </p:tgtEl>
                                        <p:attrNameLst>
                                          <p:attrName>style.rotation</p:attrName>
                                        </p:attrNameLst>
                                      </p:cBhvr>
                                      <p:tavLst>
                                        <p:tav tm="0">
                                          <p:val>
                                            <p:fltVal val="360"/>
                                          </p:val>
                                        </p:tav>
                                        <p:tav tm="100000">
                                          <p:val>
                                            <p:fltVal val="0"/>
                                          </p:val>
                                        </p:tav>
                                      </p:tavLst>
                                    </p:anim>
                                    <p:animEffect transition="in" filter="fade">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052736"/>
          </a:xfrm>
        </p:spPr>
        <p:txBody>
          <a:bodyPr>
            <a:normAutofit/>
          </a:bodyPr>
          <a:lstStyle/>
          <a:p>
            <a:pPr marL="0" algn="ctr"/>
            <a:r>
              <a:rPr lang="it-IT" sz="45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latin typeface="+mn-lt"/>
                <a:ea typeface="+mn-ea"/>
                <a:cs typeface="+mn-cs"/>
              </a:rPr>
              <a:t>LA NOSTRA ALTERNANZA</a:t>
            </a:r>
          </a:p>
        </p:txBody>
      </p:sp>
      <p:sp>
        <p:nvSpPr>
          <p:cNvPr id="3" name="Segnaposto contenuto 2"/>
          <p:cNvSpPr>
            <a:spLocks noGrp="1"/>
          </p:cNvSpPr>
          <p:nvPr>
            <p:ph idx="1"/>
          </p:nvPr>
        </p:nvSpPr>
        <p:spPr>
          <a:xfrm>
            <a:off x="179512" y="1700808"/>
            <a:ext cx="8532440" cy="4536504"/>
          </a:xfrm>
        </p:spPr>
        <p:txBody>
          <a:bodyPr>
            <a:normAutofit/>
          </a:bodyPr>
          <a:lstStyle/>
          <a:p>
            <a:pPr algn="ctr">
              <a:lnSpc>
                <a:spcPct val="90000"/>
              </a:lnSpc>
              <a:buNone/>
            </a:pPr>
            <a:r>
              <a:rPr lang="it-IT" sz="2600" i="1" dirty="0" smtClean="0">
                <a:effectLst>
                  <a:outerShdw blurRad="38100" dist="38100" dir="2700000" algn="tl">
                    <a:srgbClr val="000000">
                      <a:alpha val="43137"/>
                    </a:srgbClr>
                  </a:outerShdw>
                </a:effectLst>
              </a:rPr>
              <a:t>Durante questa alternanza abbiamo analizzato dei faldoni di ex Martinitt. Successivamente abbiamo trascritto i dati raccolti su tabelle Excel e infine abbiamo  progettato dei grafici che raccoglievano i differenti lavori delle persone nei diversi anni e in base al genere.</a:t>
            </a:r>
            <a:br>
              <a:rPr lang="it-IT" sz="2600" i="1" dirty="0" smtClean="0">
                <a:effectLst>
                  <a:outerShdw blurRad="38100" dist="38100" dir="2700000" algn="tl">
                    <a:srgbClr val="000000">
                      <a:alpha val="43137"/>
                    </a:srgbClr>
                  </a:outerShdw>
                </a:effectLst>
              </a:rPr>
            </a:br>
            <a:r>
              <a:rPr lang="it-IT" sz="2600" i="1" dirty="0" smtClean="0">
                <a:effectLst>
                  <a:outerShdw blurRad="38100" dist="38100" dir="2700000" algn="tl">
                    <a:srgbClr val="000000">
                      <a:alpha val="43137"/>
                    </a:srgbClr>
                  </a:outerShdw>
                </a:effectLst>
              </a:rPr>
              <a:t>Abbiamo intervistato un ex Martinitt che ci ha raccontato la sua storia lavorativa all’interno e all’esterno dell’orfanotrofio. Infine abbiamo trascritto tutto su questo power point.</a:t>
            </a:r>
          </a:p>
          <a:p>
            <a:pPr algn="ctr">
              <a:lnSpc>
                <a:spcPct val="90000"/>
              </a:lnSpc>
              <a:buNone/>
            </a:pPr>
            <a:endParaRPr lang="it-IT" sz="2600" i="1" dirty="0">
              <a:effectLst>
                <a:outerShdw blurRad="38100" dist="38100" dir="2700000" algn="tl">
                  <a:srgbClr val="000000">
                    <a:alpha val="43137"/>
                  </a:srgbClr>
                </a:outerShdw>
              </a:effectLst>
            </a:endParaRPr>
          </a:p>
        </p:txBody>
      </p:sp>
      <p:sp>
        <p:nvSpPr>
          <p:cNvPr id="4" name="Ovale 3">
            <a:hlinkClick r:id="rId2" action="ppaction://hlinksldjump"/>
          </p:cNvPr>
          <p:cNvSpPr/>
          <p:nvPr/>
        </p:nvSpPr>
        <p:spPr>
          <a:xfrm>
            <a:off x="8676456" y="6381328"/>
            <a:ext cx="360040" cy="360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250" autoRev="1" fill="hold">
                                          <p:stCondLst>
                                            <p:cond delay="0"/>
                                          </p:stCondLst>
                                        </p:cTn>
                                        <p:tgtEl>
                                          <p:spTgt spid="2"/>
                                        </p:tgtEl>
                                        <p:attrNameLst>
                                          <p:attrName>ppt_w</p:attrName>
                                        </p:attrNameLst>
                                      </p:cBhvr>
                                    </p:anim>
                                    <p:anim by="(#ppt_w*0.50)" calcmode="lin" valueType="num">
                                      <p:cBhvr>
                                        <p:cTn id="8" dur="250" decel="50000" autoRev="1" fill="hold">
                                          <p:stCondLst>
                                            <p:cond delay="0"/>
                                          </p:stCondLst>
                                        </p:cTn>
                                        <p:tgtEl>
                                          <p:spTgt spid="2"/>
                                        </p:tgtEl>
                                        <p:attrNameLst>
                                          <p:attrName>ppt_x</p:attrName>
                                        </p:attrNameLst>
                                      </p:cBhvr>
                                    </p:anim>
                                    <p:anim from="(-#ppt_h/2)" to="(#ppt_y)" calcmode="lin" valueType="num">
                                      <p:cBhvr>
                                        <p:cTn id="9" dur="500" fill="hold">
                                          <p:stCondLst>
                                            <p:cond delay="0"/>
                                          </p:stCondLst>
                                        </p:cTn>
                                        <p:tgtEl>
                                          <p:spTgt spid="2"/>
                                        </p:tgtEl>
                                        <p:attrNameLst>
                                          <p:attrName>ppt_y</p:attrName>
                                        </p:attrNameLst>
                                      </p:cBhvr>
                                    </p:anim>
                                    <p:animRot by="21600000">
                                      <p:cBhvr>
                                        <p:cTn id="10" dur="500" fill="hold">
                                          <p:stCondLst>
                                            <p:cond delay="0"/>
                                          </p:stCondLst>
                                        </p:cTn>
                                        <p:tgtEl>
                                          <p:spTgt spid="2"/>
                                        </p:tgtEl>
                                        <p:attrNameLst>
                                          <p:attrName>r</p:attrName>
                                        </p:attrNameLst>
                                      </p:cBhvr>
                                    </p:animRot>
                                  </p:childTnLst>
                                </p:cTn>
                              </p:par>
                              <p:par>
                                <p:cTn id="11" presetID="37"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anim calcmode="lin" valueType="num">
                                      <p:cBhvr>
                                        <p:cTn id="14"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8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8256" y="609069"/>
            <a:ext cx="9144000" cy="784830"/>
          </a:xfrm>
          <a:prstGeom prst="rect">
            <a:avLst/>
          </a:prstGeom>
          <a:noFill/>
        </p:spPr>
        <p:txBody>
          <a:bodyPr wrap="square" lIns="91440" tIns="45720" rIns="91440" bIns="45720">
            <a:spAutoFit/>
          </a:bodyPr>
          <a:lstStyle/>
          <a:p>
            <a:pPr algn="ctr"/>
            <a:r>
              <a:rPr lang="it-IT" sz="45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ULTERIORI POSSIBILI RICERCHE</a:t>
            </a:r>
            <a:endParaRPr lang="it-IT" sz="45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7" name="Rettangolo 6"/>
          <p:cNvSpPr/>
          <p:nvPr/>
        </p:nvSpPr>
        <p:spPr>
          <a:xfrm>
            <a:off x="288032" y="2475230"/>
            <a:ext cx="8748464" cy="3323987"/>
          </a:xfrm>
          <a:prstGeom prst="rect">
            <a:avLst/>
          </a:prstGeom>
        </p:spPr>
        <p:txBody>
          <a:bodyPr wrap="square">
            <a:spAutoFit/>
          </a:bodyPr>
          <a:lstStyle/>
          <a:p>
            <a:pPr algn="ctr">
              <a:buClr>
                <a:schemeClr val="accent1"/>
              </a:buClr>
              <a:buFont typeface="Arial" pitchFamily="34" charset="0"/>
              <a:buChar char="•"/>
              <a:defRPr/>
            </a:pPr>
            <a:r>
              <a:rPr lang="it-IT" sz="2600" i="1" dirty="0" smtClean="0">
                <a:effectLst>
                  <a:outerShdw blurRad="38100" dist="38100" dir="2700000" algn="tl">
                    <a:srgbClr val="000000">
                      <a:alpha val="43137"/>
                    </a:srgbClr>
                  </a:outerShdw>
                </a:effectLst>
              </a:rPr>
              <a:t> vita media di uomini e donne</a:t>
            </a:r>
          </a:p>
          <a:p>
            <a:pPr algn="ctr">
              <a:buClr>
                <a:schemeClr val="accent1"/>
              </a:buClr>
              <a:buFont typeface="Arial" pitchFamily="34" charset="0"/>
              <a:buChar char="•"/>
              <a:defRPr/>
            </a:pPr>
            <a:endParaRPr lang="it-IT" sz="2600" i="1" dirty="0" smtClean="0">
              <a:effectLst>
                <a:outerShdw blurRad="38100" dist="38100" dir="2700000" algn="tl">
                  <a:srgbClr val="000000">
                    <a:alpha val="43137"/>
                  </a:srgbClr>
                </a:outerShdw>
              </a:effectLst>
            </a:endParaRPr>
          </a:p>
          <a:p>
            <a:pPr algn="ctr">
              <a:buClr>
                <a:schemeClr val="accent1"/>
              </a:buClr>
              <a:buFont typeface="Arial" pitchFamily="34" charset="0"/>
              <a:buChar char="•"/>
              <a:defRPr/>
            </a:pPr>
            <a:r>
              <a:rPr lang="it-IT" sz="2600" i="1" dirty="0" smtClean="0">
                <a:effectLst>
                  <a:outerShdw blurRad="38100" dist="38100" dir="2700000" algn="tl">
                    <a:srgbClr val="000000">
                      <a:alpha val="43137"/>
                    </a:srgbClr>
                  </a:outerShdw>
                </a:effectLst>
              </a:rPr>
              <a:t> malattie frequenti</a:t>
            </a:r>
          </a:p>
          <a:p>
            <a:pPr algn="ctr">
              <a:buClr>
                <a:schemeClr val="accent1"/>
              </a:buClr>
              <a:buFont typeface="Arial" pitchFamily="34" charset="0"/>
              <a:buChar char="•"/>
              <a:defRPr/>
            </a:pPr>
            <a:endParaRPr lang="it-IT" sz="2600" i="1" dirty="0" smtClean="0">
              <a:effectLst>
                <a:outerShdw blurRad="38100" dist="38100" dir="2700000" algn="tl">
                  <a:srgbClr val="000000">
                    <a:alpha val="43137"/>
                  </a:srgbClr>
                </a:outerShdw>
              </a:effectLst>
            </a:endParaRPr>
          </a:p>
          <a:p>
            <a:pPr algn="ctr">
              <a:buClr>
                <a:schemeClr val="accent1"/>
              </a:buClr>
              <a:buFont typeface="Arial" pitchFamily="34" charset="0"/>
              <a:buChar char="•"/>
              <a:defRPr/>
            </a:pPr>
            <a:r>
              <a:rPr lang="it-IT" sz="2600" i="1" dirty="0" smtClean="0">
                <a:effectLst>
                  <a:outerShdw blurRad="38100" dist="38100" dir="2700000" algn="tl">
                    <a:srgbClr val="000000">
                      <a:alpha val="43137"/>
                    </a:srgbClr>
                  </a:outerShdw>
                </a:effectLst>
              </a:rPr>
              <a:t> cause di morte</a:t>
            </a:r>
          </a:p>
          <a:p>
            <a:pPr algn="ctr">
              <a:buClr>
                <a:schemeClr val="accent1"/>
              </a:buClr>
              <a:defRPr/>
            </a:pPr>
            <a:endParaRPr lang="it-IT" sz="2600" i="1" dirty="0" smtClean="0">
              <a:effectLst>
                <a:outerShdw blurRad="38100" dist="38100" dir="2700000" algn="tl">
                  <a:srgbClr val="000000">
                    <a:alpha val="43137"/>
                  </a:srgbClr>
                </a:outerShdw>
              </a:effectLst>
            </a:endParaRPr>
          </a:p>
          <a:p>
            <a:pPr algn="ctr">
              <a:buClr>
                <a:schemeClr val="accent1"/>
              </a:buClr>
              <a:buFont typeface="Arial" pitchFamily="34" charset="0"/>
              <a:buChar char="•"/>
              <a:defRPr/>
            </a:pPr>
            <a:r>
              <a:rPr lang="it-IT" sz="2600" i="1" dirty="0" smtClean="0">
                <a:effectLst>
                  <a:outerShdw blurRad="38100" dist="38100" dir="2700000" algn="tl">
                    <a:srgbClr val="000000">
                      <a:alpha val="43137"/>
                    </a:srgbClr>
                  </a:outerShdw>
                </a:effectLst>
              </a:rPr>
              <a:t> nomi comuni</a:t>
            </a:r>
          </a:p>
          <a:p>
            <a:pPr algn="ctr">
              <a:defRPr/>
            </a:pPr>
            <a:endParaRPr lang="it-IT" sz="2800" dirty="0" smtClean="0"/>
          </a:p>
        </p:txBody>
      </p:sp>
      <p:sp>
        <p:nvSpPr>
          <p:cNvPr id="8" name="Ovale 7">
            <a:hlinkClick r:id="rId2" action="ppaction://hlinksldjump"/>
          </p:cNvPr>
          <p:cNvSpPr/>
          <p:nvPr/>
        </p:nvSpPr>
        <p:spPr>
          <a:xfrm>
            <a:off x="8676456" y="6381328"/>
            <a:ext cx="360040" cy="360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250" autoRev="1" fill="hold">
                                          <p:stCondLst>
                                            <p:cond delay="0"/>
                                          </p:stCondLst>
                                        </p:cTn>
                                        <p:tgtEl>
                                          <p:spTgt spid="6"/>
                                        </p:tgtEl>
                                        <p:attrNameLst>
                                          <p:attrName>ppt_w</p:attrName>
                                        </p:attrNameLst>
                                      </p:cBhvr>
                                    </p:anim>
                                    <p:anim by="(#ppt_w*0.50)" calcmode="lin" valueType="num">
                                      <p:cBhvr>
                                        <p:cTn id="8" dur="250" decel="50000" autoRev="1" fill="hold">
                                          <p:stCondLst>
                                            <p:cond delay="0"/>
                                          </p:stCondLst>
                                        </p:cTn>
                                        <p:tgtEl>
                                          <p:spTgt spid="6"/>
                                        </p:tgtEl>
                                        <p:attrNameLst>
                                          <p:attrName>ppt_x</p:attrName>
                                        </p:attrNameLst>
                                      </p:cBhvr>
                                    </p:anim>
                                    <p:anim from="(-#ppt_h/2)" to="(#ppt_y)" calcmode="lin" valueType="num">
                                      <p:cBhvr>
                                        <p:cTn id="9" dur="500" fill="hold">
                                          <p:stCondLst>
                                            <p:cond delay="0"/>
                                          </p:stCondLst>
                                        </p:cTn>
                                        <p:tgtEl>
                                          <p:spTgt spid="6"/>
                                        </p:tgtEl>
                                        <p:attrNameLst>
                                          <p:attrName>ppt_y</p:attrName>
                                        </p:attrNameLst>
                                      </p:cBhvr>
                                    </p:anim>
                                    <p:animRot by="21600000">
                                      <p:cBhvr>
                                        <p:cTn id="10" dur="500" fill="hold">
                                          <p:stCondLst>
                                            <p:cond delay="0"/>
                                          </p:stCondLst>
                                        </p:cTn>
                                        <p:tgtEl>
                                          <p:spTgt spid="6"/>
                                        </p:tgtEl>
                                        <p:attrNameLst>
                                          <p:attrName>r</p:attrName>
                                        </p:attrNameLst>
                                      </p:cBhvr>
                                    </p:animRot>
                                  </p:childTnLst>
                                </p:cTn>
                              </p:par>
                              <p:par>
                                <p:cTn id="11" presetID="37"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anim calcmode="lin" valueType="num">
                                      <p:cBhvr>
                                        <p:cTn id="14" dur="2000" fill="hold"/>
                                        <p:tgtEl>
                                          <p:spTgt spid="7"/>
                                        </p:tgtEl>
                                        <p:attrNameLst>
                                          <p:attrName>ppt_x</p:attrName>
                                        </p:attrNameLst>
                                      </p:cBhvr>
                                      <p:tavLst>
                                        <p:tav tm="0">
                                          <p:val>
                                            <p:strVal val="#ppt_x"/>
                                          </p:val>
                                        </p:tav>
                                        <p:tav tm="100000">
                                          <p:val>
                                            <p:strVal val="#ppt_x"/>
                                          </p:val>
                                        </p:tav>
                                      </p:tavLst>
                                    </p:anim>
                                    <p:anim calcmode="lin" valueType="num">
                                      <p:cBhvr>
                                        <p:cTn id="15" dur="1800" decel="100000" fill="hold"/>
                                        <p:tgtEl>
                                          <p:spTgt spid="7"/>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7"/>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rot="2197529">
            <a:off x="2084635" y="1260571"/>
            <a:ext cx="7056784" cy="3170099"/>
          </a:xfrm>
          <a:prstGeom prst="rect">
            <a:avLst/>
          </a:prstGeom>
          <a:noFill/>
        </p:spPr>
        <p:txBody>
          <a:bodyPr wrap="square" lIns="91440" tIns="45720" rIns="91440" bIns="45720">
            <a:spAutoFit/>
          </a:bodyPr>
          <a:lstStyle/>
          <a:p>
            <a:pPr algn="ctr"/>
            <a:r>
              <a:rPr lang="it-IT" sz="20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j-lt"/>
              </a:rPr>
              <a:t>Fine</a:t>
            </a:r>
            <a:endParaRPr lang="it-IT" sz="20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j-lt"/>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250" autoRev="1" fill="hold">
                                          <p:stCondLst>
                                            <p:cond delay="0"/>
                                          </p:stCondLst>
                                        </p:cTn>
                                        <p:tgtEl>
                                          <p:spTgt spid="6"/>
                                        </p:tgtEl>
                                        <p:attrNameLst>
                                          <p:attrName>ppt_w</p:attrName>
                                        </p:attrNameLst>
                                      </p:cBhvr>
                                    </p:anim>
                                    <p:anim by="(#ppt_w*0.50)" calcmode="lin" valueType="num">
                                      <p:cBhvr>
                                        <p:cTn id="8" dur="250" decel="50000" autoRev="1" fill="hold">
                                          <p:stCondLst>
                                            <p:cond delay="0"/>
                                          </p:stCondLst>
                                        </p:cTn>
                                        <p:tgtEl>
                                          <p:spTgt spid="6"/>
                                        </p:tgtEl>
                                        <p:attrNameLst>
                                          <p:attrName>ppt_x</p:attrName>
                                        </p:attrNameLst>
                                      </p:cBhvr>
                                    </p:anim>
                                    <p:anim from="(-#ppt_h/2)" to="(#ppt_y)" calcmode="lin" valueType="num">
                                      <p:cBhvr>
                                        <p:cTn id="9" dur="500" fill="hold">
                                          <p:stCondLst>
                                            <p:cond delay="0"/>
                                          </p:stCondLst>
                                        </p:cTn>
                                        <p:tgtEl>
                                          <p:spTgt spid="6"/>
                                        </p:tgtEl>
                                        <p:attrNameLst>
                                          <p:attrName>ppt_y</p:attrName>
                                        </p:attrNameLst>
                                      </p:cBhvr>
                                    </p:anim>
                                    <p:animRot by="21600000">
                                      <p:cBhvr>
                                        <p:cTn id="10" dur="5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676132"/>
            <a:ext cx="9144000" cy="784830"/>
          </a:xfrm>
          <a:prstGeom prst="rect">
            <a:avLst/>
          </a:prstGeom>
          <a:noFill/>
        </p:spPr>
        <p:txBody>
          <a:bodyPr wrap="square" lIns="91440" tIns="45720" rIns="91440" bIns="45720">
            <a:spAutoFit/>
          </a:bodyPr>
          <a:lstStyle/>
          <a:p>
            <a:pPr algn="ctr"/>
            <a:r>
              <a:rPr lang="it-IT" sz="45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rPr>
              <a:t>LA STORIA DEL MUSEO</a:t>
            </a:r>
            <a:endParaRPr lang="it-IT" sz="45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ndParaRPr>
          </a:p>
        </p:txBody>
      </p:sp>
      <p:sp>
        <p:nvSpPr>
          <p:cNvPr id="6" name="Rettangolo 5"/>
          <p:cNvSpPr/>
          <p:nvPr/>
        </p:nvSpPr>
        <p:spPr>
          <a:xfrm>
            <a:off x="288032" y="1998218"/>
            <a:ext cx="8748464" cy="3293209"/>
          </a:xfrm>
          <a:prstGeom prst="rect">
            <a:avLst/>
          </a:prstGeom>
        </p:spPr>
        <p:txBody>
          <a:bodyPr wrap="square">
            <a:spAutoFit/>
          </a:bodyPr>
          <a:lstStyle/>
          <a:p>
            <a:pPr algn="ctr" fontAlgn="auto">
              <a:spcAft>
                <a:spcPts val="0"/>
              </a:spcAft>
              <a:buFont typeface="Arial" pitchFamily="34" charset="0"/>
              <a:buNone/>
              <a:defRPr/>
            </a:pPr>
            <a:r>
              <a:rPr lang="it-IT" sz="2600" i="1" dirty="0">
                <a:effectLst>
                  <a:outerShdw blurRad="38100" dist="38100" dir="2700000" algn="tl">
                    <a:srgbClr val="000000">
                      <a:alpha val="43137"/>
                    </a:srgbClr>
                  </a:outerShdw>
                </a:effectLst>
              </a:rPr>
              <a:t>Il museo è stato inaugurato il </a:t>
            </a:r>
            <a:r>
              <a:rPr lang="it-IT" sz="2600" i="1" dirty="0" smtClean="0">
                <a:effectLst>
                  <a:outerShdw blurRad="38100" dist="38100" dir="2700000" algn="tl">
                    <a:srgbClr val="000000">
                      <a:alpha val="43137"/>
                    </a:srgbClr>
                  </a:outerShdw>
                </a:effectLst>
              </a:rPr>
              <a:t>19 </a:t>
            </a:r>
            <a:r>
              <a:rPr lang="it-IT" sz="2600" i="1" dirty="0">
                <a:effectLst>
                  <a:outerShdw blurRad="38100" dist="38100" dir="2700000" algn="tl">
                    <a:srgbClr val="000000">
                      <a:alpha val="43137"/>
                    </a:srgbClr>
                  </a:outerShdw>
                </a:effectLst>
              </a:rPr>
              <a:t>Gennaio </a:t>
            </a:r>
            <a:r>
              <a:rPr lang="it-IT" sz="2600" i="1" dirty="0" smtClean="0">
                <a:effectLst>
                  <a:outerShdw blurRad="38100" dist="38100" dir="2700000" algn="tl">
                    <a:srgbClr val="000000">
                      <a:alpha val="43137"/>
                    </a:srgbClr>
                  </a:outerShdw>
                </a:effectLst>
              </a:rPr>
              <a:t>2009.</a:t>
            </a:r>
          </a:p>
          <a:p>
            <a:pPr algn="ctr" fontAlgn="auto">
              <a:spcAft>
                <a:spcPts val="0"/>
              </a:spcAft>
              <a:buFont typeface="Arial" pitchFamily="34" charset="0"/>
              <a:buNone/>
              <a:defRPr/>
            </a:pPr>
            <a:endParaRPr lang="it-IT" sz="2600" i="1" dirty="0">
              <a:effectLst>
                <a:outerShdw blurRad="38100" dist="38100" dir="2700000" algn="tl">
                  <a:srgbClr val="000000">
                    <a:alpha val="43137"/>
                  </a:srgbClr>
                </a:outerShdw>
              </a:effectLst>
            </a:endParaRPr>
          </a:p>
          <a:p>
            <a:pPr algn="ctr" fontAlgn="auto">
              <a:spcAft>
                <a:spcPts val="0"/>
              </a:spcAft>
              <a:buFont typeface="Arial" pitchFamily="34" charset="0"/>
              <a:buNone/>
              <a:defRPr/>
            </a:pPr>
            <a:r>
              <a:rPr lang="it-IT" sz="2600" i="1" dirty="0">
                <a:effectLst>
                  <a:outerShdw blurRad="38100" dist="38100" dir="2700000" algn="tl">
                    <a:srgbClr val="000000">
                      <a:alpha val="43137"/>
                    </a:srgbClr>
                  </a:outerShdw>
                </a:effectLst>
              </a:rPr>
              <a:t>Nel museo </a:t>
            </a:r>
            <a:r>
              <a:rPr lang="it-IT" sz="2600" i="1" dirty="0" smtClean="0">
                <a:effectLst>
                  <a:outerShdw blurRad="38100" dist="38100" dir="2700000" algn="tl">
                    <a:srgbClr val="000000">
                      <a:alpha val="43137"/>
                    </a:srgbClr>
                  </a:outerShdw>
                </a:effectLst>
              </a:rPr>
              <a:t>sono stati digitalizzati e resi fruibili in modo interattivo alcuni documenti dell’archivio storico degli orfanotrofi milanesi Martinitt e Stelline.  </a:t>
            </a:r>
          </a:p>
          <a:p>
            <a:pPr algn="ctr" fontAlgn="auto">
              <a:spcAft>
                <a:spcPts val="0"/>
              </a:spcAft>
              <a:buFont typeface="Arial" pitchFamily="34" charset="0"/>
              <a:buNone/>
              <a:defRPr/>
            </a:pPr>
            <a:endParaRPr lang="it-IT" sz="2600" i="1" dirty="0">
              <a:effectLst>
                <a:outerShdw blurRad="38100" dist="38100" dir="2700000" algn="tl">
                  <a:srgbClr val="000000">
                    <a:alpha val="43137"/>
                  </a:srgbClr>
                </a:outerShdw>
              </a:effectLst>
            </a:endParaRPr>
          </a:p>
          <a:p>
            <a:pPr algn="ctr" fontAlgn="auto">
              <a:spcAft>
                <a:spcPts val="0"/>
              </a:spcAft>
              <a:buFont typeface="Arial" pitchFamily="34" charset="0"/>
              <a:buNone/>
              <a:defRPr/>
            </a:pPr>
            <a:r>
              <a:rPr lang="it-IT" sz="2600" i="1" dirty="0" smtClean="0">
                <a:effectLst>
                  <a:outerShdw blurRad="38100" dist="38100" dir="2700000" algn="tl">
                    <a:srgbClr val="000000">
                      <a:alpha val="43137"/>
                    </a:srgbClr>
                  </a:outerShdw>
                </a:effectLst>
              </a:rPr>
              <a:t>Il museo racconta un tassello importante della storia milanese, tra il 1800 e il 1900.</a:t>
            </a:r>
            <a:endParaRPr lang="it-IT" sz="2600" i="1" dirty="0">
              <a:effectLst>
                <a:outerShdw blurRad="38100" dist="38100" dir="2700000" algn="tl">
                  <a:srgbClr val="000000">
                    <a:alpha val="43137"/>
                  </a:srgbClr>
                </a:outerShdw>
              </a:effectLst>
            </a:endParaRPr>
          </a:p>
        </p:txBody>
      </p:sp>
      <p:sp>
        <p:nvSpPr>
          <p:cNvPr id="4" name="Ovale 3">
            <a:hlinkClick r:id="rId2" action="ppaction://hlinksldjump"/>
          </p:cNvPr>
          <p:cNvSpPr/>
          <p:nvPr/>
        </p:nvSpPr>
        <p:spPr>
          <a:xfrm>
            <a:off x="8676456" y="6381328"/>
            <a:ext cx="360040" cy="360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250" autoRev="1" fill="hold">
                                          <p:stCondLst>
                                            <p:cond delay="0"/>
                                          </p:stCondLst>
                                        </p:cTn>
                                        <p:tgtEl>
                                          <p:spTgt spid="5"/>
                                        </p:tgtEl>
                                        <p:attrNameLst>
                                          <p:attrName>ppt_w</p:attrName>
                                        </p:attrNameLst>
                                      </p:cBhvr>
                                    </p:anim>
                                    <p:anim by="(#ppt_w*0.50)" calcmode="lin" valueType="num">
                                      <p:cBhvr>
                                        <p:cTn id="8" dur="250" decel="50000" autoRev="1" fill="hold">
                                          <p:stCondLst>
                                            <p:cond delay="0"/>
                                          </p:stCondLst>
                                        </p:cTn>
                                        <p:tgtEl>
                                          <p:spTgt spid="5"/>
                                        </p:tgtEl>
                                        <p:attrNameLst>
                                          <p:attrName>ppt_x</p:attrName>
                                        </p:attrNameLst>
                                      </p:cBhvr>
                                    </p:anim>
                                    <p:anim from="(-#ppt_h/2)" to="(#ppt_y)" calcmode="lin" valueType="num">
                                      <p:cBhvr>
                                        <p:cTn id="9" dur="500" fill="hold">
                                          <p:stCondLst>
                                            <p:cond delay="0"/>
                                          </p:stCondLst>
                                        </p:cTn>
                                        <p:tgtEl>
                                          <p:spTgt spid="5"/>
                                        </p:tgtEl>
                                        <p:attrNameLst>
                                          <p:attrName>ppt_y</p:attrName>
                                        </p:attrNameLst>
                                      </p:cBhvr>
                                    </p:anim>
                                    <p:animRot by="21600000">
                                      <p:cBhvr>
                                        <p:cTn id="10" dur="500" fill="hold">
                                          <p:stCondLst>
                                            <p:cond delay="0"/>
                                          </p:stCondLst>
                                        </p:cTn>
                                        <p:tgtEl>
                                          <p:spTgt spid="5"/>
                                        </p:tgtEl>
                                        <p:attrNameLst>
                                          <p:attrName>r</p:attrName>
                                        </p:attrNameLst>
                                      </p:cBhvr>
                                    </p:animRot>
                                  </p:childTnLst>
                                </p:cTn>
                              </p:par>
                              <p:par>
                                <p:cTn id="11" presetID="37"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ppt_x</p:attrName>
                                        </p:attrNameLst>
                                      </p:cBhvr>
                                      <p:tavLst>
                                        <p:tav tm="0">
                                          <p:val>
                                            <p:strVal val="#ppt_x"/>
                                          </p:val>
                                        </p:tav>
                                        <p:tav tm="100000">
                                          <p:val>
                                            <p:strVal val="#ppt_x"/>
                                          </p:val>
                                        </p:tav>
                                      </p:tavLst>
                                    </p:anim>
                                    <p:anim calcmode="lin" valueType="num">
                                      <p:cBhvr>
                                        <p:cTn id="15" dur="1800" decel="100000" fill="hold"/>
                                        <p:tgtEl>
                                          <p:spTgt spid="6"/>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6"/>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116732"/>
            <a:ext cx="9144000" cy="784830"/>
          </a:xfrm>
          <a:prstGeom prst="rect">
            <a:avLst/>
          </a:prstGeom>
          <a:noFill/>
        </p:spPr>
        <p:txBody>
          <a:bodyPr wrap="square" lIns="91440" tIns="45720" rIns="91440" bIns="45720">
            <a:spAutoFit/>
          </a:bodyPr>
          <a:lstStyle/>
          <a:p>
            <a:pPr algn="ctr"/>
            <a:r>
              <a:rPr lang="it-IT" sz="45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rPr>
              <a:t>LA STORIA DELL’ORFANOTROFIO</a:t>
            </a:r>
            <a:endParaRPr lang="it-IT" sz="45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ndParaRPr>
          </a:p>
        </p:txBody>
      </p:sp>
      <p:sp>
        <p:nvSpPr>
          <p:cNvPr id="5" name="Rettangolo 4"/>
          <p:cNvSpPr/>
          <p:nvPr/>
        </p:nvSpPr>
        <p:spPr>
          <a:xfrm>
            <a:off x="539552" y="975494"/>
            <a:ext cx="8064896" cy="5693866"/>
          </a:xfrm>
          <a:prstGeom prst="rect">
            <a:avLst/>
          </a:prstGeom>
        </p:spPr>
        <p:txBody>
          <a:bodyPr wrap="square">
            <a:spAutoFit/>
          </a:bodyPr>
          <a:lstStyle/>
          <a:p>
            <a:pPr algn="ctr">
              <a:buFont typeface="Arial" charset="0"/>
              <a:buNone/>
            </a:pPr>
            <a:r>
              <a:rPr lang="it-IT" sz="2600" i="1" dirty="0">
                <a:effectLst>
                  <a:outerShdw blurRad="38100" dist="38100" dir="2700000" algn="tl">
                    <a:srgbClr val="000000">
                      <a:alpha val="43137"/>
                    </a:srgbClr>
                  </a:outerShdw>
                </a:effectLst>
              </a:rPr>
              <a:t>L’orfanotrofio </a:t>
            </a:r>
            <a:r>
              <a:rPr lang="it-IT" sz="2600" i="1" dirty="0" smtClean="0">
                <a:effectLst>
                  <a:outerShdw blurRad="38100" dist="38100" dir="2700000" algn="tl">
                    <a:srgbClr val="000000">
                      <a:alpha val="43137"/>
                    </a:srgbClr>
                  </a:outerShdw>
                </a:effectLst>
              </a:rPr>
              <a:t>dei Martinitt nacque </a:t>
            </a:r>
            <a:r>
              <a:rPr lang="it-IT" sz="2600" i="1" dirty="0">
                <a:effectLst>
                  <a:outerShdw blurRad="38100" dist="38100" dir="2700000" algn="tl">
                    <a:srgbClr val="000000">
                      <a:alpha val="43137"/>
                    </a:srgbClr>
                  </a:outerShdw>
                </a:effectLst>
              </a:rPr>
              <a:t>nel 1532 ad opera di </a:t>
            </a:r>
            <a:r>
              <a:rPr lang="it-IT" sz="2600" i="1" dirty="0" smtClean="0">
                <a:effectLst>
                  <a:outerShdw blurRad="38100" dist="38100" dir="2700000" algn="tl">
                    <a:srgbClr val="000000">
                      <a:alpha val="43137"/>
                    </a:srgbClr>
                  </a:outerShdw>
                </a:effectLst>
              </a:rPr>
              <a:t>San Gerolamo </a:t>
            </a:r>
            <a:r>
              <a:rPr lang="it-IT" sz="2600" i="1" dirty="0" smtClean="0">
                <a:effectLst>
                  <a:outerShdw blurRad="38100" dist="38100" dir="2700000" algn="tl">
                    <a:srgbClr val="000000">
                      <a:alpha val="43137"/>
                    </a:srgbClr>
                  </a:outerShdw>
                </a:effectLst>
              </a:rPr>
              <a:t>Emiliani.</a:t>
            </a:r>
            <a:r>
              <a:rPr lang="it-IT" sz="2600" i="1" dirty="0" smtClean="0">
                <a:effectLst>
                  <a:outerShdw blurRad="38100" dist="38100" dir="2700000" algn="tl">
                    <a:srgbClr val="000000">
                      <a:alpha val="43137"/>
                    </a:srgbClr>
                  </a:outerShdw>
                </a:effectLst>
              </a:rPr>
              <a:t/>
            </a:r>
            <a:br>
              <a:rPr lang="it-IT" sz="2600" i="1" dirty="0" smtClean="0">
                <a:effectLst>
                  <a:outerShdw blurRad="38100" dist="38100" dir="2700000" algn="tl">
                    <a:srgbClr val="000000">
                      <a:alpha val="43137"/>
                    </a:srgbClr>
                  </a:outerShdw>
                </a:effectLst>
              </a:rPr>
            </a:br>
            <a:endParaRPr lang="it-IT" sz="2600" i="1" dirty="0">
              <a:effectLst>
                <a:outerShdw blurRad="38100" dist="38100" dir="2700000" algn="tl">
                  <a:srgbClr val="000000">
                    <a:alpha val="43137"/>
                  </a:srgbClr>
                </a:outerShdw>
              </a:effectLst>
            </a:endParaRPr>
          </a:p>
          <a:p>
            <a:pPr algn="ctr">
              <a:buFont typeface="Arial" charset="0"/>
              <a:buNone/>
            </a:pPr>
            <a:r>
              <a:rPr lang="it-IT" sz="2600" i="1" dirty="0" smtClean="0">
                <a:effectLst>
                  <a:outerShdw blurRad="38100" dist="38100" dir="2700000" algn="tl">
                    <a:srgbClr val="000000">
                      <a:alpha val="43137"/>
                    </a:srgbClr>
                  </a:outerShdw>
                </a:effectLst>
              </a:rPr>
              <a:t>L’istituto accoglieva </a:t>
            </a:r>
            <a:r>
              <a:rPr lang="it-IT" sz="2600" i="1" dirty="0">
                <a:effectLst>
                  <a:outerShdw blurRad="38100" dist="38100" dir="2700000" algn="tl">
                    <a:srgbClr val="000000">
                      <a:alpha val="43137"/>
                    </a:srgbClr>
                  </a:outerShdw>
                </a:effectLst>
              </a:rPr>
              <a:t>orfani di uno o entrambi i genitori, ai quali si garantiva l’istruzione.</a:t>
            </a:r>
          </a:p>
          <a:p>
            <a:pPr algn="ctr">
              <a:buFont typeface="Arial" charset="0"/>
              <a:buNone/>
            </a:pPr>
            <a:r>
              <a:rPr lang="it-IT" sz="2600" i="1" dirty="0">
                <a:effectLst>
                  <a:outerShdw blurRad="38100" dist="38100" dir="2700000" algn="tl">
                    <a:srgbClr val="000000">
                      <a:alpha val="43137"/>
                    </a:srgbClr>
                  </a:outerShdw>
                </a:effectLst>
              </a:rPr>
              <a:t>Sorse, inizialmente, </a:t>
            </a:r>
            <a:r>
              <a:rPr lang="it-IT" sz="2600" i="1" dirty="0" smtClean="0">
                <a:effectLst>
                  <a:outerShdw blurRad="38100" dist="38100" dir="2700000" algn="tl">
                    <a:srgbClr val="000000">
                      <a:alpha val="43137"/>
                    </a:srgbClr>
                  </a:outerShdw>
                </a:effectLst>
              </a:rPr>
              <a:t>vicino alla </a:t>
            </a:r>
            <a:r>
              <a:rPr lang="it-IT" sz="2600" i="1" dirty="0">
                <a:effectLst>
                  <a:outerShdw blurRad="38100" dist="38100" dir="2700000" algn="tl">
                    <a:srgbClr val="000000">
                      <a:alpha val="43137"/>
                    </a:srgbClr>
                  </a:outerShdw>
                </a:effectLst>
              </a:rPr>
              <a:t>chiesa di San Sepolcro e solo successivamente a causa del gran numero di orfani, per volontà di Francesco II, si spostò in via dei Giardini (attuale via Manzoni). </a:t>
            </a:r>
            <a:r>
              <a:rPr lang="it-IT" sz="2600" i="1" dirty="0" smtClean="0">
                <a:effectLst>
                  <a:outerShdw blurRad="38100" dist="38100" dir="2700000" algn="tl">
                    <a:srgbClr val="000000">
                      <a:alpha val="43137"/>
                    </a:srgbClr>
                  </a:outerShdw>
                </a:effectLst>
              </a:rPr>
              <a:t/>
            </a:r>
            <a:br>
              <a:rPr lang="it-IT" sz="2600" i="1" dirty="0" smtClean="0">
                <a:effectLst>
                  <a:outerShdw blurRad="38100" dist="38100" dir="2700000" algn="tl">
                    <a:srgbClr val="000000">
                      <a:alpha val="43137"/>
                    </a:srgbClr>
                  </a:outerShdw>
                </a:effectLst>
              </a:rPr>
            </a:br>
            <a:r>
              <a:rPr lang="it-IT" sz="2600" i="1" dirty="0" smtClean="0">
                <a:effectLst>
                  <a:outerShdw blurRad="38100" dist="38100" dir="2700000" algn="tl">
                    <a:srgbClr val="000000">
                      <a:alpha val="43137"/>
                    </a:srgbClr>
                  </a:outerShdw>
                </a:effectLst>
              </a:rPr>
              <a:t/>
            </a:r>
            <a:br>
              <a:rPr lang="it-IT" sz="2600" i="1" dirty="0" smtClean="0">
                <a:effectLst>
                  <a:outerShdw blurRad="38100" dist="38100" dir="2700000" algn="tl">
                    <a:srgbClr val="000000">
                      <a:alpha val="43137"/>
                    </a:srgbClr>
                  </a:outerShdw>
                </a:effectLst>
              </a:rPr>
            </a:br>
            <a:r>
              <a:rPr lang="it-IT" sz="2600" i="1" dirty="0" smtClean="0">
                <a:effectLst>
                  <a:outerShdw blurRad="38100" dist="38100" dir="2700000" algn="tl">
                    <a:srgbClr val="000000">
                      <a:alpha val="43137"/>
                    </a:srgbClr>
                  </a:outerShdw>
                </a:effectLst>
              </a:rPr>
              <a:t>Successivamente  l’orfanotrofio si </a:t>
            </a:r>
            <a:r>
              <a:rPr lang="it-IT" sz="2600" i="1" dirty="0">
                <a:effectLst>
                  <a:outerShdw blurRad="38100" dist="38100" dir="2700000" algn="tl">
                    <a:srgbClr val="000000">
                      <a:alpha val="43137"/>
                    </a:srgbClr>
                  </a:outerShdw>
                </a:effectLst>
              </a:rPr>
              <a:t>spostò nella chiesa di San Pietro in Gessate e infine si instaurò a Lambrate.</a:t>
            </a:r>
          </a:p>
        </p:txBody>
      </p:sp>
      <p:sp>
        <p:nvSpPr>
          <p:cNvPr id="6" name="Ovale 5">
            <a:hlinkClick r:id="rId2" action="ppaction://hlinksldjump"/>
          </p:cNvPr>
          <p:cNvSpPr/>
          <p:nvPr/>
        </p:nvSpPr>
        <p:spPr>
          <a:xfrm>
            <a:off x="8676456" y="6381328"/>
            <a:ext cx="360040" cy="360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250" autoRev="1" fill="hold">
                                          <p:stCondLst>
                                            <p:cond delay="0"/>
                                          </p:stCondLst>
                                        </p:cTn>
                                        <p:tgtEl>
                                          <p:spTgt spid="4"/>
                                        </p:tgtEl>
                                        <p:attrNameLst>
                                          <p:attrName>ppt_w</p:attrName>
                                        </p:attrNameLst>
                                      </p:cBhvr>
                                    </p:anim>
                                    <p:anim by="(#ppt_w*0.50)" calcmode="lin" valueType="num">
                                      <p:cBhvr>
                                        <p:cTn id="8" dur="250" decel="50000" autoRev="1" fill="hold">
                                          <p:stCondLst>
                                            <p:cond delay="0"/>
                                          </p:stCondLst>
                                        </p:cTn>
                                        <p:tgtEl>
                                          <p:spTgt spid="4"/>
                                        </p:tgtEl>
                                        <p:attrNameLst>
                                          <p:attrName>ppt_x</p:attrName>
                                        </p:attrNameLst>
                                      </p:cBhvr>
                                    </p:anim>
                                    <p:anim from="(-#ppt_h/2)" to="(#ppt_y)" calcmode="lin" valueType="num">
                                      <p:cBhvr>
                                        <p:cTn id="9" dur="500" fill="hold">
                                          <p:stCondLst>
                                            <p:cond delay="0"/>
                                          </p:stCondLst>
                                        </p:cTn>
                                        <p:tgtEl>
                                          <p:spTgt spid="4"/>
                                        </p:tgtEl>
                                        <p:attrNameLst>
                                          <p:attrName>ppt_y</p:attrName>
                                        </p:attrNameLst>
                                      </p:cBhvr>
                                    </p:anim>
                                    <p:animRot by="21600000">
                                      <p:cBhvr>
                                        <p:cTn id="10" dur="500" fill="hold">
                                          <p:stCondLst>
                                            <p:cond delay="0"/>
                                          </p:stCondLst>
                                        </p:cTn>
                                        <p:tgtEl>
                                          <p:spTgt spid="4"/>
                                        </p:tgtEl>
                                        <p:attrNameLst>
                                          <p:attrName>r</p:attrName>
                                        </p:attrNameLst>
                                      </p:cBhvr>
                                    </p:animRot>
                                  </p:childTnLst>
                                </p:cTn>
                              </p:par>
                              <p:par>
                                <p:cTn id="11" presetID="37"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ppt_x</p:attrName>
                                        </p:attrNameLst>
                                      </p:cBhvr>
                                      <p:tavLst>
                                        <p:tav tm="0">
                                          <p:val>
                                            <p:strVal val="#ppt_x"/>
                                          </p:val>
                                        </p:tav>
                                        <p:tav tm="100000">
                                          <p:val>
                                            <p:strVal val="#ppt_x"/>
                                          </p:val>
                                        </p:tav>
                                      </p:tavLst>
                                    </p:anim>
                                    <p:anim calcmode="lin" valueType="num">
                                      <p:cBhvr>
                                        <p:cTn id="15" dur="1800" decel="100000" fill="hold"/>
                                        <p:tgtEl>
                                          <p:spTgt spid="5"/>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5"/>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4173"/>
            <a:ext cx="9144000" cy="784830"/>
          </a:xfrm>
          <a:prstGeom prst="rect">
            <a:avLst/>
          </a:prstGeom>
          <a:noFill/>
        </p:spPr>
        <p:txBody>
          <a:bodyPr wrap="square" lIns="91440" tIns="45720" rIns="91440" bIns="45720">
            <a:spAutoFit/>
          </a:bodyPr>
          <a:lstStyle/>
          <a:p>
            <a:pPr algn="ctr"/>
            <a:r>
              <a:rPr lang="it-IT" sz="45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rPr>
              <a:t>I MARTINITT</a:t>
            </a:r>
            <a:endParaRPr lang="it-IT" sz="45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ndParaRPr>
          </a:p>
        </p:txBody>
      </p:sp>
      <p:sp>
        <p:nvSpPr>
          <p:cNvPr id="5" name="Rettangolo 4"/>
          <p:cNvSpPr/>
          <p:nvPr/>
        </p:nvSpPr>
        <p:spPr>
          <a:xfrm>
            <a:off x="710120" y="1233905"/>
            <a:ext cx="7723760" cy="5324535"/>
          </a:xfrm>
          <a:prstGeom prst="rect">
            <a:avLst/>
          </a:prstGeom>
        </p:spPr>
        <p:txBody>
          <a:bodyPr wrap="square">
            <a:spAutoFit/>
          </a:bodyPr>
          <a:lstStyle/>
          <a:p>
            <a:pPr algn="ctr">
              <a:buFont typeface="Arial" charset="0"/>
              <a:buNone/>
            </a:pPr>
            <a:r>
              <a:rPr lang="it-IT" sz="2400" i="1" dirty="0" smtClean="0">
                <a:effectLst>
                  <a:outerShdw blurRad="38100" dist="38100" dir="2700000" algn="tl">
                    <a:srgbClr val="000000">
                      <a:alpha val="43137"/>
                    </a:srgbClr>
                  </a:outerShdw>
                </a:effectLst>
              </a:rPr>
              <a:t>Gli orfani presero il nome di Martinitt perché </a:t>
            </a:r>
            <a:r>
              <a:rPr lang="it-IT" sz="2400" i="1" dirty="0" smtClean="0">
                <a:effectLst>
                  <a:outerShdw blurRad="38100" dist="38100" dir="2700000" algn="tl">
                    <a:srgbClr val="000000">
                      <a:alpha val="43137"/>
                    </a:srgbClr>
                  </a:outerShdw>
                </a:effectLst>
              </a:rPr>
              <a:t>vicino alla prima sede dell’orfanotrofio venne consacrata una chiesa dedicata a San Martino </a:t>
            </a:r>
          </a:p>
          <a:p>
            <a:pPr algn="ctr">
              <a:buFont typeface="Arial" charset="0"/>
              <a:buNone/>
            </a:pPr>
            <a:endParaRPr lang="it-IT" sz="2400" i="1" dirty="0" smtClean="0">
              <a:effectLst>
                <a:outerShdw blurRad="38100" dist="38100" dir="2700000" algn="tl">
                  <a:srgbClr val="000000">
                    <a:alpha val="43137"/>
                  </a:srgbClr>
                </a:outerShdw>
              </a:effectLst>
            </a:endParaRPr>
          </a:p>
          <a:p>
            <a:pPr algn="ctr">
              <a:buFont typeface="Arial" charset="0"/>
              <a:buNone/>
            </a:pPr>
            <a:r>
              <a:rPr lang="it-IT" sz="2400" i="1" dirty="0" smtClean="0">
                <a:effectLst>
                  <a:outerShdw blurRad="38100" dist="38100" dir="2700000" algn="tl">
                    <a:srgbClr val="000000">
                      <a:alpha val="43137"/>
                    </a:srgbClr>
                  </a:outerShdw>
                </a:effectLst>
              </a:rPr>
              <a:t>Martinitt significa proprio in milanese piccoli martini</a:t>
            </a:r>
          </a:p>
          <a:p>
            <a:pPr algn="ctr">
              <a:buFont typeface="Arial" charset="0"/>
              <a:buNone/>
            </a:pPr>
            <a:endParaRPr lang="it-IT" sz="2400" i="1" dirty="0" smtClean="0">
              <a:effectLst>
                <a:outerShdw blurRad="38100" dist="38100" dir="2700000" algn="tl">
                  <a:srgbClr val="000000">
                    <a:alpha val="43137"/>
                  </a:srgbClr>
                </a:outerShdw>
              </a:effectLst>
            </a:endParaRPr>
          </a:p>
          <a:p>
            <a:pPr algn="ctr">
              <a:buFont typeface="Arial" charset="0"/>
              <a:buNone/>
            </a:pPr>
            <a:r>
              <a:rPr lang="it-IT" sz="2400" i="1" dirty="0" smtClean="0">
                <a:effectLst>
                  <a:outerShdw blurRad="38100" dist="38100" dir="2700000" algn="tl">
                    <a:srgbClr val="000000">
                      <a:alpha val="43137"/>
                    </a:srgbClr>
                  </a:outerShdw>
                </a:effectLst>
              </a:rPr>
              <a:t>Nella prima fase l’istituto accolse solo ragazzi della città di </a:t>
            </a:r>
            <a:r>
              <a:rPr lang="it-IT" sz="2400" i="1" dirty="0" smtClean="0">
                <a:effectLst>
                  <a:outerShdw blurRad="38100" dist="38100" dir="2700000" algn="tl">
                    <a:srgbClr val="000000">
                      <a:alpha val="43137"/>
                    </a:srgbClr>
                  </a:outerShdw>
                </a:effectLst>
              </a:rPr>
              <a:t>M</a:t>
            </a:r>
            <a:r>
              <a:rPr lang="it-IT" sz="2400" i="1" dirty="0" smtClean="0">
                <a:effectLst>
                  <a:outerShdw blurRad="38100" dist="38100" dir="2700000" algn="tl">
                    <a:srgbClr val="000000">
                      <a:alpha val="43137"/>
                    </a:srgbClr>
                  </a:outerShdw>
                </a:effectLst>
              </a:rPr>
              <a:t>ilano (solo nel 1900 l’orfanotrofio si apre anche ai non milanesi)  </a:t>
            </a:r>
          </a:p>
          <a:p>
            <a:pPr algn="ctr">
              <a:buFont typeface="Arial" charset="0"/>
              <a:buNone/>
            </a:pPr>
            <a:r>
              <a:rPr lang="it-IT" sz="2400" i="1" dirty="0" smtClean="0">
                <a:effectLst>
                  <a:outerShdw blurRad="38100" dist="38100" dir="2700000" algn="tl">
                    <a:srgbClr val="000000">
                      <a:alpha val="43137"/>
                    </a:srgbClr>
                  </a:outerShdw>
                </a:effectLst>
              </a:rPr>
              <a:t/>
            </a:r>
            <a:br>
              <a:rPr lang="it-IT" sz="2400" i="1" dirty="0" smtClean="0">
                <a:effectLst>
                  <a:outerShdw blurRad="38100" dist="38100" dir="2700000" algn="tl">
                    <a:srgbClr val="000000">
                      <a:alpha val="43137"/>
                    </a:srgbClr>
                  </a:outerShdw>
                </a:effectLst>
              </a:rPr>
            </a:br>
            <a:r>
              <a:rPr lang="it-IT" sz="2400" i="1" dirty="0" smtClean="0">
                <a:effectLst>
                  <a:outerShdw blurRad="38100" dist="38100" dir="2700000" algn="tl">
                    <a:srgbClr val="000000">
                      <a:alpha val="43137"/>
                    </a:srgbClr>
                  </a:outerShdw>
                </a:effectLst>
              </a:rPr>
              <a:t>Questi ragazzi potevano entrare </a:t>
            </a:r>
            <a:r>
              <a:rPr lang="it-IT" sz="2400" i="1" dirty="0" smtClean="0">
                <a:effectLst>
                  <a:outerShdw blurRad="38100" dist="38100" dir="2700000" algn="tl">
                    <a:srgbClr val="000000">
                      <a:alpha val="43137"/>
                    </a:srgbClr>
                  </a:outerShdw>
                </a:effectLst>
              </a:rPr>
              <a:t>in istituto dai </a:t>
            </a:r>
            <a:r>
              <a:rPr lang="it-IT" sz="2400" i="1" dirty="0" smtClean="0">
                <a:effectLst>
                  <a:outerShdw blurRad="38100" dist="38100" dir="2700000" algn="tl">
                    <a:srgbClr val="000000">
                      <a:alpha val="43137"/>
                    </a:srgbClr>
                  </a:outerShdw>
                </a:effectLst>
              </a:rPr>
              <a:t>6 anni </a:t>
            </a:r>
            <a:r>
              <a:rPr lang="it-IT" sz="2400" i="1" dirty="0" smtClean="0">
                <a:effectLst>
                  <a:outerShdw blurRad="38100" dist="38100" dir="2700000" algn="tl">
                    <a:srgbClr val="000000">
                      <a:alpha val="43137"/>
                    </a:srgbClr>
                  </a:outerShdw>
                </a:effectLst>
              </a:rPr>
              <a:t>e rimanere fino al compimento dei 18.</a:t>
            </a:r>
            <a:r>
              <a:rPr lang="it-IT" sz="2600" i="1" dirty="0" smtClean="0">
                <a:effectLst>
                  <a:outerShdw blurRad="38100" dist="38100" dir="2700000" algn="tl">
                    <a:srgbClr val="000000">
                      <a:alpha val="43137"/>
                    </a:srgbClr>
                  </a:outerShdw>
                </a:effectLst>
              </a:rPr>
              <a:t/>
            </a:r>
            <a:br>
              <a:rPr lang="it-IT" sz="2600" i="1" dirty="0" smtClean="0">
                <a:effectLst>
                  <a:outerShdw blurRad="38100" dist="38100" dir="2700000" algn="tl">
                    <a:srgbClr val="000000">
                      <a:alpha val="43137"/>
                    </a:srgbClr>
                  </a:outerShdw>
                </a:effectLst>
              </a:rPr>
            </a:br>
            <a:r>
              <a:rPr lang="it-IT" sz="2600" i="1" dirty="0" smtClean="0">
                <a:effectLst>
                  <a:outerShdw blurRad="38100" dist="38100" dir="2700000" algn="tl">
                    <a:srgbClr val="000000">
                      <a:alpha val="43137"/>
                    </a:srgbClr>
                  </a:outerShdw>
                </a:effectLst>
              </a:rPr>
              <a:t/>
            </a:r>
            <a:br>
              <a:rPr lang="it-IT" sz="2600" i="1" dirty="0" smtClean="0">
                <a:effectLst>
                  <a:outerShdw blurRad="38100" dist="38100" dir="2700000" algn="tl">
                    <a:srgbClr val="000000">
                      <a:alpha val="43137"/>
                    </a:srgbClr>
                  </a:outerShdw>
                </a:effectLst>
              </a:rPr>
            </a:br>
            <a:endParaRPr lang="it-IT" sz="2600" i="1" dirty="0">
              <a:effectLst>
                <a:outerShdw blurRad="38100" dist="38100" dir="2700000" algn="tl">
                  <a:srgbClr val="000000">
                    <a:alpha val="43137"/>
                  </a:srgbClr>
                </a:outerShdw>
              </a:effectLst>
            </a:endParaRPr>
          </a:p>
        </p:txBody>
      </p:sp>
      <p:sp>
        <p:nvSpPr>
          <p:cNvPr id="6" name="Ovale 5">
            <a:hlinkClick r:id="rId2" action="ppaction://hlinksldjump"/>
          </p:cNvPr>
          <p:cNvSpPr/>
          <p:nvPr/>
        </p:nvSpPr>
        <p:spPr>
          <a:xfrm>
            <a:off x="8676456" y="6381328"/>
            <a:ext cx="360040" cy="360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250" autoRev="1" fill="hold">
                                          <p:stCondLst>
                                            <p:cond delay="0"/>
                                          </p:stCondLst>
                                        </p:cTn>
                                        <p:tgtEl>
                                          <p:spTgt spid="4"/>
                                        </p:tgtEl>
                                        <p:attrNameLst>
                                          <p:attrName>ppt_w</p:attrName>
                                        </p:attrNameLst>
                                      </p:cBhvr>
                                    </p:anim>
                                    <p:anim by="(#ppt_w*0.50)" calcmode="lin" valueType="num">
                                      <p:cBhvr>
                                        <p:cTn id="8" dur="250" decel="50000" autoRev="1" fill="hold">
                                          <p:stCondLst>
                                            <p:cond delay="0"/>
                                          </p:stCondLst>
                                        </p:cTn>
                                        <p:tgtEl>
                                          <p:spTgt spid="4"/>
                                        </p:tgtEl>
                                        <p:attrNameLst>
                                          <p:attrName>ppt_x</p:attrName>
                                        </p:attrNameLst>
                                      </p:cBhvr>
                                    </p:anim>
                                    <p:anim from="(-#ppt_h/2)" to="(#ppt_y)" calcmode="lin" valueType="num">
                                      <p:cBhvr>
                                        <p:cTn id="9" dur="500" fill="hold">
                                          <p:stCondLst>
                                            <p:cond delay="0"/>
                                          </p:stCondLst>
                                        </p:cTn>
                                        <p:tgtEl>
                                          <p:spTgt spid="4"/>
                                        </p:tgtEl>
                                        <p:attrNameLst>
                                          <p:attrName>ppt_y</p:attrName>
                                        </p:attrNameLst>
                                      </p:cBhvr>
                                    </p:anim>
                                    <p:animRot by="21600000">
                                      <p:cBhvr>
                                        <p:cTn id="10" dur="500" fill="hold">
                                          <p:stCondLst>
                                            <p:cond delay="0"/>
                                          </p:stCondLst>
                                        </p:cTn>
                                        <p:tgtEl>
                                          <p:spTgt spid="4"/>
                                        </p:tgtEl>
                                        <p:attrNameLst>
                                          <p:attrName>r</p:attrName>
                                        </p:attrNameLst>
                                      </p:cBhvr>
                                    </p:animRot>
                                  </p:childTnLst>
                                </p:cTn>
                              </p:par>
                              <p:par>
                                <p:cTn id="11" presetID="37"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ppt_x</p:attrName>
                                        </p:attrNameLst>
                                      </p:cBhvr>
                                      <p:tavLst>
                                        <p:tav tm="0">
                                          <p:val>
                                            <p:strVal val="#ppt_x"/>
                                          </p:val>
                                        </p:tav>
                                        <p:tav tm="100000">
                                          <p:val>
                                            <p:strVal val="#ppt_x"/>
                                          </p:val>
                                        </p:tav>
                                      </p:tavLst>
                                    </p:anim>
                                    <p:anim calcmode="lin" valueType="num">
                                      <p:cBhvr>
                                        <p:cTn id="15" dur="1800" decel="100000" fill="hold"/>
                                        <p:tgtEl>
                                          <p:spTgt spid="5"/>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5"/>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347864" y="1772816"/>
            <a:ext cx="184731" cy="369332"/>
          </a:xfrm>
          <a:prstGeom prst="rect">
            <a:avLst/>
          </a:prstGeom>
          <a:noFill/>
        </p:spPr>
        <p:txBody>
          <a:bodyPr wrap="none" rtlCol="0">
            <a:spAutoFit/>
          </a:bodyPr>
          <a:lstStyle/>
          <a:p>
            <a:endParaRPr lang="it-IT" dirty="0"/>
          </a:p>
        </p:txBody>
      </p:sp>
      <p:sp>
        <p:nvSpPr>
          <p:cNvPr id="9" name="Rettangolo 8"/>
          <p:cNvSpPr/>
          <p:nvPr/>
        </p:nvSpPr>
        <p:spPr>
          <a:xfrm>
            <a:off x="0" y="329022"/>
            <a:ext cx="9144000" cy="784830"/>
          </a:xfrm>
          <a:prstGeom prst="rect">
            <a:avLst/>
          </a:prstGeom>
          <a:noFill/>
        </p:spPr>
        <p:txBody>
          <a:bodyPr wrap="square" lIns="91440" tIns="45720" rIns="91440" bIns="45720">
            <a:spAutoFit/>
          </a:bodyPr>
          <a:lstStyle/>
          <a:p>
            <a:pPr algn="ctr"/>
            <a:r>
              <a:rPr lang="it-IT" sz="45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 FASCICOLI</a:t>
            </a:r>
            <a:endParaRPr lang="it-IT" sz="45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0" name="CasellaDiTesto 9"/>
          <p:cNvSpPr txBox="1"/>
          <p:nvPr/>
        </p:nvSpPr>
        <p:spPr>
          <a:xfrm>
            <a:off x="1294402" y="1239718"/>
            <a:ext cx="6589966" cy="4493538"/>
          </a:xfrm>
          <a:prstGeom prst="rect">
            <a:avLst/>
          </a:prstGeom>
          <a:noFill/>
        </p:spPr>
        <p:txBody>
          <a:bodyPr wrap="square" rtlCol="0">
            <a:spAutoFit/>
          </a:bodyPr>
          <a:lstStyle/>
          <a:p>
            <a:pPr algn="ctr" fontAlgn="auto">
              <a:spcAft>
                <a:spcPts val="0"/>
              </a:spcAft>
              <a:defRPr/>
            </a:pPr>
            <a:r>
              <a:rPr lang="it-IT" sz="2600" i="1" dirty="0">
                <a:effectLst>
                  <a:outerShdw blurRad="38100" dist="38100" dir="2700000" algn="tl">
                    <a:srgbClr val="000000">
                      <a:alpha val="43137"/>
                    </a:srgbClr>
                  </a:outerShdw>
                </a:effectLst>
              </a:rPr>
              <a:t>Nei fascicoli che abbiamo </a:t>
            </a:r>
            <a:r>
              <a:rPr lang="it-IT" sz="2600" i="1" dirty="0" smtClean="0">
                <a:effectLst>
                  <a:outerShdw blurRad="38100" dist="38100" dir="2700000" algn="tl">
                    <a:srgbClr val="000000">
                      <a:alpha val="43137"/>
                    </a:srgbClr>
                  </a:outerShdw>
                </a:effectLst>
              </a:rPr>
              <a:t>analizzato sono </a:t>
            </a:r>
            <a:r>
              <a:rPr lang="it-IT" sz="2600" i="1" dirty="0">
                <a:effectLst>
                  <a:outerShdw blurRad="38100" dist="38100" dir="2700000" algn="tl">
                    <a:srgbClr val="000000">
                      <a:alpha val="43137"/>
                    </a:srgbClr>
                  </a:outerShdw>
                </a:effectLst>
              </a:rPr>
              <a:t>contenuti</a:t>
            </a:r>
            <a:r>
              <a:rPr lang="it-IT" sz="2600" i="1" dirty="0" smtClean="0">
                <a:effectLst>
                  <a:outerShdw blurRad="38100" dist="38100" dir="2700000" algn="tl">
                    <a:srgbClr val="000000">
                      <a:alpha val="43137"/>
                    </a:srgbClr>
                  </a:outerShdw>
                </a:effectLst>
              </a:rPr>
              <a:t>:</a:t>
            </a:r>
          </a:p>
          <a:p>
            <a:pPr algn="ctr" fontAlgn="auto">
              <a:spcAft>
                <a:spcPts val="0"/>
              </a:spcAft>
              <a:defRPr/>
            </a:pPr>
            <a:endParaRPr lang="it-IT" sz="2600" i="1" dirty="0">
              <a:effectLst>
                <a:outerShdw blurRad="38100" dist="38100" dir="2700000" algn="tl">
                  <a:srgbClr val="000000">
                    <a:alpha val="43137"/>
                  </a:srgbClr>
                </a:outerShdw>
              </a:effectLst>
            </a:endParaRPr>
          </a:p>
          <a:p>
            <a:pPr algn="ctr" fontAlgn="auto">
              <a:spcAft>
                <a:spcPts val="0"/>
              </a:spcAft>
              <a:buClr>
                <a:schemeClr val="accent1"/>
              </a:buClr>
              <a:buFont typeface="Arial" pitchFamily="34" charset="0"/>
              <a:buChar char="•"/>
              <a:defRPr/>
            </a:pPr>
            <a:r>
              <a:rPr lang="it-IT" sz="2600" i="1" dirty="0" smtClean="0">
                <a:effectLst>
                  <a:outerShdw blurRad="38100" dist="38100" dir="2700000" algn="tl">
                    <a:srgbClr val="000000">
                      <a:alpha val="43137"/>
                    </a:srgbClr>
                  </a:outerShdw>
                </a:effectLst>
              </a:rPr>
              <a:t> pagelle</a:t>
            </a:r>
          </a:p>
          <a:p>
            <a:pPr algn="ctr">
              <a:buClr>
                <a:schemeClr val="accent1"/>
              </a:buClr>
              <a:buFont typeface="Arial" pitchFamily="34" charset="0"/>
              <a:buChar char="•"/>
              <a:defRPr/>
            </a:pPr>
            <a:r>
              <a:rPr lang="it-IT" sz="2600" i="1" dirty="0" smtClean="0">
                <a:effectLst>
                  <a:outerShdw blurRad="38100" dist="38100" dir="2700000" algn="tl">
                    <a:srgbClr val="000000">
                      <a:alpha val="43137"/>
                    </a:srgbClr>
                  </a:outerShdw>
                </a:effectLst>
              </a:rPr>
              <a:t> </a:t>
            </a:r>
            <a:r>
              <a:rPr lang="it-IT" sz="2600" i="1" dirty="0">
                <a:effectLst>
                  <a:outerShdw blurRad="38100" dist="38100" dir="2700000" algn="tl">
                    <a:srgbClr val="000000">
                      <a:alpha val="43137"/>
                    </a:srgbClr>
                  </a:outerShdw>
                </a:effectLst>
              </a:rPr>
              <a:t>questionario d’entrata</a:t>
            </a:r>
          </a:p>
          <a:p>
            <a:pPr algn="ctr">
              <a:buClr>
                <a:schemeClr val="accent1"/>
              </a:buClr>
              <a:buFont typeface="Arial" pitchFamily="34" charset="0"/>
              <a:buChar char="•"/>
              <a:defRPr/>
            </a:pPr>
            <a:r>
              <a:rPr lang="it-IT" sz="2600" i="1" dirty="0">
                <a:effectLst>
                  <a:outerShdw blurRad="38100" dist="38100" dir="2700000" algn="tl">
                    <a:srgbClr val="000000">
                      <a:alpha val="43137"/>
                    </a:srgbClr>
                  </a:outerShdw>
                </a:effectLst>
              </a:rPr>
              <a:t> certificati di dimissioni, di morte, di battesimo, di matrimonio, di vaccinazione, di povertà</a:t>
            </a:r>
          </a:p>
          <a:p>
            <a:pPr algn="ctr">
              <a:buClr>
                <a:schemeClr val="accent1"/>
              </a:buClr>
              <a:buFont typeface="Arial" pitchFamily="34" charset="0"/>
              <a:buChar char="•"/>
              <a:defRPr/>
            </a:pPr>
            <a:r>
              <a:rPr lang="it-IT" sz="2600" i="1" dirty="0">
                <a:effectLst>
                  <a:outerShdw blurRad="38100" dist="38100" dir="2700000" algn="tl">
                    <a:srgbClr val="000000">
                      <a:alpha val="43137"/>
                    </a:srgbClr>
                  </a:outerShdw>
                </a:effectLst>
              </a:rPr>
              <a:t> registro delle mancanze</a:t>
            </a:r>
          </a:p>
          <a:p>
            <a:pPr algn="ctr">
              <a:buClr>
                <a:schemeClr val="accent1"/>
              </a:buClr>
              <a:buFont typeface="Arial" pitchFamily="34" charset="0"/>
              <a:buChar char="•"/>
              <a:defRPr/>
            </a:pPr>
            <a:r>
              <a:rPr lang="it-IT" sz="2600" i="1" dirty="0">
                <a:effectLst>
                  <a:outerShdw blurRad="38100" dist="38100" dir="2700000" algn="tl">
                    <a:srgbClr val="000000">
                      <a:alpha val="43137"/>
                    </a:srgbClr>
                  </a:outerShdw>
                </a:effectLst>
              </a:rPr>
              <a:t> cartella clinica dell’orfano</a:t>
            </a:r>
          </a:p>
          <a:p>
            <a:pPr algn="ctr">
              <a:buClr>
                <a:schemeClr val="accent1"/>
              </a:buClr>
              <a:buFont typeface="Arial" pitchFamily="34" charset="0"/>
              <a:buChar char="•"/>
              <a:defRPr/>
            </a:pPr>
            <a:r>
              <a:rPr lang="it-IT" sz="2600" i="1" dirty="0">
                <a:effectLst>
                  <a:outerShdw blurRad="38100" dist="38100" dir="2700000" algn="tl">
                    <a:srgbClr val="000000">
                      <a:alpha val="43137"/>
                    </a:srgbClr>
                  </a:outerShdw>
                </a:effectLst>
              </a:rPr>
              <a:t> attestato del tutore</a:t>
            </a:r>
          </a:p>
        </p:txBody>
      </p:sp>
      <p:sp>
        <p:nvSpPr>
          <p:cNvPr id="6" name="Ovale 5">
            <a:hlinkClick r:id="rId2" action="ppaction://hlinksldjump"/>
          </p:cNvPr>
          <p:cNvSpPr/>
          <p:nvPr/>
        </p:nvSpPr>
        <p:spPr>
          <a:xfrm>
            <a:off x="8676456" y="6381328"/>
            <a:ext cx="360040" cy="360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by="(-#ppt_w*2)" calcmode="lin" valueType="num">
                                      <p:cBhvr rctx="PPT">
                                        <p:cTn id="7" dur="250" autoRev="1" fill="hold">
                                          <p:stCondLst>
                                            <p:cond delay="0"/>
                                          </p:stCondLst>
                                        </p:cTn>
                                        <p:tgtEl>
                                          <p:spTgt spid="9"/>
                                        </p:tgtEl>
                                        <p:attrNameLst>
                                          <p:attrName>ppt_w</p:attrName>
                                        </p:attrNameLst>
                                      </p:cBhvr>
                                    </p:anim>
                                    <p:anim by="(#ppt_w*0.50)" calcmode="lin" valueType="num">
                                      <p:cBhvr>
                                        <p:cTn id="8" dur="250" decel="50000" autoRev="1" fill="hold">
                                          <p:stCondLst>
                                            <p:cond delay="0"/>
                                          </p:stCondLst>
                                        </p:cTn>
                                        <p:tgtEl>
                                          <p:spTgt spid="9"/>
                                        </p:tgtEl>
                                        <p:attrNameLst>
                                          <p:attrName>ppt_x</p:attrName>
                                        </p:attrNameLst>
                                      </p:cBhvr>
                                    </p:anim>
                                    <p:anim from="(-#ppt_h/2)" to="(#ppt_y)" calcmode="lin" valueType="num">
                                      <p:cBhvr>
                                        <p:cTn id="9" dur="500" fill="hold">
                                          <p:stCondLst>
                                            <p:cond delay="0"/>
                                          </p:stCondLst>
                                        </p:cTn>
                                        <p:tgtEl>
                                          <p:spTgt spid="9"/>
                                        </p:tgtEl>
                                        <p:attrNameLst>
                                          <p:attrName>ppt_y</p:attrName>
                                        </p:attrNameLst>
                                      </p:cBhvr>
                                    </p:anim>
                                    <p:animRot by="21600000">
                                      <p:cBhvr>
                                        <p:cTn id="10" dur="500" fill="hold">
                                          <p:stCondLst>
                                            <p:cond delay="0"/>
                                          </p:stCondLst>
                                        </p:cTn>
                                        <p:tgtEl>
                                          <p:spTgt spid="9"/>
                                        </p:tgtEl>
                                        <p:attrNameLst>
                                          <p:attrName>r</p:attrName>
                                        </p:attrNameLst>
                                      </p:cBhvr>
                                    </p:animRot>
                                  </p:childTnLst>
                                </p:cTn>
                              </p:par>
                              <p:par>
                                <p:cTn id="11" presetID="37"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ppt_x</p:attrName>
                                        </p:attrNameLst>
                                      </p:cBhvr>
                                      <p:tavLst>
                                        <p:tav tm="0">
                                          <p:val>
                                            <p:strVal val="#ppt_x"/>
                                          </p:val>
                                        </p:tav>
                                        <p:tav tm="100000">
                                          <p:val>
                                            <p:strVal val="#ppt_x"/>
                                          </p:val>
                                        </p:tav>
                                      </p:tavLst>
                                    </p:anim>
                                    <p:anim calcmode="lin" valueType="num">
                                      <p:cBhvr>
                                        <p:cTn id="15" dur="1800" decel="100000" fill="hold"/>
                                        <p:tgtEl>
                                          <p:spTgt spid="10"/>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10"/>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e 6">
            <a:hlinkClick r:id="rId2" action="ppaction://hlinksldjump"/>
          </p:cNvPr>
          <p:cNvSpPr/>
          <p:nvPr/>
        </p:nvSpPr>
        <p:spPr>
          <a:xfrm>
            <a:off x="8676456" y="6381328"/>
            <a:ext cx="360040" cy="360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9" name="Picture 5" descr="E:\foto\IMG-20180119-WA0009.jpg"/>
          <p:cNvPicPr>
            <a:picLocks noChangeAspect="1" noChangeArrowheads="1"/>
          </p:cNvPicPr>
          <p:nvPr/>
        </p:nvPicPr>
        <p:blipFill>
          <a:blip r:embed="rId3" cstate="print"/>
          <a:srcRect/>
          <a:stretch>
            <a:fillRect/>
          </a:stretch>
        </p:blipFill>
        <p:spPr bwMode="auto">
          <a:xfrm rot="21107967">
            <a:off x="702026" y="509274"/>
            <a:ext cx="3888432" cy="5184576"/>
          </a:xfrm>
          <a:prstGeom prst="rect">
            <a:avLst/>
          </a:prstGeom>
          <a:noFill/>
        </p:spPr>
      </p:pic>
      <p:pic>
        <p:nvPicPr>
          <p:cNvPr id="6" name="Immagine 5" descr="IMG-20180119-WA0010.jpg"/>
          <p:cNvPicPr>
            <a:picLocks noChangeAspect="1"/>
          </p:cNvPicPr>
          <p:nvPr/>
        </p:nvPicPr>
        <p:blipFill>
          <a:blip r:embed="rId4" cstate="print"/>
          <a:srcRect r="1118" b="14129"/>
          <a:stretch>
            <a:fillRect/>
          </a:stretch>
        </p:blipFill>
        <p:spPr>
          <a:xfrm rot="169841">
            <a:off x="4759516" y="1852551"/>
            <a:ext cx="3615100" cy="41859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p:cTn id="7" dur="2000" fill="hold"/>
                                        <p:tgtEl>
                                          <p:spTgt spid="1029"/>
                                        </p:tgtEl>
                                        <p:attrNameLst>
                                          <p:attrName>ppt_w</p:attrName>
                                        </p:attrNameLst>
                                      </p:cBhvr>
                                      <p:tavLst>
                                        <p:tav tm="0">
                                          <p:val>
                                            <p:fltVal val="0"/>
                                          </p:val>
                                        </p:tav>
                                        <p:tav tm="100000">
                                          <p:val>
                                            <p:strVal val="#ppt_w"/>
                                          </p:val>
                                        </p:tav>
                                      </p:tavLst>
                                    </p:anim>
                                    <p:anim calcmode="lin" valueType="num">
                                      <p:cBhvr>
                                        <p:cTn id="8" dur="2000" fill="hold"/>
                                        <p:tgtEl>
                                          <p:spTgt spid="1029"/>
                                        </p:tgtEl>
                                        <p:attrNameLst>
                                          <p:attrName>ppt_h</p:attrName>
                                        </p:attrNameLst>
                                      </p:cBhvr>
                                      <p:tavLst>
                                        <p:tav tm="0">
                                          <p:val>
                                            <p:fltVal val="0"/>
                                          </p:val>
                                        </p:tav>
                                        <p:tav tm="100000">
                                          <p:val>
                                            <p:strVal val="#ppt_h"/>
                                          </p:val>
                                        </p:tav>
                                      </p:tavLst>
                                    </p:anim>
                                    <p:anim calcmode="lin" valueType="num">
                                      <p:cBhvr>
                                        <p:cTn id="9" dur="2000" fill="hold"/>
                                        <p:tgtEl>
                                          <p:spTgt spid="1029"/>
                                        </p:tgtEl>
                                        <p:attrNameLst>
                                          <p:attrName>style.rotation</p:attrName>
                                        </p:attrNameLst>
                                      </p:cBhvr>
                                      <p:tavLst>
                                        <p:tav tm="0">
                                          <p:val>
                                            <p:fltVal val="360"/>
                                          </p:val>
                                        </p:tav>
                                        <p:tav tm="100000">
                                          <p:val>
                                            <p:fltVal val="0"/>
                                          </p:val>
                                        </p:tav>
                                      </p:tavLst>
                                    </p:anim>
                                    <p:animEffect transition="in" filter="fade">
                                      <p:cBhvr>
                                        <p:cTn id="10" dur="2000"/>
                                        <p:tgtEl>
                                          <p:spTgt spid="1029"/>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ppt_w</p:attrName>
                                        </p:attrNameLst>
                                      </p:cBhvr>
                                      <p:tavLst>
                                        <p:tav tm="0">
                                          <p:val>
                                            <p:fltVal val="0"/>
                                          </p:val>
                                        </p:tav>
                                        <p:tav tm="100000">
                                          <p:val>
                                            <p:strVal val="#ppt_w"/>
                                          </p:val>
                                        </p:tav>
                                      </p:tavLst>
                                    </p:anim>
                                    <p:anim calcmode="lin" valueType="num">
                                      <p:cBhvr>
                                        <p:cTn id="14" dur="2000" fill="hold"/>
                                        <p:tgtEl>
                                          <p:spTgt spid="6"/>
                                        </p:tgtEl>
                                        <p:attrNameLst>
                                          <p:attrName>ppt_h</p:attrName>
                                        </p:attrNameLst>
                                      </p:cBhvr>
                                      <p:tavLst>
                                        <p:tav tm="0">
                                          <p:val>
                                            <p:fltVal val="0"/>
                                          </p:val>
                                        </p:tav>
                                        <p:tav tm="100000">
                                          <p:val>
                                            <p:strVal val="#ppt_h"/>
                                          </p:val>
                                        </p:tav>
                                      </p:tavLst>
                                    </p:anim>
                                    <p:anim calcmode="lin" valueType="num">
                                      <p:cBhvr>
                                        <p:cTn id="15" dur="2000" fill="hold"/>
                                        <p:tgtEl>
                                          <p:spTgt spid="6"/>
                                        </p:tgtEl>
                                        <p:attrNameLst>
                                          <p:attrName>style.rotation</p:attrName>
                                        </p:attrNameLst>
                                      </p:cBhvr>
                                      <p:tavLst>
                                        <p:tav tm="0">
                                          <p:val>
                                            <p:fltVal val="360"/>
                                          </p:val>
                                        </p:tav>
                                        <p:tav tm="100000">
                                          <p:val>
                                            <p:fltVal val="0"/>
                                          </p:val>
                                        </p:tav>
                                      </p:tavLst>
                                    </p:anim>
                                    <p:animEffect transition="in" filter="fade">
                                      <p:cBhvr>
                                        <p:cTn id="16" dur="2000"/>
                                        <p:tgtEl>
                                          <p:spTgt spid="6"/>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0"/>
            <a:ext cx="9144000" cy="6858000"/>
          </a:xfrm>
          <a:prstGeom prst="rect">
            <a:avLst/>
          </a:prstGeom>
          <a:ln>
            <a:solidFill>
              <a:schemeClr val="tx1"/>
            </a:solidFill>
          </a:ln>
          <a:effectLst>
            <a:softEdge rad="635000"/>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pic>
        <p:nvPicPr>
          <p:cNvPr id="1026" name="Picture 2" descr="E:\3g alternanza\Prima serie - 1800 -- 1900 - LAVORI DEGLI ORFANI.jpg"/>
          <p:cNvPicPr>
            <a:picLocks noChangeAspect="1" noChangeArrowheads="1"/>
          </p:cNvPicPr>
          <p:nvPr/>
        </p:nvPicPr>
        <p:blipFill>
          <a:blip r:embed="rId2" cstate="print"/>
          <a:srcRect t="8057"/>
          <a:stretch>
            <a:fillRect/>
          </a:stretch>
        </p:blipFill>
        <p:spPr bwMode="auto">
          <a:xfrm>
            <a:off x="1187624" y="1551783"/>
            <a:ext cx="6792081" cy="4685529"/>
          </a:xfrm>
          <a:prstGeom prst="rect">
            <a:avLst/>
          </a:prstGeom>
          <a:noFill/>
        </p:spPr>
      </p:pic>
      <p:sp>
        <p:nvSpPr>
          <p:cNvPr id="7" name="Rettangolo 6"/>
          <p:cNvSpPr/>
          <p:nvPr/>
        </p:nvSpPr>
        <p:spPr>
          <a:xfrm>
            <a:off x="0" y="-27384"/>
            <a:ext cx="9144000" cy="784830"/>
          </a:xfrm>
          <a:prstGeom prst="rect">
            <a:avLst/>
          </a:prstGeom>
          <a:noFill/>
        </p:spPr>
        <p:txBody>
          <a:bodyPr wrap="square" lIns="91440" tIns="45720" rIns="91440" bIns="45720">
            <a:spAutoFit/>
          </a:bodyPr>
          <a:lstStyle/>
          <a:p>
            <a:pPr algn="ctr"/>
            <a:r>
              <a:rPr lang="it-IT" sz="45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LAVORO ORFANI – 1800 / 1900</a:t>
            </a:r>
            <a:endParaRPr lang="it-IT" sz="45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5" name="Rettangolo 4"/>
          <p:cNvSpPr/>
          <p:nvPr/>
        </p:nvSpPr>
        <p:spPr>
          <a:xfrm>
            <a:off x="6876256" y="764704"/>
            <a:ext cx="2195736" cy="1224136"/>
          </a:xfrm>
          <a:prstGeom prst="rect">
            <a:avLst/>
          </a:prstGeom>
          <a:ln w="3175">
            <a:solidFill>
              <a:schemeClr val="tx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300" dirty="0" smtClean="0"/>
              <a:t>TOTALE CAMPIONE</a:t>
            </a:r>
            <a:br>
              <a:rPr lang="it-IT" sz="1300" dirty="0" smtClean="0"/>
            </a:br>
            <a:r>
              <a:rPr lang="it-IT" sz="2400" b="1" dirty="0" smtClean="0"/>
              <a:t>81</a:t>
            </a:r>
            <a:endParaRPr lang="it-IT" sz="2400" b="1" dirty="0"/>
          </a:p>
        </p:txBody>
      </p:sp>
      <p:sp>
        <p:nvSpPr>
          <p:cNvPr id="8" name="Ovale 7">
            <a:hlinkClick r:id="rId3" action="ppaction://hlinksldjump"/>
          </p:cNvPr>
          <p:cNvSpPr/>
          <p:nvPr/>
        </p:nvSpPr>
        <p:spPr>
          <a:xfrm>
            <a:off x="8676456" y="6381328"/>
            <a:ext cx="360040" cy="360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5786446" y="5357826"/>
            <a:ext cx="714380" cy="28575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0" name="CasellaDiTesto 9"/>
          <p:cNvSpPr txBox="1"/>
          <p:nvPr/>
        </p:nvSpPr>
        <p:spPr>
          <a:xfrm>
            <a:off x="5702308" y="5370526"/>
            <a:ext cx="1357322" cy="307777"/>
          </a:xfrm>
          <a:prstGeom prst="rect">
            <a:avLst/>
          </a:prstGeom>
          <a:noFill/>
        </p:spPr>
        <p:txBody>
          <a:bodyPr wrap="square" rtlCol="0">
            <a:spAutoFit/>
          </a:bodyPr>
          <a:lstStyle/>
          <a:p>
            <a:r>
              <a:rPr lang="it-IT" sz="1400" dirty="0" smtClean="0">
                <a:solidFill>
                  <a:schemeClr val="bg1"/>
                </a:solidFill>
                <a:latin typeface="Calibri" pitchFamily="34" charset="0"/>
              </a:rPr>
              <a:t>Lattoniere</a:t>
            </a:r>
            <a:endParaRPr lang="it-IT" sz="1400" dirty="0">
              <a:solidFill>
                <a:schemeClr val="bg1"/>
              </a:solidFill>
              <a:latin typeface="Calibri" pitchFamily="34"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250" autoRev="1" fill="hold">
                                          <p:stCondLst>
                                            <p:cond delay="0"/>
                                          </p:stCondLst>
                                        </p:cTn>
                                        <p:tgtEl>
                                          <p:spTgt spid="7"/>
                                        </p:tgtEl>
                                        <p:attrNameLst>
                                          <p:attrName>ppt_w</p:attrName>
                                        </p:attrNameLst>
                                      </p:cBhvr>
                                    </p:anim>
                                    <p:anim by="(#ppt_w*0.50)" calcmode="lin" valueType="num">
                                      <p:cBhvr>
                                        <p:cTn id="8" dur="250" decel="50000" autoRev="1" fill="hold">
                                          <p:stCondLst>
                                            <p:cond delay="0"/>
                                          </p:stCondLst>
                                        </p:cTn>
                                        <p:tgtEl>
                                          <p:spTgt spid="7"/>
                                        </p:tgtEl>
                                        <p:attrNameLst>
                                          <p:attrName>ppt_x</p:attrName>
                                        </p:attrNameLst>
                                      </p:cBhvr>
                                    </p:anim>
                                    <p:anim from="(-#ppt_h/2)" to="(#ppt_y)" calcmode="lin" valueType="num">
                                      <p:cBhvr>
                                        <p:cTn id="9" dur="500" fill="hold">
                                          <p:stCondLst>
                                            <p:cond delay="0"/>
                                          </p:stCondLst>
                                        </p:cTn>
                                        <p:tgtEl>
                                          <p:spTgt spid="7"/>
                                        </p:tgtEl>
                                        <p:attrNameLst>
                                          <p:attrName>ppt_y</p:attrName>
                                        </p:attrNameLst>
                                      </p:cBhvr>
                                    </p:anim>
                                    <p:animRot by="21600000">
                                      <p:cBhvr>
                                        <p:cTn id="10" dur="500" fill="hold">
                                          <p:stCondLst>
                                            <p:cond delay="0"/>
                                          </p:stCondLst>
                                        </p:cTn>
                                        <p:tgtEl>
                                          <p:spTgt spid="7"/>
                                        </p:tgtEl>
                                        <p:attrNameLst>
                                          <p:attrName>r</p:attrName>
                                        </p:attrNameLst>
                                      </p:cBhvr>
                                    </p:animRo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par>
                          <p:cTn id="14" fill="hold">
                            <p:stCondLst>
                              <p:cond delay="2000"/>
                            </p:stCondLst>
                            <p:childTnLst>
                              <p:par>
                                <p:cTn id="15" presetID="49" presetClass="entr" presetSubtype="0" decel="100000"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500" fill="hold"/>
                                        <p:tgtEl>
                                          <p:spTgt spid="1026"/>
                                        </p:tgtEl>
                                        <p:attrNameLst>
                                          <p:attrName>ppt_w</p:attrName>
                                        </p:attrNameLst>
                                      </p:cBhvr>
                                      <p:tavLst>
                                        <p:tav tm="0">
                                          <p:val>
                                            <p:fltVal val="0"/>
                                          </p:val>
                                        </p:tav>
                                        <p:tav tm="100000">
                                          <p:val>
                                            <p:strVal val="#ppt_w"/>
                                          </p:val>
                                        </p:tav>
                                      </p:tavLst>
                                    </p:anim>
                                    <p:anim calcmode="lin" valueType="num">
                                      <p:cBhvr>
                                        <p:cTn id="18" dur="500" fill="hold"/>
                                        <p:tgtEl>
                                          <p:spTgt spid="1026"/>
                                        </p:tgtEl>
                                        <p:attrNameLst>
                                          <p:attrName>ppt_h</p:attrName>
                                        </p:attrNameLst>
                                      </p:cBhvr>
                                      <p:tavLst>
                                        <p:tav tm="0">
                                          <p:val>
                                            <p:fltVal val="0"/>
                                          </p:val>
                                        </p:tav>
                                        <p:tav tm="100000">
                                          <p:val>
                                            <p:strVal val="#ppt_h"/>
                                          </p:val>
                                        </p:tav>
                                      </p:tavLst>
                                    </p:anim>
                                    <p:anim calcmode="lin" valueType="num">
                                      <p:cBhvr>
                                        <p:cTn id="19" dur="500" fill="hold"/>
                                        <p:tgtEl>
                                          <p:spTgt spid="1026"/>
                                        </p:tgtEl>
                                        <p:attrNameLst>
                                          <p:attrName>style.rotation</p:attrName>
                                        </p:attrNameLst>
                                      </p:cBhvr>
                                      <p:tavLst>
                                        <p:tav tm="0">
                                          <p:val>
                                            <p:fltVal val="360"/>
                                          </p:val>
                                        </p:tav>
                                        <p:tav tm="100000">
                                          <p:val>
                                            <p:fltVal val="0"/>
                                          </p:val>
                                        </p:tav>
                                      </p:tavLst>
                                    </p:anim>
                                    <p:animEffect transition="in" filter="fade">
                                      <p:cBhvr>
                                        <p:cTn id="20" dur="500"/>
                                        <p:tgtEl>
                                          <p:spTgt spid="1026"/>
                                        </p:tgtEl>
                                      </p:cBhvr>
                                    </p:animEffect>
                                  </p:childTnLst>
                                </p:cTn>
                              </p:par>
                            </p:childTnLst>
                          </p:cTn>
                        </p:par>
                        <p:par>
                          <p:cTn id="21" fill="hold">
                            <p:stCondLst>
                              <p:cond delay="2500"/>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by="(-#ppt_w*2)" calcmode="lin" valueType="num">
                                      <p:cBhvr rctx="PPT">
                                        <p:cTn id="24" dur="250" autoRev="1" fill="hold">
                                          <p:stCondLst>
                                            <p:cond delay="0"/>
                                          </p:stCondLst>
                                        </p:cTn>
                                        <p:tgtEl>
                                          <p:spTgt spid="5"/>
                                        </p:tgtEl>
                                        <p:attrNameLst>
                                          <p:attrName>ppt_w</p:attrName>
                                        </p:attrNameLst>
                                      </p:cBhvr>
                                    </p:anim>
                                    <p:anim by="(#ppt_w*0.50)" calcmode="lin" valueType="num">
                                      <p:cBhvr>
                                        <p:cTn id="25" dur="250" decel="50000" autoRev="1" fill="hold">
                                          <p:stCondLst>
                                            <p:cond delay="0"/>
                                          </p:stCondLst>
                                        </p:cTn>
                                        <p:tgtEl>
                                          <p:spTgt spid="5"/>
                                        </p:tgtEl>
                                        <p:attrNameLst>
                                          <p:attrName>ppt_x</p:attrName>
                                        </p:attrNameLst>
                                      </p:cBhvr>
                                    </p:anim>
                                    <p:anim from="(-#ppt_h/2)" to="(#ppt_y)" calcmode="lin" valueType="num">
                                      <p:cBhvr>
                                        <p:cTn id="26" dur="500" fill="hold">
                                          <p:stCondLst>
                                            <p:cond delay="0"/>
                                          </p:stCondLst>
                                        </p:cTn>
                                        <p:tgtEl>
                                          <p:spTgt spid="5"/>
                                        </p:tgtEl>
                                        <p:attrNameLst>
                                          <p:attrName>ppt_y</p:attrName>
                                        </p:attrNameLst>
                                      </p:cBhvr>
                                    </p:anim>
                                    <p:animRot by="21600000">
                                      <p:cBhvr>
                                        <p:cTn id="27" dur="500" fill="hold">
                                          <p:stCondLst>
                                            <p:cond delay="0"/>
                                          </p:stCondLst>
                                        </p:cTn>
                                        <p:tgtEl>
                                          <p:spTgt spid="5"/>
                                        </p:tgtEl>
                                        <p:attrNameLst>
                                          <p:attrName>r</p:attrName>
                                        </p:attrNameLst>
                                      </p:cBhvr>
                                    </p:animRot>
                                  </p:childTnLst>
                                </p:cTn>
                              </p:par>
                            </p:childTnLst>
                          </p:cTn>
                        </p:par>
                        <p:par>
                          <p:cTn id="28" fill="hold">
                            <p:stCondLst>
                              <p:cond delay="375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5"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27384"/>
            <a:ext cx="9144000" cy="6858000"/>
          </a:xfrm>
          <a:prstGeom prst="rect">
            <a:avLst/>
          </a:prstGeom>
          <a:ln>
            <a:solidFill>
              <a:schemeClr val="tx1"/>
            </a:solidFill>
          </a:ln>
          <a:effectLst>
            <a:softEdge rad="635000"/>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7" name="Rettangolo 6"/>
          <p:cNvSpPr/>
          <p:nvPr/>
        </p:nvSpPr>
        <p:spPr>
          <a:xfrm>
            <a:off x="0" y="-27384"/>
            <a:ext cx="9144000" cy="784830"/>
          </a:xfrm>
          <a:prstGeom prst="rect">
            <a:avLst/>
          </a:prstGeom>
          <a:noFill/>
        </p:spPr>
        <p:txBody>
          <a:bodyPr wrap="square" lIns="91440" tIns="45720" rIns="91440" bIns="45720">
            <a:spAutoFit/>
          </a:bodyPr>
          <a:lstStyle/>
          <a:p>
            <a:pPr algn="ctr"/>
            <a:r>
              <a:rPr lang="it-IT" sz="45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LAVORO UOMINI – 1800 / 1900</a:t>
            </a:r>
            <a:endParaRPr lang="it-IT" sz="45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2" name="Picture 2" descr="E:\3g alternanza\Prima serie - 1800 -- 1900 - LAVORI UOMINI (padri, fratelli e tutori).jpg"/>
          <p:cNvPicPr>
            <a:picLocks noChangeAspect="1" noChangeArrowheads="1"/>
          </p:cNvPicPr>
          <p:nvPr/>
        </p:nvPicPr>
        <p:blipFill>
          <a:blip r:embed="rId2" cstate="print"/>
          <a:srcRect t="14676"/>
          <a:stretch>
            <a:fillRect/>
          </a:stretch>
        </p:blipFill>
        <p:spPr bwMode="auto">
          <a:xfrm>
            <a:off x="272044" y="1124744"/>
            <a:ext cx="8548428" cy="5472608"/>
          </a:xfrm>
          <a:prstGeom prst="rect">
            <a:avLst/>
          </a:prstGeom>
          <a:noFill/>
        </p:spPr>
      </p:pic>
      <p:sp>
        <p:nvSpPr>
          <p:cNvPr id="9" name="Rettangolo 8"/>
          <p:cNvSpPr/>
          <p:nvPr/>
        </p:nvSpPr>
        <p:spPr>
          <a:xfrm>
            <a:off x="6876256" y="764704"/>
            <a:ext cx="2195736" cy="1224136"/>
          </a:xfrm>
          <a:prstGeom prst="rect">
            <a:avLst/>
          </a:prstGeom>
          <a:ln w="3175">
            <a:solidFill>
              <a:schemeClr val="tx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300" dirty="0" smtClean="0"/>
              <a:t>TOTALE CAMPIONE</a:t>
            </a:r>
            <a:br>
              <a:rPr lang="it-IT" sz="1300" dirty="0" smtClean="0"/>
            </a:br>
            <a:r>
              <a:rPr lang="it-IT" sz="2400" b="1" dirty="0" smtClean="0"/>
              <a:t>78</a:t>
            </a:r>
            <a:endParaRPr lang="it-IT" sz="2400" b="1" dirty="0"/>
          </a:p>
        </p:txBody>
      </p:sp>
      <p:sp>
        <p:nvSpPr>
          <p:cNvPr id="8" name="Ovale 7">
            <a:hlinkClick r:id="rId3" action="ppaction://hlinksldjump"/>
          </p:cNvPr>
          <p:cNvSpPr/>
          <p:nvPr/>
        </p:nvSpPr>
        <p:spPr>
          <a:xfrm>
            <a:off x="8676456" y="6381328"/>
            <a:ext cx="360040" cy="360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250" autoRev="1" fill="hold">
                                          <p:stCondLst>
                                            <p:cond delay="0"/>
                                          </p:stCondLst>
                                        </p:cTn>
                                        <p:tgtEl>
                                          <p:spTgt spid="7"/>
                                        </p:tgtEl>
                                        <p:attrNameLst>
                                          <p:attrName>ppt_w</p:attrName>
                                        </p:attrNameLst>
                                      </p:cBhvr>
                                    </p:anim>
                                    <p:anim by="(#ppt_w*0.50)" calcmode="lin" valueType="num">
                                      <p:cBhvr>
                                        <p:cTn id="8" dur="250" decel="50000" autoRev="1" fill="hold">
                                          <p:stCondLst>
                                            <p:cond delay="0"/>
                                          </p:stCondLst>
                                        </p:cTn>
                                        <p:tgtEl>
                                          <p:spTgt spid="7"/>
                                        </p:tgtEl>
                                        <p:attrNameLst>
                                          <p:attrName>ppt_x</p:attrName>
                                        </p:attrNameLst>
                                      </p:cBhvr>
                                    </p:anim>
                                    <p:anim from="(-#ppt_h/2)" to="(#ppt_y)" calcmode="lin" valueType="num">
                                      <p:cBhvr>
                                        <p:cTn id="9" dur="500" fill="hold">
                                          <p:stCondLst>
                                            <p:cond delay="0"/>
                                          </p:stCondLst>
                                        </p:cTn>
                                        <p:tgtEl>
                                          <p:spTgt spid="7"/>
                                        </p:tgtEl>
                                        <p:attrNameLst>
                                          <p:attrName>ppt_y</p:attrName>
                                        </p:attrNameLst>
                                      </p:cBhvr>
                                    </p:anim>
                                    <p:animRot by="21600000">
                                      <p:cBhvr>
                                        <p:cTn id="10" dur="500" fill="hold">
                                          <p:stCondLst>
                                            <p:cond delay="0"/>
                                          </p:stCondLst>
                                        </p:cTn>
                                        <p:tgtEl>
                                          <p:spTgt spid="7"/>
                                        </p:tgtEl>
                                        <p:attrNameLst>
                                          <p:attrName>r</p:attrName>
                                        </p:attrNameLst>
                                      </p:cBhvr>
                                    </p:animRo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par>
                          <p:cTn id="14" fill="hold">
                            <p:stCondLst>
                              <p:cond delay="2000"/>
                            </p:stCondLst>
                            <p:childTnLst>
                              <p:par>
                                <p:cTn id="15" presetID="49" presetClass="entr" presetSubtype="0" decel="10000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style.rotation</p:attrName>
                                        </p:attrNameLst>
                                      </p:cBhvr>
                                      <p:tavLst>
                                        <p:tav tm="0">
                                          <p:val>
                                            <p:fltVal val="360"/>
                                          </p:val>
                                        </p:tav>
                                        <p:tav tm="100000">
                                          <p:val>
                                            <p:fltVal val="0"/>
                                          </p:val>
                                        </p:tav>
                                      </p:tavLst>
                                    </p:anim>
                                    <p:animEffect transition="in" filter="fade">
                                      <p:cBhvr>
                                        <p:cTn id="20" dur="500"/>
                                        <p:tgtEl>
                                          <p:spTgt spid="2"/>
                                        </p:tgtEl>
                                      </p:cBhvr>
                                    </p:animEffect>
                                  </p:childTnLst>
                                </p:cTn>
                              </p:par>
                            </p:childTnLst>
                          </p:cTn>
                        </p:par>
                        <p:par>
                          <p:cTn id="21" fill="hold">
                            <p:stCondLst>
                              <p:cond delay="2500"/>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9"/>
                                        </p:tgtEl>
                                        <p:attrNameLst>
                                          <p:attrName>style.visibility</p:attrName>
                                        </p:attrNameLst>
                                      </p:cBhvr>
                                      <p:to>
                                        <p:strVal val="visible"/>
                                      </p:to>
                                    </p:set>
                                    <p:anim by="(-#ppt_w*2)" calcmode="lin" valueType="num">
                                      <p:cBhvr rctx="PPT">
                                        <p:cTn id="24" dur="250" autoRev="1" fill="hold">
                                          <p:stCondLst>
                                            <p:cond delay="0"/>
                                          </p:stCondLst>
                                        </p:cTn>
                                        <p:tgtEl>
                                          <p:spTgt spid="9"/>
                                        </p:tgtEl>
                                        <p:attrNameLst>
                                          <p:attrName>ppt_w</p:attrName>
                                        </p:attrNameLst>
                                      </p:cBhvr>
                                    </p:anim>
                                    <p:anim by="(#ppt_w*0.50)" calcmode="lin" valueType="num">
                                      <p:cBhvr>
                                        <p:cTn id="25" dur="250" decel="50000" autoRev="1" fill="hold">
                                          <p:stCondLst>
                                            <p:cond delay="0"/>
                                          </p:stCondLst>
                                        </p:cTn>
                                        <p:tgtEl>
                                          <p:spTgt spid="9"/>
                                        </p:tgtEl>
                                        <p:attrNameLst>
                                          <p:attrName>ppt_x</p:attrName>
                                        </p:attrNameLst>
                                      </p:cBhvr>
                                    </p:anim>
                                    <p:anim from="(-#ppt_h/2)" to="(#ppt_y)" calcmode="lin" valueType="num">
                                      <p:cBhvr>
                                        <p:cTn id="26" dur="500" fill="hold">
                                          <p:stCondLst>
                                            <p:cond delay="0"/>
                                          </p:stCondLst>
                                        </p:cTn>
                                        <p:tgtEl>
                                          <p:spTgt spid="9"/>
                                        </p:tgtEl>
                                        <p:attrNameLst>
                                          <p:attrName>ppt_y</p:attrName>
                                        </p:attrNameLst>
                                      </p:cBhvr>
                                    </p:anim>
                                    <p:animRot by="21600000">
                                      <p:cBhvr>
                                        <p:cTn id="27" dur="500" fill="hold">
                                          <p:stCondLst>
                                            <p:cond delay="0"/>
                                          </p:stCondLst>
                                        </p:cTn>
                                        <p:tgtEl>
                                          <p:spTgt spid="9"/>
                                        </p:tgtEl>
                                        <p:attrNameLst>
                                          <p:attrName>r</p:attrName>
                                        </p:attrNameLst>
                                      </p:cBhvr>
                                    </p:animRot>
                                  </p:childTnLst>
                                </p:cTn>
                              </p:par>
                            </p:childTnLst>
                          </p:cTn>
                        </p:par>
                        <p:par>
                          <p:cTn id="28" fill="hold">
                            <p:stCondLst>
                              <p:cond delay="375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Astr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529</TotalTime>
  <Words>758</Words>
  <Application>Microsoft Office PowerPoint</Application>
  <PresentationFormat>Presentazione su schermo (4:3)</PresentationFormat>
  <Paragraphs>112</Paragraphs>
  <Slides>23</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23</vt:i4>
      </vt:variant>
    </vt:vector>
  </HeadingPairs>
  <TitlesOfParts>
    <vt:vector size="29" baseType="lpstr">
      <vt:lpstr>Arial</vt:lpstr>
      <vt:lpstr>Calibri</vt:lpstr>
      <vt:lpstr>Century Gothic</vt:lpstr>
      <vt:lpstr>Verdana</vt:lpstr>
      <vt:lpstr>Wingdings 2</vt:lpstr>
      <vt:lpstr>Verve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CONSIDERAZIONI SUI GRAFICI</vt:lpstr>
      <vt:lpstr>Presentazione standard di PowerPoint</vt:lpstr>
      <vt:lpstr>CONSIDERAZIONI INTERVISTA</vt:lpstr>
      <vt:lpstr>Presentazione standard di PowerPoint</vt:lpstr>
      <vt:lpstr>LA NOSTRA ALTERNANZA</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cristina cenedella</dc:creator>
  <cp:lastModifiedBy>Museo 07</cp:lastModifiedBy>
  <cp:revision>59</cp:revision>
  <dcterms:created xsi:type="dcterms:W3CDTF">2018-01-18T16:09:19Z</dcterms:created>
  <dcterms:modified xsi:type="dcterms:W3CDTF">2020-01-31T13:31:04Z</dcterms:modified>
</cp:coreProperties>
</file>