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0" r:id="rId12"/>
    <p:sldId id="266" r:id="rId13"/>
    <p:sldId id="267" r:id="rId14"/>
    <p:sldId id="268" r:id="rId15"/>
    <p:sldId id="269" r:id="rId16"/>
    <p:sldId id="304" r:id="rId17"/>
    <p:sldId id="297" r:id="rId18"/>
    <p:sldId id="278" r:id="rId19"/>
    <p:sldId id="275" r:id="rId20"/>
    <p:sldId id="281" r:id="rId21"/>
    <p:sldId id="284" r:id="rId22"/>
    <p:sldId id="274" r:id="rId23"/>
    <p:sldId id="282" r:id="rId24"/>
    <p:sldId id="283" r:id="rId25"/>
    <p:sldId id="277" r:id="rId26"/>
    <p:sldId id="279" r:id="rId27"/>
    <p:sldId id="285" r:id="rId28"/>
    <p:sldId id="280" r:id="rId29"/>
    <p:sldId id="286" r:id="rId30"/>
    <p:sldId id="303" r:id="rId31"/>
    <p:sldId id="298" r:id="rId32"/>
    <p:sldId id="289" r:id="rId33"/>
    <p:sldId id="287" r:id="rId34"/>
    <p:sldId id="301" r:id="rId35"/>
    <p:sldId id="288" r:id="rId36"/>
    <p:sldId id="290" r:id="rId37"/>
    <p:sldId id="292" r:id="rId38"/>
    <p:sldId id="294" r:id="rId39"/>
    <p:sldId id="295" r:id="rId40"/>
    <p:sldId id="293" r:id="rId41"/>
    <p:sldId id="296" r:id="rId42"/>
    <p:sldId id="291" r:id="rId43"/>
    <p:sldId id="270" r:id="rId44"/>
    <p:sldId id="271" r:id="rId45"/>
    <p:sldId id="272" r:id="rId46"/>
    <p:sldId id="273" r:id="rId47"/>
    <p:sldId id="29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afico%20lavoro%20orfano%201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afico%20Nascite%201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afico%20Nascite%20Serie%202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afico%20Nascite%20Serie%203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afico%20Lavori%20Orfani%20Serie%20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afico%20orfaqni%20serie%203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afico%20lavoro%20femminile%201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afico%20lavori%20femmine%20serie%20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afico%20femminile%20serie%203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afico%20maschile%201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afico%20maschile%20serie%20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it-IT" sz="2000" dirty="0"/>
              <a:t>LAVORO</a:t>
            </a:r>
            <a:r>
              <a:rPr lang="it-IT" sz="2000" baseline="0" dirty="0"/>
              <a:t> </a:t>
            </a:r>
            <a:r>
              <a:rPr lang="it-IT" sz="2000" baseline="0" dirty="0" smtClean="0"/>
              <a:t>ORFANI </a:t>
            </a:r>
            <a:r>
              <a:rPr lang="it-IT" sz="2000" baseline="0" dirty="0"/>
              <a:t>SERIE 1 CAMPIONE(17/66)</a:t>
            </a:r>
            <a:endParaRPr lang="it-IT" sz="2000" dirty="0"/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cat>
            <c:strRef>
              <c:f>'[grafico lavoro orfano 1.xls]Foglio1'!$A$1:$J$1</c:f>
              <c:strCache>
                <c:ptCount val="10"/>
                <c:pt idx="0">
                  <c:v>contabile</c:v>
                </c:pt>
                <c:pt idx="1">
                  <c:v>calzolaio</c:v>
                </c:pt>
                <c:pt idx="2">
                  <c:v>meccanico</c:v>
                </c:pt>
                <c:pt idx="3">
                  <c:v>orologiaio</c:v>
                </c:pt>
                <c:pt idx="4">
                  <c:v>tipografo</c:v>
                </c:pt>
                <c:pt idx="5">
                  <c:v>finanziere</c:v>
                </c:pt>
                <c:pt idx="6">
                  <c:v>fornitore legno</c:v>
                </c:pt>
                <c:pt idx="7">
                  <c:v>tornitore</c:v>
                </c:pt>
                <c:pt idx="8">
                  <c:v>cesellatore</c:v>
                </c:pt>
                <c:pt idx="9">
                  <c:v>fabbro</c:v>
                </c:pt>
              </c:strCache>
            </c:strRef>
          </c:cat>
          <c:val>
            <c:numRef>
              <c:f>'[grafico lavoro orfano 1.xls]Foglio1'!$A$2:$J$2</c:f>
              <c:numCache>
                <c:formatCode>General</c:formatCode>
                <c:ptCount val="10"/>
                <c:pt idx="0">
                  <c:v>1</c:v>
                </c:pt>
                <c:pt idx="1">
                  <c:v>5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F-4BB7-BB94-81CF7852C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392832"/>
        <c:axId val="70476544"/>
        <c:axId val="0"/>
      </c:bar3DChart>
      <c:catAx>
        <c:axId val="7039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it-IT"/>
          </a:p>
        </c:txPr>
        <c:crossAx val="70476544"/>
        <c:crosses val="autoZero"/>
        <c:auto val="1"/>
        <c:lblAlgn val="ctr"/>
        <c:lblOffset val="100"/>
        <c:noMultiLvlLbl val="0"/>
      </c:catAx>
      <c:valAx>
        <c:axId val="70476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3928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it-IT" sz="2000"/>
              <a:t>NASCITE</a:t>
            </a:r>
            <a:r>
              <a:rPr lang="it-IT" sz="2000" baseline="0"/>
              <a:t> SERIE 1 </a:t>
            </a:r>
            <a:endParaRPr lang="it-IT" sz="200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cat>
            <c:strRef>
              <c:f>'[Grafico Nascite 1.xls]Foglio1'!$A$1:$J$1</c:f>
              <c:strCache>
                <c:ptCount val="10"/>
                <c:pt idx="0">
                  <c:v>1790-1800</c:v>
                </c:pt>
                <c:pt idx="1">
                  <c:v>1801-1810</c:v>
                </c:pt>
                <c:pt idx="2">
                  <c:v>1811-1820</c:v>
                </c:pt>
                <c:pt idx="3">
                  <c:v>1821-1830</c:v>
                </c:pt>
                <c:pt idx="4">
                  <c:v>1831-1840</c:v>
                </c:pt>
                <c:pt idx="5">
                  <c:v>1841-1850</c:v>
                </c:pt>
                <c:pt idx="6">
                  <c:v>1851-1860</c:v>
                </c:pt>
                <c:pt idx="7">
                  <c:v>1861-1870</c:v>
                </c:pt>
                <c:pt idx="8">
                  <c:v>1871-1880</c:v>
                </c:pt>
                <c:pt idx="9">
                  <c:v>1881-1883</c:v>
                </c:pt>
              </c:strCache>
            </c:strRef>
          </c:cat>
          <c:val>
            <c:numRef>
              <c:f>'[Grafico Nascite 1.xls]Foglio1'!$A$2:$J$2</c:f>
              <c:numCache>
                <c:formatCode>General</c:formatCode>
                <c:ptCount val="10"/>
                <c:pt idx="0">
                  <c:v>5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6</c:v>
                </c:pt>
                <c:pt idx="5">
                  <c:v>5</c:v>
                </c:pt>
                <c:pt idx="6">
                  <c:v>3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00-436C-9945-810C84EE2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575808"/>
        <c:axId val="71598080"/>
      </c:lineChart>
      <c:catAx>
        <c:axId val="71575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it-IT"/>
          </a:p>
        </c:txPr>
        <c:crossAx val="71598080"/>
        <c:crosses val="autoZero"/>
        <c:auto val="1"/>
        <c:lblAlgn val="ctr"/>
        <c:lblOffset val="100"/>
        <c:noMultiLvlLbl val="0"/>
      </c:catAx>
      <c:valAx>
        <c:axId val="71598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5758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it-IT" sz="2000"/>
              <a:t>NASCITE</a:t>
            </a:r>
            <a:r>
              <a:rPr lang="it-IT" sz="2000" baseline="0"/>
              <a:t> SERIE 2</a:t>
            </a:r>
            <a:endParaRPr lang="it-IT" sz="200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cat>
            <c:strRef>
              <c:f>'[Grafico Nascite Serie 2.xls]Foglio1'!$A$1:$F$1</c:f>
              <c:strCache>
                <c:ptCount val="6"/>
                <c:pt idx="0">
                  <c:v>1885-1895</c:v>
                </c:pt>
                <c:pt idx="1">
                  <c:v>1896-1905</c:v>
                </c:pt>
                <c:pt idx="2">
                  <c:v>1906-1915</c:v>
                </c:pt>
                <c:pt idx="3">
                  <c:v>1916-1925</c:v>
                </c:pt>
                <c:pt idx="4">
                  <c:v>1926-1935</c:v>
                </c:pt>
                <c:pt idx="5">
                  <c:v>1936-1939</c:v>
                </c:pt>
              </c:strCache>
            </c:strRef>
          </c:cat>
          <c:val>
            <c:numRef>
              <c:f>'[Grafico Nascite Serie 2.xls]Foglio1'!$A$2:$F$2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84-4605-B92E-5CF078FFA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627136"/>
        <c:axId val="71628672"/>
      </c:lineChart>
      <c:catAx>
        <c:axId val="71627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it-IT"/>
          </a:p>
        </c:txPr>
        <c:crossAx val="71628672"/>
        <c:crosses val="autoZero"/>
        <c:auto val="1"/>
        <c:lblAlgn val="ctr"/>
        <c:lblOffset val="100"/>
        <c:noMultiLvlLbl val="0"/>
      </c:catAx>
      <c:valAx>
        <c:axId val="71628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627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NASCITE SERIE 3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cat>
            <c:strRef>
              <c:f>'[Grafico Nascite Serie 3.xls]Foglio1'!$A$1:$B$1</c:f>
              <c:strCache>
                <c:ptCount val="2"/>
                <c:pt idx="0">
                  <c:v>1926-1936</c:v>
                </c:pt>
                <c:pt idx="1">
                  <c:v>1937-1942</c:v>
                </c:pt>
              </c:strCache>
            </c:strRef>
          </c:cat>
          <c:val>
            <c:numRef>
              <c:f>'[Grafico Nascite Serie 3.xls]Foglio1'!$A$2:$B$2</c:f>
              <c:numCache>
                <c:formatCode>General</c:formatCode>
                <c:ptCount val="2"/>
                <c:pt idx="0">
                  <c:v>4</c:v>
                </c:pt>
                <c:pt idx="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0-4E63-A340-6DB425B38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674112"/>
        <c:axId val="71680000"/>
      </c:lineChart>
      <c:catAx>
        <c:axId val="71674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1680000"/>
        <c:crosses val="autoZero"/>
        <c:auto val="1"/>
        <c:lblAlgn val="ctr"/>
        <c:lblOffset val="100"/>
        <c:noMultiLvlLbl val="0"/>
      </c:catAx>
      <c:valAx>
        <c:axId val="71680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674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it-IT" sz="2000"/>
              <a:t>LAVORO</a:t>
            </a:r>
            <a:r>
              <a:rPr lang="it-IT" sz="2000" baseline="0"/>
              <a:t> ORFANI SERIE 2 CAMPIONE (36/44)</a:t>
            </a:r>
            <a:endParaRPr lang="it-IT" sz="2000"/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'[Grafico Lavori Orfani Serie 2.xlsx]Foglio1'!$B$4:$T$4</c:f>
              <c:strCache>
                <c:ptCount val="19"/>
                <c:pt idx="0">
                  <c:v>imbianchino</c:v>
                </c:pt>
                <c:pt idx="1">
                  <c:v>incisore</c:v>
                </c:pt>
                <c:pt idx="2">
                  <c:v>litografo</c:v>
                </c:pt>
                <c:pt idx="3">
                  <c:v>elettricista</c:v>
                </c:pt>
                <c:pt idx="4">
                  <c:v>meccanico</c:v>
                </c:pt>
                <c:pt idx="5">
                  <c:v>ebanista</c:v>
                </c:pt>
                <c:pt idx="6">
                  <c:v>orefice</c:v>
                </c:pt>
                <c:pt idx="7">
                  <c:v>industriale</c:v>
                </c:pt>
                <c:pt idx="8">
                  <c:v>fattorino</c:v>
                </c:pt>
                <c:pt idx="9">
                  <c:v>falegname</c:v>
                </c:pt>
                <c:pt idx="10">
                  <c:v>disegnatore</c:v>
                </c:pt>
                <c:pt idx="11">
                  <c:v>fabbro</c:v>
                </c:pt>
                <c:pt idx="12">
                  <c:v>modellista</c:v>
                </c:pt>
                <c:pt idx="13">
                  <c:v>pellettiere</c:v>
                </c:pt>
                <c:pt idx="14">
                  <c:v>magazziniere</c:v>
                </c:pt>
                <c:pt idx="15">
                  <c:v>impiegato officina</c:v>
                </c:pt>
                <c:pt idx="16">
                  <c:v>soffiatore di vetro</c:v>
                </c:pt>
                <c:pt idx="17">
                  <c:v>doratore</c:v>
                </c:pt>
                <c:pt idx="18">
                  <c:v>orologiaio</c:v>
                </c:pt>
              </c:strCache>
            </c:strRef>
          </c:cat>
          <c:val>
            <c:numRef>
              <c:f>'[Grafico Lavori Orfani Serie 2.xlsx]Foglio1'!$B$5:$T$5</c:f>
              <c:numCache>
                <c:formatCode>General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18</c:v>
                </c:pt>
                <c:pt idx="5">
                  <c:v>2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1E-46C1-B94D-2F9D5C7B75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510080"/>
        <c:axId val="70511616"/>
        <c:axId val="0"/>
      </c:bar3DChart>
      <c:catAx>
        <c:axId val="7051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0511616"/>
        <c:crosses val="autoZero"/>
        <c:auto val="1"/>
        <c:lblAlgn val="ctr"/>
        <c:lblOffset val="100"/>
        <c:noMultiLvlLbl val="0"/>
      </c:catAx>
      <c:valAx>
        <c:axId val="7051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051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it-IT" sz="2000"/>
              <a:t>LAVORO</a:t>
            </a:r>
            <a:r>
              <a:rPr lang="it-IT" sz="2000" baseline="0"/>
              <a:t> ORFANI SERIE 3 CAMPIONE(9/13)</a:t>
            </a:r>
            <a:endParaRPr lang="it-IT" sz="2000"/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cat>
            <c:strRef>
              <c:f>'[grafico orfaqni serie 3.xls]Foglio1'!$A$1:$D$1</c:f>
              <c:strCache>
                <c:ptCount val="4"/>
                <c:pt idx="0">
                  <c:v>pellettiere </c:v>
                </c:pt>
                <c:pt idx="1">
                  <c:v>meccanico</c:v>
                </c:pt>
                <c:pt idx="2">
                  <c:v>magazziniere</c:v>
                </c:pt>
                <c:pt idx="3">
                  <c:v>elettricista</c:v>
                </c:pt>
              </c:strCache>
            </c:strRef>
          </c:cat>
          <c:val>
            <c:numRef>
              <c:f>'[grafico orfaqni serie 3.xls]Foglio1'!$A$2:$D$2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74-456A-B56D-FB2C971625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065600"/>
        <c:axId val="71067136"/>
        <c:axId val="0"/>
      </c:bar3DChart>
      <c:catAx>
        <c:axId val="71065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it-IT"/>
          </a:p>
        </c:txPr>
        <c:crossAx val="71067136"/>
        <c:crosses val="autoZero"/>
        <c:auto val="1"/>
        <c:lblAlgn val="ctr"/>
        <c:lblOffset val="100"/>
        <c:noMultiLvlLbl val="0"/>
      </c:catAx>
      <c:valAx>
        <c:axId val="71067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0656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it-IT" sz="2000" dirty="0"/>
              <a:t>LAVORO</a:t>
            </a:r>
            <a:r>
              <a:rPr lang="it-IT" sz="2000" baseline="0" dirty="0"/>
              <a:t> FEMMINILE SERIE 1 CAMPIONE(11/20)</a:t>
            </a:r>
            <a:endParaRPr lang="it-IT" sz="2000" dirty="0"/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cat>
            <c:strRef>
              <c:f>'[grafico lavoro femminile 1.xls]Foglio1'!$A$1:$F$1</c:f>
              <c:strCache>
                <c:ptCount val="6"/>
                <c:pt idx="0">
                  <c:v>cucitrice</c:v>
                </c:pt>
                <c:pt idx="1">
                  <c:v>inserviente</c:v>
                </c:pt>
                <c:pt idx="2">
                  <c:v>tessitrice</c:v>
                </c:pt>
                <c:pt idx="3">
                  <c:v>lavandaia</c:v>
                </c:pt>
                <c:pt idx="4">
                  <c:v>sarta</c:v>
                </c:pt>
                <c:pt idx="5">
                  <c:v>guantaia</c:v>
                </c:pt>
              </c:strCache>
            </c:strRef>
          </c:cat>
          <c:val>
            <c:numRef>
              <c:f>'[grafico lavoro femminile 1.xls]Foglio1'!$A$2:$F$2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A1-4E14-AF9F-7541E8A8A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375104"/>
        <c:axId val="71380992"/>
        <c:axId val="0"/>
      </c:bar3DChart>
      <c:catAx>
        <c:axId val="71375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it-IT"/>
          </a:p>
        </c:txPr>
        <c:crossAx val="71380992"/>
        <c:crosses val="autoZero"/>
        <c:auto val="1"/>
        <c:lblAlgn val="ctr"/>
        <c:lblOffset val="100"/>
        <c:noMultiLvlLbl val="0"/>
      </c:catAx>
      <c:valAx>
        <c:axId val="71380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375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b="1" i="0" u="none" strike="noStrike" kern="1200" baseline="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LAVORO FEMMINILE </a:t>
            </a:r>
            <a:r>
              <a:rPr lang="it-IT" sz="2000" b="1" i="0" u="none" strike="noStrike" kern="1200" baseline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SERIE 2 CAMPIONE (56/79</a:t>
            </a:r>
            <a:r>
              <a:rPr lang="it-IT" sz="2000" b="1" i="0" u="none" strike="noStrike" kern="1200" spc="0" baseline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'[grafico lavori femmine serie 2.xlsx]Foglio1'!$B$3:$R$3</c:f>
              <c:strCache>
                <c:ptCount val="17"/>
                <c:pt idx="0">
                  <c:v>VERNICIATRICE</c:v>
                </c:pt>
                <c:pt idx="1">
                  <c:v>OPERAIA</c:v>
                </c:pt>
                <c:pt idx="2">
                  <c:v>PORTINAIA</c:v>
                </c:pt>
                <c:pt idx="3">
                  <c:v>INFERMIERA</c:v>
                </c:pt>
                <c:pt idx="4">
                  <c:v>LATTIVENDOLA</c:v>
                </c:pt>
                <c:pt idx="5">
                  <c:v>SARTA</c:v>
                </c:pt>
                <c:pt idx="6">
                  <c:v>ERBIVENDOLA</c:v>
                </c:pt>
                <c:pt idx="7">
                  <c:v>DOMESTICA</c:v>
                </c:pt>
                <c:pt idx="8">
                  <c:v>GUARDAROBIERA</c:v>
                </c:pt>
                <c:pt idx="9">
                  <c:v>COMMESSA</c:v>
                </c:pt>
                <c:pt idx="10">
                  <c:v>IMPIEGATA</c:v>
                </c:pt>
                <c:pt idx="11">
                  <c:v>PETTINATRICE</c:v>
                </c:pt>
                <c:pt idx="12">
                  <c:v>LAVANDAIA</c:v>
                </c:pt>
                <c:pt idx="13">
                  <c:v>SCRIVANA</c:v>
                </c:pt>
                <c:pt idx="14">
                  <c:v>ORLATRICE</c:v>
                </c:pt>
                <c:pt idx="15">
                  <c:v>SPEDIZIONIERA</c:v>
                </c:pt>
                <c:pt idx="16">
                  <c:v>FOTOCRONISTA</c:v>
                </c:pt>
              </c:strCache>
            </c:strRef>
          </c:cat>
          <c:val>
            <c:numRef>
              <c:f>'[grafico lavori femmine serie 2.xlsx]Foglio1'!$B$4:$R$4</c:f>
              <c:numCache>
                <c:formatCode>General</c:formatCode>
                <c:ptCount val="17"/>
                <c:pt idx="0">
                  <c:v>1</c:v>
                </c:pt>
                <c:pt idx="1">
                  <c:v>14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5</c:v>
                </c:pt>
                <c:pt idx="6">
                  <c:v>1</c:v>
                </c:pt>
                <c:pt idx="7">
                  <c:v>6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DE-42B6-8625-298C20A96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423104"/>
        <c:axId val="71424640"/>
        <c:axId val="0"/>
      </c:bar3DChart>
      <c:catAx>
        <c:axId val="7142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1424640"/>
        <c:crosses val="autoZero"/>
        <c:auto val="1"/>
        <c:lblAlgn val="ctr"/>
        <c:lblOffset val="100"/>
        <c:noMultiLvlLbl val="0"/>
      </c:catAx>
      <c:valAx>
        <c:axId val="7142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142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it-IT" sz="2000"/>
              <a:t>LAVORO</a:t>
            </a:r>
            <a:r>
              <a:rPr lang="it-IT" sz="2000" baseline="0"/>
              <a:t> FEMMINILE SERIE 3 CAMPIONE  (14/27)</a:t>
            </a:r>
            <a:endParaRPr lang="it-IT" sz="2000"/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cat>
            <c:strRef>
              <c:f>'[grafico femminile serie 3.xls]Foglio1'!$A$1:$F$1</c:f>
              <c:strCache>
                <c:ptCount val="6"/>
                <c:pt idx="0">
                  <c:v>fotocronista </c:v>
                </c:pt>
                <c:pt idx="1">
                  <c:v>impiegata</c:v>
                </c:pt>
                <c:pt idx="2">
                  <c:v>tessitrice</c:v>
                </c:pt>
                <c:pt idx="3">
                  <c:v>portinaia</c:v>
                </c:pt>
                <c:pt idx="4">
                  <c:v>operaia</c:v>
                </c:pt>
                <c:pt idx="5">
                  <c:v>domestica</c:v>
                </c:pt>
              </c:strCache>
            </c:strRef>
          </c:cat>
          <c:val>
            <c:numRef>
              <c:f>'[grafico femminile serie 3.xls]Foglio1'!$A$2:$F$2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8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0F-459E-BF36-B68B95006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454080"/>
        <c:axId val="71472256"/>
        <c:axId val="0"/>
      </c:bar3DChart>
      <c:catAx>
        <c:axId val="71454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it-IT"/>
          </a:p>
        </c:txPr>
        <c:crossAx val="71472256"/>
        <c:crosses val="autoZero"/>
        <c:auto val="1"/>
        <c:lblAlgn val="ctr"/>
        <c:lblOffset val="100"/>
        <c:noMultiLvlLbl val="0"/>
      </c:catAx>
      <c:valAx>
        <c:axId val="71472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4540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it-IT" sz="2000"/>
              <a:t>LAVORO</a:t>
            </a:r>
            <a:r>
              <a:rPr lang="it-IT" sz="2000" baseline="0"/>
              <a:t> MASCHILE SERIE 1 CAMPIONE (36/41)</a:t>
            </a:r>
            <a:endParaRPr lang="it-IT" sz="2000"/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cat>
            <c:strRef>
              <c:f>'[grafico maschile 1.xls]Foglio1'!$A$1:$AG$1</c:f>
              <c:strCache>
                <c:ptCount val="33"/>
                <c:pt idx="0">
                  <c:v>fittabile</c:v>
                </c:pt>
                <c:pt idx="1">
                  <c:v>militare</c:v>
                </c:pt>
                <c:pt idx="2">
                  <c:v>fruttivendolo</c:v>
                </c:pt>
                <c:pt idx="3">
                  <c:v>contabile</c:v>
                </c:pt>
                <c:pt idx="4">
                  <c:v>prestinaio</c:v>
                </c:pt>
                <c:pt idx="5">
                  <c:v>cartonaio</c:v>
                </c:pt>
                <c:pt idx="6">
                  <c:v>muratore</c:v>
                </c:pt>
                <c:pt idx="7">
                  <c:v>orefice</c:v>
                </c:pt>
                <c:pt idx="8">
                  <c:v>fabbro</c:v>
                </c:pt>
                <c:pt idx="9">
                  <c:v>filatore</c:v>
                </c:pt>
                <c:pt idx="10">
                  <c:v>impiegato</c:v>
                </c:pt>
                <c:pt idx="11">
                  <c:v>sarto</c:v>
                </c:pt>
                <c:pt idx="12">
                  <c:v>domestico</c:v>
                </c:pt>
                <c:pt idx="13">
                  <c:v>macchinista</c:v>
                </c:pt>
                <c:pt idx="14">
                  <c:v>cappellaio</c:v>
                </c:pt>
                <c:pt idx="15">
                  <c:v>tappezziere</c:v>
                </c:pt>
                <c:pt idx="16">
                  <c:v>cocchiere</c:v>
                </c:pt>
                <c:pt idx="17">
                  <c:v>pellettiere</c:v>
                </c:pt>
                <c:pt idx="18">
                  <c:v>carrettiere</c:v>
                </c:pt>
                <c:pt idx="19">
                  <c:v>tessitore</c:v>
                </c:pt>
                <c:pt idx="20">
                  <c:v>commerciante</c:v>
                </c:pt>
                <c:pt idx="21">
                  <c:v>maestro</c:v>
                </c:pt>
                <c:pt idx="22">
                  <c:v>calzolaio</c:v>
                </c:pt>
                <c:pt idx="23">
                  <c:v>ebanista</c:v>
                </c:pt>
                <c:pt idx="24">
                  <c:v>mercaiolo</c:v>
                </c:pt>
                <c:pt idx="25">
                  <c:v>parrucchiere</c:v>
                </c:pt>
                <c:pt idx="26">
                  <c:v>medico</c:v>
                </c:pt>
                <c:pt idx="27">
                  <c:v>venditore</c:v>
                </c:pt>
                <c:pt idx="28">
                  <c:v>custode</c:v>
                </c:pt>
                <c:pt idx="29">
                  <c:v>gioielliere</c:v>
                </c:pt>
                <c:pt idx="30">
                  <c:v> stampatore</c:v>
                </c:pt>
                <c:pt idx="31">
                  <c:v>facchino</c:v>
                </c:pt>
                <c:pt idx="32">
                  <c:v>meccanico</c:v>
                </c:pt>
              </c:strCache>
            </c:strRef>
          </c:cat>
          <c:val>
            <c:numRef>
              <c:f>'[grafico maschile 1.xls]Foglio1'!$A$2:$AG$2</c:f>
              <c:numCache>
                <c:formatCode>General</c:formatCode>
                <c:ptCount val="3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  <c:pt idx="12">
                  <c:v>2</c:v>
                </c:pt>
                <c:pt idx="13">
                  <c:v>1</c:v>
                </c:pt>
                <c:pt idx="14">
                  <c:v>4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2</c:v>
                </c:pt>
                <c:pt idx="31">
                  <c:v>1</c:v>
                </c:pt>
                <c:pt idx="3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56-4703-9B2F-65CD2BAE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497600"/>
        <c:axId val="71499136"/>
        <c:axId val="0"/>
      </c:bar3DChart>
      <c:catAx>
        <c:axId val="7149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it-IT"/>
          </a:p>
        </c:txPr>
        <c:crossAx val="71499136"/>
        <c:crosses val="autoZero"/>
        <c:auto val="1"/>
        <c:lblAlgn val="ctr"/>
        <c:lblOffset val="100"/>
        <c:noMultiLvlLbl val="0"/>
      </c:catAx>
      <c:valAx>
        <c:axId val="71499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4976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it-IT" sz="2000" dirty="0" smtClean="0"/>
              <a:t>LAVORO</a:t>
            </a:r>
            <a:r>
              <a:rPr lang="it-IT" sz="2000" baseline="0" dirty="0" smtClean="0"/>
              <a:t> MASCHILE </a:t>
            </a:r>
            <a:r>
              <a:rPr lang="it-IT" sz="2000" baseline="0" dirty="0"/>
              <a:t>SERIE 2 CAMPIONE (77/86)</a:t>
            </a:r>
            <a:endParaRPr lang="it-IT" sz="2000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cat>
            <c:strRef>
              <c:f>Foglio1!$A$3:$AP$3</c:f>
              <c:strCache>
                <c:ptCount val="42"/>
                <c:pt idx="0">
                  <c:v>PORTINAIO</c:v>
                </c:pt>
                <c:pt idx="1">
                  <c:v>COCCHIERE</c:v>
                </c:pt>
                <c:pt idx="2">
                  <c:v>FABBRO</c:v>
                </c:pt>
                <c:pt idx="3">
                  <c:v>FACCHINO</c:v>
                </c:pt>
                <c:pt idx="4">
                  <c:v>MECCANICO</c:v>
                </c:pt>
                <c:pt idx="5">
                  <c:v>MURATORE</c:v>
                </c:pt>
                <c:pt idx="6">
                  <c:v>SALUMIERE</c:v>
                </c:pt>
                <c:pt idx="7">
                  <c:v>OREFICE</c:v>
                </c:pt>
                <c:pt idx="8">
                  <c:v>CARRETTIERE</c:v>
                </c:pt>
                <c:pt idx="9">
                  <c:v>FERROVIERE</c:v>
                </c:pt>
                <c:pt idx="10">
                  <c:v>LATTAIO</c:v>
                </c:pt>
                <c:pt idx="11">
                  <c:v>TUBISTA</c:v>
                </c:pt>
                <c:pt idx="12">
                  <c:v>BARBIERE</c:v>
                </c:pt>
                <c:pt idx="13">
                  <c:v>TRAMVIERE</c:v>
                </c:pt>
                <c:pt idx="14">
                  <c:v>OPERAIO</c:v>
                </c:pt>
                <c:pt idx="15">
                  <c:v>PITTORE</c:v>
                </c:pt>
                <c:pt idx="16">
                  <c:v>SCATOLAIO</c:v>
                </c:pt>
                <c:pt idx="17">
                  <c:v>FALEGNAME</c:v>
                </c:pt>
                <c:pt idx="18">
                  <c:v>COMMESSO</c:v>
                </c:pt>
                <c:pt idx="19">
                  <c:v>CALZOLAIO</c:v>
                </c:pt>
                <c:pt idx="20">
                  <c:v>TINTORE</c:v>
                </c:pt>
                <c:pt idx="21">
                  <c:v>FATTORINO</c:v>
                </c:pt>
                <c:pt idx="22">
                  <c:v>CUOCO</c:v>
                </c:pt>
                <c:pt idx="23">
                  <c:v>AUTISTA</c:v>
                </c:pt>
                <c:pt idx="24">
                  <c:v>TIPOGRAFO</c:v>
                </c:pt>
                <c:pt idx="25">
                  <c:v>VERNICIATORE</c:v>
                </c:pt>
                <c:pt idx="26">
                  <c:v>PANETTIERE</c:v>
                </c:pt>
                <c:pt idx="27">
                  <c:v>PASTAIO</c:v>
                </c:pt>
                <c:pt idx="28">
                  <c:v>LAVANDAIO</c:v>
                </c:pt>
                <c:pt idx="29">
                  <c:v>DECORATORE</c:v>
                </c:pt>
                <c:pt idx="30">
                  <c:v>MAGAZZINIERE</c:v>
                </c:pt>
                <c:pt idx="31">
                  <c:v>CHIMICO</c:v>
                </c:pt>
                <c:pt idx="32">
                  <c:v>FILATORE</c:v>
                </c:pt>
                <c:pt idx="33">
                  <c:v>MUGNAIO</c:v>
                </c:pt>
                <c:pt idx="34">
                  <c:v>LITOGRAFO</c:v>
                </c:pt>
                <c:pt idx="35">
                  <c:v>CONTADINO</c:v>
                </c:pt>
                <c:pt idx="36">
                  <c:v>CONTROLLORE GAS</c:v>
                </c:pt>
                <c:pt idx="37">
                  <c:v>SELCIATORE STRADE</c:v>
                </c:pt>
                <c:pt idx="38">
                  <c:v>VETRAIO</c:v>
                </c:pt>
                <c:pt idx="39">
                  <c:v>ELETTRICISTA</c:v>
                </c:pt>
                <c:pt idx="40">
                  <c:v>XILOFONISTA</c:v>
                </c:pt>
                <c:pt idx="41">
                  <c:v>NEGOZIANTE</c:v>
                </c:pt>
              </c:strCache>
            </c:strRef>
          </c:cat>
          <c:val>
            <c:numRef>
              <c:f>Foglio1!$A$4:$AP$4</c:f>
              <c:numCache>
                <c:formatCode>General</c:formatCode>
                <c:ptCount val="42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8</c:v>
                </c:pt>
                <c:pt idx="5">
                  <c:v>2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  <c:pt idx="9">
                  <c:v>1</c:v>
                </c:pt>
                <c:pt idx="10">
                  <c:v>3</c:v>
                </c:pt>
                <c:pt idx="11">
                  <c:v>1</c:v>
                </c:pt>
                <c:pt idx="12">
                  <c:v>1</c:v>
                </c:pt>
                <c:pt idx="13">
                  <c:v>2</c:v>
                </c:pt>
                <c:pt idx="14">
                  <c:v>4</c:v>
                </c:pt>
                <c:pt idx="15">
                  <c:v>1</c:v>
                </c:pt>
                <c:pt idx="16">
                  <c:v>1</c:v>
                </c:pt>
                <c:pt idx="17">
                  <c:v>2</c:v>
                </c:pt>
                <c:pt idx="18">
                  <c:v>1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2</c:v>
                </c:pt>
                <c:pt idx="23">
                  <c:v>1</c:v>
                </c:pt>
                <c:pt idx="24">
                  <c:v>3</c:v>
                </c:pt>
                <c:pt idx="25">
                  <c:v>3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3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1D-4AC6-9088-B510C124BB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1540992"/>
        <c:axId val="81542528"/>
        <c:axId val="0"/>
      </c:bar3DChart>
      <c:catAx>
        <c:axId val="81540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it-IT"/>
          </a:p>
        </c:txPr>
        <c:crossAx val="81542528"/>
        <c:crosses val="autoZero"/>
        <c:auto val="1"/>
        <c:lblAlgn val="ctr"/>
        <c:lblOffset val="100"/>
        <c:noMultiLvlLbl val="0"/>
      </c:catAx>
      <c:valAx>
        <c:axId val="81542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5409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it-IT" sz="2000" dirty="0"/>
              <a:t>LAVOR</a:t>
            </a:r>
            <a:r>
              <a:rPr lang="it-IT" sz="2000" baseline="0" dirty="0"/>
              <a:t>O </a:t>
            </a:r>
            <a:r>
              <a:rPr lang="it-IT" sz="2000" baseline="0" dirty="0" smtClean="0"/>
              <a:t>MASCHILE </a:t>
            </a:r>
            <a:r>
              <a:rPr lang="it-IT" sz="2000" baseline="0" dirty="0"/>
              <a:t>SERIE 3 CAMPIONE (27/29)</a:t>
            </a:r>
            <a:endParaRPr lang="it-IT" sz="2000" dirty="0"/>
          </a:p>
        </c:rich>
      </c:tx>
      <c:layout>
        <c:manualLayout>
          <c:xMode val="edge"/>
          <c:yMode val="edge"/>
          <c:x val="0.27830408398950146"/>
          <c:y val="2.9818956336528223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cat>
            <c:strRef>
              <c:f>'[grafico maschile serie 3.xls]Foglio1'!$A$1:$Q$1</c:f>
              <c:strCache>
                <c:ptCount val="17"/>
                <c:pt idx="0">
                  <c:v>autista</c:v>
                </c:pt>
                <c:pt idx="1">
                  <c:v>impiegato</c:v>
                </c:pt>
                <c:pt idx="2">
                  <c:v>tranviere</c:v>
                </c:pt>
                <c:pt idx="3">
                  <c:v>lattaio</c:v>
                </c:pt>
                <c:pt idx="4">
                  <c:v>fattorino</c:v>
                </c:pt>
                <c:pt idx="5">
                  <c:v>cuoco</c:v>
                </c:pt>
                <c:pt idx="6">
                  <c:v>oreficie</c:v>
                </c:pt>
                <c:pt idx="7">
                  <c:v>commerciante</c:v>
                </c:pt>
                <c:pt idx="8">
                  <c:v>tipografo</c:v>
                </c:pt>
                <c:pt idx="9">
                  <c:v>meccanico</c:v>
                </c:pt>
                <c:pt idx="10">
                  <c:v>fabbro</c:v>
                </c:pt>
                <c:pt idx="11">
                  <c:v>verniciatore</c:v>
                </c:pt>
                <c:pt idx="12">
                  <c:v>prestinaio</c:v>
                </c:pt>
                <c:pt idx="13">
                  <c:v>operaio</c:v>
                </c:pt>
                <c:pt idx="14">
                  <c:v>pastaio</c:v>
                </c:pt>
                <c:pt idx="15">
                  <c:v>commesso</c:v>
                </c:pt>
                <c:pt idx="16">
                  <c:v>magazziniere</c:v>
                </c:pt>
              </c:strCache>
            </c:strRef>
          </c:cat>
          <c:val>
            <c:numRef>
              <c:f>'[grafico maschile serie 3.xls]Foglio1'!$A$2:$Q$2</c:f>
              <c:numCache>
                <c:formatCode>General</c:formatCode>
                <c:ptCount val="17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5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C1-4D74-9909-17B8C7444C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541120"/>
        <c:axId val="71542656"/>
        <c:axId val="0"/>
      </c:bar3DChart>
      <c:catAx>
        <c:axId val="7154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it-IT"/>
          </a:p>
        </c:txPr>
        <c:crossAx val="71542656"/>
        <c:crosses val="autoZero"/>
        <c:auto val="1"/>
        <c:lblAlgn val="ctr"/>
        <c:lblOffset val="100"/>
        <c:noMultiLvlLbl val="0"/>
      </c:catAx>
      <c:valAx>
        <c:axId val="71542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541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2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2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346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05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584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9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653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1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53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6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32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295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353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49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79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189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93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2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MUSEO MARTINITT-STELLINE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Alternanza scuola-lavoro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340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ORFANOTROFIO «LE STELLINE»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98490" y="2395469"/>
            <a:ext cx="6593983" cy="3665915"/>
          </a:xfrm>
        </p:spPr>
        <p:txBody>
          <a:bodyPr>
            <a:normAutofit fontScale="70000" lnSpcReduction="20000"/>
          </a:bodyPr>
          <a:lstStyle/>
          <a:p>
            <a:r>
              <a:rPr lang="it-IT" sz="2200" dirty="0" smtClean="0"/>
              <a:t>Maria Teresa d’Austria decise di posizionare tutti gli orfani in un’unica struttura.</a:t>
            </a:r>
          </a:p>
          <a:p>
            <a:r>
              <a:rPr lang="it-IT" sz="2200" dirty="0" smtClean="0"/>
              <a:t>Eretto </a:t>
            </a:r>
            <a:r>
              <a:rPr lang="it-IT" sz="2200" dirty="0"/>
              <a:t>dall’arcivescovo Carlo Borromeo il 7 gennaio 1578, con sede nel soppresso monastero benedettino di Santa Maria della Stella (da cui l'attribuzione del soprannome Stelline alle orfane) in corso Magenta</a:t>
            </a:r>
            <a:r>
              <a:rPr lang="it-IT" sz="2200" dirty="0" smtClean="0"/>
              <a:t>.</a:t>
            </a:r>
          </a:p>
          <a:p>
            <a:r>
              <a:rPr lang="it-IT" sz="2200" dirty="0"/>
              <a:t>A quest'istituzione furono </a:t>
            </a:r>
            <a:r>
              <a:rPr lang="it-IT" sz="2200" dirty="0" smtClean="0"/>
              <a:t>aggregati i </a:t>
            </a:r>
            <a:r>
              <a:rPr lang="it-IT" sz="2200" dirty="0"/>
              <a:t>beni di numerosi luoghi pii minori disciolti, quali il conservatorio di Santa </a:t>
            </a:r>
            <a:r>
              <a:rPr lang="it-IT" sz="2200" dirty="0" smtClean="0"/>
              <a:t>Pelagia, di </a:t>
            </a:r>
            <a:r>
              <a:rPr lang="it-IT" sz="2200" dirty="0"/>
              <a:t>Santa Caterina </a:t>
            </a:r>
            <a:r>
              <a:rPr lang="it-IT" sz="2200" dirty="0" smtClean="0"/>
              <a:t>e </a:t>
            </a:r>
            <a:r>
              <a:rPr lang="it-IT" sz="2200" dirty="0"/>
              <a:t>i due conservatori di fanciulle di Santa Febronia e del </a:t>
            </a:r>
            <a:r>
              <a:rPr lang="it-IT" sz="2200" dirty="0" smtClean="0"/>
              <a:t>Rosario. Nel </a:t>
            </a:r>
            <a:r>
              <a:rPr lang="it-IT" sz="2200" dirty="0"/>
              <a:t>1785 fu unito alla Stella il luogo pio del Rifugio delle Malmaritate (per donne abbandonate o maltrattate dai mariti) </a:t>
            </a:r>
            <a:r>
              <a:rPr lang="it-IT" sz="2200" dirty="0" smtClean="0"/>
              <a:t>e nel </a:t>
            </a:r>
            <a:r>
              <a:rPr lang="it-IT" sz="2200" dirty="0"/>
              <a:t>1788 l'Orfanotrofio di Santa Elisabetta di Monza. </a:t>
            </a:r>
          </a:p>
          <a:p>
            <a:r>
              <a:rPr lang="it-IT" sz="2200" dirty="0"/>
              <a:t>D</a:t>
            </a:r>
            <a:r>
              <a:rPr lang="it-IT" sz="2200" dirty="0" smtClean="0"/>
              <a:t>ue </a:t>
            </a:r>
            <a:r>
              <a:rPr lang="it-IT" sz="2200" dirty="0"/>
              <a:t>sedi differenti: le giovani sane e in grado di mantenersi rimasero nella sede storica, mentre quelle con più di ventuno anni e "imperfette" furono trasferite nel soppresso monastero di cappuccine di Santa Maria di Loreto nel borgo delle Oche (da cui il soprannome di </a:t>
            </a:r>
            <a:r>
              <a:rPr lang="it-IT" sz="2200" dirty="0" smtClean="0"/>
              <a:t>Ochette)</a:t>
            </a:r>
          </a:p>
          <a:p>
            <a:r>
              <a:rPr lang="it-IT" sz="2200" dirty="0"/>
              <a:t>Dal 1808 l'amministrazione dell'Orfanotrofio fu retta dalla Congregazione di carità e, dal 1825, </a:t>
            </a:r>
            <a:r>
              <a:rPr lang="it-IT" sz="2200" dirty="0" smtClean="0"/>
              <a:t>da </a:t>
            </a:r>
            <a:r>
              <a:rPr lang="it-IT" sz="2200" dirty="0"/>
              <a:t>un amministratore unico per Orfanotrofio maschile, femminile e Pio Albergo </a:t>
            </a:r>
            <a:r>
              <a:rPr lang="it-IT" sz="2200" dirty="0" smtClean="0"/>
              <a:t>Trivulzio ( Il </a:t>
            </a:r>
            <a:r>
              <a:rPr lang="it-IT" sz="2200" dirty="0"/>
              <a:t>Consiglio degli Orfanotrofi e Luoghi </a:t>
            </a:r>
            <a:r>
              <a:rPr lang="it-IT" sz="2200" dirty="0" smtClean="0"/>
              <a:t>Pii)</a:t>
            </a:r>
            <a:endParaRPr lang="it-IT" sz="2200" dirty="0"/>
          </a:p>
          <a:p>
            <a:endParaRPr lang="it-IT" dirty="0"/>
          </a:p>
          <a:p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65" y="2524259"/>
            <a:ext cx="3684749" cy="298125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392473" y="5556824"/>
            <a:ext cx="3776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Facciata orfanotrofio «le </a:t>
            </a:r>
            <a:r>
              <a:rPr lang="it-IT" sz="1400" dirty="0" smtClean="0"/>
              <a:t>Stelline» </a:t>
            </a:r>
            <a:r>
              <a:rPr lang="it-IT" sz="1400" dirty="0" smtClean="0"/>
              <a:t>sul corso </a:t>
            </a:r>
            <a:r>
              <a:rPr lang="it-IT" sz="1400" dirty="0" smtClean="0"/>
              <a:t>Magenta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2085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ORFANOTROFIO «LE STELLINE»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00" y="2568503"/>
            <a:ext cx="4100803" cy="331787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59" y="2513817"/>
            <a:ext cx="4426039" cy="342724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663901" y="5886378"/>
            <a:ext cx="185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Cortile «le stelline»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753083" y="5899990"/>
            <a:ext cx="222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Infermeria «le stelline»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7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CRITERI DI AMMISSIONE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51678" y="2408349"/>
            <a:ext cx="10178322" cy="3876542"/>
          </a:xfrm>
        </p:spPr>
        <p:txBody>
          <a:bodyPr>
            <a:normAutofit fontScale="25000" lnSpcReduction="20000"/>
          </a:bodyPr>
          <a:lstStyle/>
          <a:p>
            <a:r>
              <a:rPr lang="it-IT" sz="6400" dirty="0"/>
              <a:t>S</a:t>
            </a:r>
            <a:r>
              <a:rPr lang="it-IT" sz="6400" dirty="0" smtClean="0"/>
              <a:t>olo </a:t>
            </a:r>
            <a:r>
              <a:rPr lang="it-IT" sz="6400" dirty="0"/>
              <a:t>le ragazze di età  compresa tra i 7 e i 14 anni e </a:t>
            </a:r>
            <a:r>
              <a:rPr lang="it-IT" sz="6400" dirty="0" smtClean="0"/>
              <a:t>potevano rimanere </a:t>
            </a:r>
            <a:r>
              <a:rPr lang="it-IT" sz="6400" dirty="0"/>
              <a:t>fino a 21 anni solo coloro che partecipano alla scuola di canto o </a:t>
            </a:r>
            <a:r>
              <a:rPr lang="it-IT" sz="6400" dirty="0" smtClean="0"/>
              <a:t>che diventavano maestre stelline, </a:t>
            </a:r>
            <a:r>
              <a:rPr lang="it-IT" sz="6400" dirty="0"/>
              <a:t>le altre fino a 18 19 anni</a:t>
            </a:r>
          </a:p>
          <a:p>
            <a:pPr lvl="0"/>
            <a:r>
              <a:rPr lang="it-IT" sz="6400" dirty="0" smtClean="0"/>
              <a:t>Dovevano </a:t>
            </a:r>
            <a:r>
              <a:rPr lang="it-IT" sz="6400" dirty="0"/>
              <a:t>essere nate a Milano o avere entrambi i genitori abitanti a Milano da almeno 10 anni</a:t>
            </a:r>
          </a:p>
          <a:p>
            <a:pPr lvl="0"/>
            <a:r>
              <a:rPr lang="it-IT" sz="6400" dirty="0"/>
              <a:t>L</a:t>
            </a:r>
            <a:r>
              <a:rPr lang="it-IT" sz="6400" dirty="0" smtClean="0"/>
              <a:t>e </a:t>
            </a:r>
            <a:r>
              <a:rPr lang="it-IT" sz="6400" dirty="0"/>
              <a:t>orfane Monzesi venivano accettate in conseguenza della soppressione di Santa Elisabetta</a:t>
            </a:r>
          </a:p>
          <a:p>
            <a:pPr lvl="0"/>
            <a:r>
              <a:rPr lang="it-IT" sz="6400" dirty="0"/>
              <a:t>D</a:t>
            </a:r>
            <a:r>
              <a:rPr lang="it-IT" sz="6400" dirty="0" smtClean="0"/>
              <a:t>ovevano </a:t>
            </a:r>
            <a:r>
              <a:rPr lang="it-IT" sz="6400" dirty="0"/>
              <a:t>possedere il certificato di miserabilità, quello di battesimo, </a:t>
            </a:r>
            <a:r>
              <a:rPr lang="it-IT" sz="6400" dirty="0" smtClean="0"/>
              <a:t>quello </a:t>
            </a:r>
            <a:r>
              <a:rPr lang="it-IT" sz="6400" dirty="0"/>
              <a:t>di sana e robusta costituzione, quello di morte dei genitori, quello di matrimonio dei genitori e il certificato di vaccinazione al vaiolo </a:t>
            </a:r>
            <a:endParaRPr lang="it-IT" sz="6400" dirty="0" smtClean="0"/>
          </a:p>
          <a:p>
            <a:pPr lvl="0"/>
            <a:r>
              <a:rPr lang="it-IT" sz="6400" dirty="0" smtClean="0"/>
              <a:t>Venivano </a:t>
            </a:r>
            <a:r>
              <a:rPr lang="it-IT" sz="6400" dirty="0"/>
              <a:t>ammesse anche figlie illegittime o di famiglia protestanti</a:t>
            </a:r>
          </a:p>
          <a:p>
            <a:pPr lvl="0"/>
            <a:r>
              <a:rPr lang="it-IT" sz="6400" dirty="0"/>
              <a:t>D</a:t>
            </a:r>
            <a:r>
              <a:rPr lang="it-IT" sz="6400" dirty="0" smtClean="0"/>
              <a:t>ovevano </a:t>
            </a:r>
            <a:r>
              <a:rPr lang="it-IT" sz="6400" dirty="0"/>
              <a:t>possedere un corredo di biancheria e oggetti di uso personale</a:t>
            </a:r>
          </a:p>
          <a:p>
            <a:pPr lvl="0"/>
            <a:r>
              <a:rPr lang="it-IT" sz="6400" dirty="0"/>
              <a:t>D</a:t>
            </a:r>
            <a:r>
              <a:rPr lang="it-IT" sz="6400" dirty="0" smtClean="0"/>
              <a:t>ovevano </a:t>
            </a:r>
            <a:r>
              <a:rPr lang="it-IT" sz="6400" dirty="0"/>
              <a:t>essere in perfetta salute fisica e </a:t>
            </a:r>
            <a:r>
              <a:rPr lang="it-IT" sz="6400" dirty="0" smtClean="0"/>
              <a:t>morale</a:t>
            </a:r>
          </a:p>
          <a:p>
            <a:pPr marL="0" indent="0">
              <a:buNone/>
            </a:pPr>
            <a:r>
              <a:rPr lang="it-IT" sz="6400" dirty="0"/>
              <a:t>Per essere ammesse oltre a questo requisiti si seguiva una graduatoria di </a:t>
            </a:r>
            <a:r>
              <a:rPr lang="it-IT" sz="6400" dirty="0" smtClean="0"/>
              <a:t>priorità:</a:t>
            </a:r>
          </a:p>
          <a:p>
            <a:r>
              <a:rPr lang="it-IT" sz="6400" dirty="0" smtClean="0"/>
              <a:t>La </a:t>
            </a:r>
            <a:r>
              <a:rPr lang="it-IT" sz="6400" dirty="0"/>
              <a:t>precedenza la avevano le fanciulle orfane di entrambi i </a:t>
            </a:r>
            <a:r>
              <a:rPr lang="it-IT" sz="6400" dirty="0" smtClean="0"/>
              <a:t>genitori</a:t>
            </a:r>
          </a:p>
          <a:p>
            <a:r>
              <a:rPr lang="it-IT" sz="6400" dirty="0" smtClean="0"/>
              <a:t>in </a:t>
            </a:r>
            <a:r>
              <a:rPr lang="it-IT" sz="6400" dirty="0"/>
              <a:t>seguito quella orfane di padre </a:t>
            </a:r>
            <a:endParaRPr lang="it-IT" sz="6400" dirty="0" smtClean="0"/>
          </a:p>
          <a:p>
            <a:r>
              <a:rPr lang="it-IT" sz="6400" dirty="0" smtClean="0"/>
              <a:t>infine </a:t>
            </a:r>
            <a:r>
              <a:rPr lang="it-IT" sz="6400" dirty="0"/>
              <a:t>quelle orfane di madre. </a:t>
            </a:r>
            <a:endParaRPr lang="it-IT" sz="6400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81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Vita all’ interno dell’ istituto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4249" y="2459866"/>
            <a:ext cx="10780830" cy="4082602"/>
          </a:xfrm>
        </p:spPr>
        <p:txBody>
          <a:bodyPr>
            <a:normAutofit fontScale="77500" lnSpcReduction="20000"/>
          </a:bodyPr>
          <a:lstStyle/>
          <a:p>
            <a:r>
              <a:rPr lang="it-IT" sz="2600" dirty="0" smtClean="0"/>
              <a:t>Era ricca </a:t>
            </a:r>
            <a:r>
              <a:rPr lang="it-IT" sz="2600" dirty="0"/>
              <a:t>di pratiche religiose (messa, preghiera del mattino e della sera, catechismo), le orfane si  svegliavano al levar del sole, andavano a messa, facevano colazione, studiavano e attendevano ai vari servizi a loro assegnati. </a:t>
            </a:r>
            <a:endParaRPr lang="it-IT" sz="2600" dirty="0" smtClean="0"/>
          </a:p>
          <a:p>
            <a:r>
              <a:rPr lang="it-IT" sz="2600" dirty="0" smtClean="0"/>
              <a:t>Lo  </a:t>
            </a:r>
            <a:r>
              <a:rPr lang="it-IT" sz="2600" dirty="0"/>
              <a:t>studio comprendeva lettura, scrittura e calcolo per tutte le ragazze, solo per quella di miglior talento si aggiungeva lo studio della lingua francese e tedesca, di geografia, di storia e di “buone maniere</a:t>
            </a:r>
            <a:r>
              <a:rPr lang="it-IT" sz="2600" dirty="0" smtClean="0"/>
              <a:t>”.</a:t>
            </a:r>
          </a:p>
          <a:p>
            <a:r>
              <a:rPr lang="it-IT" sz="2600" dirty="0" smtClean="0"/>
              <a:t> </a:t>
            </a:r>
            <a:r>
              <a:rPr lang="it-IT" sz="2600" dirty="0"/>
              <a:t>A questo si aggiungeva l’istruzione professionale : era necessario fare della Stellina una buona madre e una buona moglie capace di cucinare, ricamare pizzi e merletti e svolgere qualsiasi tipo di attività  domestica. </a:t>
            </a:r>
            <a:r>
              <a:rPr lang="it-IT" sz="2600" dirty="0" smtClean="0"/>
              <a:t>Nel </a:t>
            </a:r>
            <a:r>
              <a:rPr lang="it-IT" sz="2600" dirty="0"/>
              <a:t>pio istituto vi e una scuola di canto </a:t>
            </a:r>
            <a:r>
              <a:rPr lang="it-IT" sz="2600" dirty="0" smtClean="0"/>
              <a:t>per </a:t>
            </a:r>
            <a:r>
              <a:rPr lang="it-IT" sz="2600" dirty="0"/>
              <a:t>le orfane che dimostrano sufficiente attitudine musicale.  </a:t>
            </a:r>
            <a:endParaRPr lang="it-IT" sz="2600" dirty="0" smtClean="0"/>
          </a:p>
          <a:p>
            <a:r>
              <a:rPr lang="it-IT" sz="2600" dirty="0"/>
              <a:t>V</a:t>
            </a:r>
            <a:r>
              <a:rPr lang="it-IT" sz="2600" dirty="0" smtClean="0"/>
              <a:t>enivano </a:t>
            </a:r>
            <a:r>
              <a:rPr lang="it-IT" sz="2600" dirty="0"/>
              <a:t>punita </a:t>
            </a:r>
            <a:r>
              <a:rPr lang="it-IT" sz="2600" dirty="0" smtClean="0"/>
              <a:t>severamente. A loro </a:t>
            </a:r>
            <a:r>
              <a:rPr lang="it-IT" sz="2600" dirty="0"/>
              <a:t>era vietata la visita da parte dei parenti che incontravano solo durante la vacanza di Natale, Pasqua e nella festività  dei morti; era però  prevista e obbligatoria la partecipazione ai funerali e alle cerimonie pubbliche.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7852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948208" y="555651"/>
            <a:ext cx="4800600" cy="632529"/>
          </a:xfrm>
        </p:spPr>
        <p:txBody>
          <a:bodyPr/>
          <a:lstStyle/>
          <a:p>
            <a:pPr algn="ctr"/>
            <a:r>
              <a:rPr lang="it-IT" sz="3200" dirty="0" smtClean="0"/>
              <a:t>MARTINITT</a:t>
            </a:r>
            <a:endParaRPr lang="it-IT" sz="3200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948208" y="1636043"/>
            <a:ext cx="4800600" cy="5247190"/>
          </a:xfrm>
        </p:spPr>
        <p:txBody>
          <a:bodyPr>
            <a:normAutofit/>
          </a:bodyPr>
          <a:lstStyle/>
          <a:p>
            <a:r>
              <a:rPr lang="it-IT" sz="2000" dirty="0"/>
              <a:t>camerata a dormitorio, refettori con lunghe tavolate comuni, aule comuni e luoghi di lavoro (</a:t>
            </a:r>
            <a:r>
              <a:rPr lang="it-IT" sz="2000" dirty="0" smtClean="0"/>
              <a:t>officine interne)</a:t>
            </a:r>
          </a:p>
          <a:p>
            <a:r>
              <a:rPr lang="it-IT" sz="2000" dirty="0" smtClean="0"/>
              <a:t>Istituto: collocato su </a:t>
            </a:r>
            <a:r>
              <a:rPr lang="it-IT" sz="2000" dirty="0"/>
              <a:t>tre </a:t>
            </a:r>
            <a:r>
              <a:rPr lang="it-IT" sz="2000" dirty="0" smtClean="0"/>
              <a:t>piani</a:t>
            </a:r>
          </a:p>
          <a:p>
            <a:r>
              <a:rPr lang="it-IT" sz="2000" dirty="0" smtClean="0"/>
              <a:t>Piano terra: si </a:t>
            </a:r>
            <a:r>
              <a:rPr lang="it-IT" sz="2000" dirty="0"/>
              <a:t>trovano  le officine interne, dove tra il 10° e il 12° anno di età l'orfano era avviato ad una professione  (tipografo, meccanico, </a:t>
            </a:r>
            <a:r>
              <a:rPr lang="it-IT" sz="2000" dirty="0" smtClean="0"/>
              <a:t>ebanista</a:t>
            </a:r>
            <a:r>
              <a:rPr lang="it-IT" sz="2000" dirty="0"/>
              <a:t>, fabbro, calzolaio, orafo). I lavori venivano scelti dal rettore in base alle capacità del ragazzo e i 3/4 del suo guadagno venivano devolti al luogo pio, mentre il restante, 1/4, rimaneva all'orfano.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3"/>
          </p:nvPr>
        </p:nvSpPr>
        <p:spPr>
          <a:xfrm>
            <a:off x="6334656" y="555651"/>
            <a:ext cx="4800600" cy="632529"/>
          </a:xfrm>
        </p:spPr>
        <p:txBody>
          <a:bodyPr/>
          <a:lstStyle/>
          <a:p>
            <a:pPr algn="ctr"/>
            <a:r>
              <a:rPr lang="it-IT" sz="3200" dirty="0" smtClean="0"/>
              <a:t>STELLINE</a:t>
            </a:r>
            <a:endParaRPr lang="it-IT" sz="3200" dirty="0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4"/>
          </p:nvPr>
        </p:nvSpPr>
        <p:spPr>
          <a:xfrm>
            <a:off x="5504109" y="1636043"/>
            <a:ext cx="6152601" cy="7586229"/>
          </a:xfrm>
        </p:spPr>
        <p:txBody>
          <a:bodyPr>
            <a:normAutofit/>
          </a:bodyPr>
          <a:lstStyle/>
          <a:p>
            <a:r>
              <a:rPr lang="it-IT" sz="2000" dirty="0"/>
              <a:t>camerata a dormitorio, refettori con lunghe tavolate comuni, aule comuni e luoghi di lavoro </a:t>
            </a:r>
            <a:r>
              <a:rPr lang="it-IT" sz="2000" dirty="0" smtClean="0"/>
              <a:t>(cucina</a:t>
            </a:r>
            <a:r>
              <a:rPr lang="it-IT" sz="2000" dirty="0"/>
              <a:t>, stireria, aule per cucire e </a:t>
            </a:r>
            <a:r>
              <a:rPr lang="it-IT" sz="2000" dirty="0" smtClean="0"/>
              <a:t>ricamare)</a:t>
            </a:r>
            <a:r>
              <a:rPr lang="it-IT" sz="2000" dirty="0"/>
              <a:t> </a:t>
            </a:r>
          </a:p>
          <a:p>
            <a:r>
              <a:rPr lang="it-IT" sz="2000" dirty="0"/>
              <a:t>I</a:t>
            </a:r>
            <a:r>
              <a:rPr lang="it-IT" sz="2000" dirty="0" smtClean="0"/>
              <a:t>stituto: collocato su due piani</a:t>
            </a:r>
          </a:p>
          <a:p>
            <a:r>
              <a:rPr lang="it-IT" sz="2000" dirty="0" smtClean="0"/>
              <a:t>Piano terra: si trovavano le scuole professionali. Era </a:t>
            </a:r>
            <a:r>
              <a:rPr lang="it-IT" sz="2000" dirty="0"/>
              <a:t>possibile anche frequentare una scuola </a:t>
            </a:r>
            <a:r>
              <a:rPr lang="it-IT" sz="2000" dirty="0" smtClean="0"/>
              <a:t>musicale divisa </a:t>
            </a:r>
            <a:r>
              <a:rPr lang="it-IT" sz="2000" dirty="0"/>
              <a:t>in due </a:t>
            </a:r>
            <a:r>
              <a:rPr lang="it-IT" sz="2000" dirty="0" smtClean="0"/>
              <a:t>corsi. </a:t>
            </a:r>
            <a:r>
              <a:rPr lang="it-IT" sz="2000" dirty="0"/>
              <a:t>5/6 del guadagno delle orfane veniva devolto al luogo pio, mentre il restante, 1/6, restava alle </a:t>
            </a:r>
            <a:r>
              <a:rPr lang="it-IT" sz="2000" dirty="0" smtClean="0"/>
              <a:t>orfane. Venivano </a:t>
            </a:r>
            <a:r>
              <a:rPr lang="it-IT" sz="2000" dirty="0"/>
              <a:t>anche impegnate nei rami di servizio del luogo pio (cucina, infermeria, guardaroba). </a:t>
            </a:r>
          </a:p>
          <a:p>
            <a:endParaRPr lang="it-IT" sz="20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588654" y="1188180"/>
            <a:ext cx="7521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collegamento con la sala 2 al primo piano possiamo dire che:</a:t>
            </a:r>
            <a:endParaRPr lang="it-IT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t="26016" r="11057" b="26179"/>
          <a:stretch/>
        </p:blipFill>
        <p:spPr>
          <a:xfrm>
            <a:off x="942987" y="1188180"/>
            <a:ext cx="10285540" cy="481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21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16866" y="1246794"/>
            <a:ext cx="4800600" cy="632529"/>
          </a:xfrm>
        </p:spPr>
        <p:txBody>
          <a:bodyPr/>
          <a:lstStyle/>
          <a:p>
            <a:pPr algn="ctr"/>
            <a:r>
              <a:rPr lang="it-IT" sz="3200" dirty="0" smtClean="0"/>
              <a:t>MARTINITT</a:t>
            </a:r>
            <a:endParaRPr lang="it-IT" sz="32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931927" y="2524259"/>
            <a:ext cx="5323804" cy="3606086"/>
          </a:xfrm>
        </p:spPr>
        <p:txBody>
          <a:bodyPr>
            <a:normAutofit/>
          </a:bodyPr>
          <a:lstStyle/>
          <a:p>
            <a:r>
              <a:rPr lang="it-IT" dirty="0"/>
              <a:t>S</a:t>
            </a:r>
            <a:r>
              <a:rPr lang="it-IT" dirty="0" smtClean="0"/>
              <a:t>econdo piano: si </a:t>
            </a:r>
            <a:r>
              <a:rPr lang="it-IT" dirty="0"/>
              <a:t>trovava </a:t>
            </a:r>
            <a:r>
              <a:rPr lang="it-IT" dirty="0" smtClean="0"/>
              <a:t>l'infermeria. Il </a:t>
            </a:r>
            <a:r>
              <a:rPr lang="it-IT" dirty="0"/>
              <a:t>servizio sanitario medico-chirurgico </a:t>
            </a:r>
            <a:r>
              <a:rPr lang="it-IT" dirty="0" smtClean="0"/>
              <a:t>era </a:t>
            </a:r>
            <a:r>
              <a:rPr lang="it-IT" dirty="0"/>
              <a:t>affidato ad un </a:t>
            </a:r>
            <a:r>
              <a:rPr lang="it-IT" dirty="0" smtClean="0"/>
              <a:t>medico-chirurgo </a:t>
            </a:r>
            <a:r>
              <a:rPr lang="it-IT" dirty="0"/>
              <a:t>che </a:t>
            </a:r>
            <a:r>
              <a:rPr lang="it-IT" dirty="0" smtClean="0"/>
              <a:t>aveva </a:t>
            </a:r>
            <a:r>
              <a:rPr lang="it-IT" dirty="0"/>
              <a:t>la direzione dell'infermeria, ma </a:t>
            </a:r>
            <a:r>
              <a:rPr lang="it-IT" dirty="0" smtClean="0"/>
              <a:t>dipendeva </a:t>
            </a:r>
            <a:r>
              <a:rPr lang="it-IT" dirty="0"/>
              <a:t>dal rettore. Nel </a:t>
            </a:r>
            <a:r>
              <a:rPr lang="it-IT" dirty="0" smtClean="0"/>
              <a:t>1894 </a:t>
            </a:r>
            <a:r>
              <a:rPr lang="it-IT" dirty="0"/>
              <a:t>si diffuse la </a:t>
            </a:r>
            <a:r>
              <a:rPr lang="it-IT" dirty="0" smtClean="0"/>
              <a:t>difterite </a:t>
            </a:r>
            <a:r>
              <a:rPr lang="it-IT" dirty="0"/>
              <a:t>e come misura preventiva vennero anticipate le vacanze </a:t>
            </a:r>
            <a:r>
              <a:rPr lang="it-IT" dirty="0" smtClean="0"/>
              <a:t>soprattutto </a:t>
            </a:r>
            <a:r>
              <a:rPr lang="it-IT" dirty="0"/>
              <a:t>per gli orfani più piccoli, in modo da evitare la diffusione e il contagio.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55731" y="1246794"/>
            <a:ext cx="4800600" cy="632529"/>
          </a:xfrm>
        </p:spPr>
        <p:txBody>
          <a:bodyPr/>
          <a:lstStyle/>
          <a:p>
            <a:pPr algn="ctr"/>
            <a:r>
              <a:rPr lang="it-IT" sz="3200" dirty="0" smtClean="0"/>
              <a:t>STELLINE</a:t>
            </a:r>
            <a:endParaRPr lang="it-IT" sz="3200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17466" y="2524258"/>
            <a:ext cx="5381394" cy="3451539"/>
          </a:xfrm>
        </p:spPr>
        <p:txBody>
          <a:bodyPr>
            <a:normAutofit/>
          </a:bodyPr>
          <a:lstStyle/>
          <a:p>
            <a:r>
              <a:rPr lang="it-IT" dirty="0"/>
              <a:t>primo </a:t>
            </a:r>
            <a:r>
              <a:rPr lang="it-IT" dirty="0" smtClean="0"/>
              <a:t>piano: si trovava l’infermeria </a:t>
            </a:r>
            <a:r>
              <a:rPr lang="it-IT" dirty="0"/>
              <a:t>il </a:t>
            </a:r>
            <a:r>
              <a:rPr lang="it-IT" dirty="0" smtClean="0"/>
              <a:t>cui personale era </a:t>
            </a:r>
            <a:r>
              <a:rPr lang="it-IT" dirty="0"/>
              <a:t>costituito da una </a:t>
            </a:r>
            <a:r>
              <a:rPr lang="it-IT" dirty="0" smtClean="0"/>
              <a:t>capo-infermiera </a:t>
            </a:r>
            <a:r>
              <a:rPr lang="it-IT" dirty="0"/>
              <a:t>aiutata da due infermiere e da un certo numero di orfane </a:t>
            </a:r>
            <a:r>
              <a:rPr lang="it-IT" dirty="0" smtClean="0"/>
              <a:t>semplici. Il </a:t>
            </a:r>
            <a:r>
              <a:rPr lang="it-IT" dirty="0"/>
              <a:t>servizio sanitario era anche affidato a due medici-chirurghi, il primo incaricato della parte medica e il secondo della </a:t>
            </a:r>
            <a:r>
              <a:rPr lang="it-IT" dirty="0" smtClean="0"/>
              <a:t>chirurgia.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563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16813" y="1168280"/>
            <a:ext cx="4718304" cy="130076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000" dirty="0" smtClean="0">
                <a:solidFill>
                  <a:schemeClr val="tx1"/>
                </a:solidFill>
              </a:rPr>
              <a:t>Vestiario</a:t>
            </a:r>
            <a:r>
              <a:rPr lang="it-IT" sz="2000" dirty="0">
                <a:solidFill>
                  <a:schemeClr val="tx1"/>
                </a:solidFill>
              </a:rPr>
              <a:t>:  la divisa maschile era costituita da una giacca scura e da pantaloni chiari</a:t>
            </a:r>
          </a:p>
          <a:p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35117" y="965917"/>
            <a:ext cx="4718304" cy="140379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schemeClr val="tx1"/>
                </a:solidFill>
              </a:rPr>
              <a:t>Vestiario: la divisa femminile era costituita da un vestito azzurro ed un grembiule bianco.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r="8952" b="10244"/>
          <a:stretch/>
        </p:blipFill>
        <p:spPr>
          <a:xfrm>
            <a:off x="1902700" y="2568381"/>
            <a:ext cx="2796325" cy="354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81" y="2568381"/>
            <a:ext cx="2612376" cy="3483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083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GRAFICI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4000" dirty="0" smtClean="0"/>
              <a:t>PRIMA SERIE: 1800-1900</a:t>
            </a:r>
          </a:p>
          <a:p>
            <a:pPr>
              <a:buNone/>
            </a:pPr>
            <a:endParaRPr lang="it-IT" sz="4000" dirty="0" smtClean="0"/>
          </a:p>
          <a:p>
            <a:r>
              <a:rPr lang="it-IT" sz="4000" dirty="0" smtClean="0"/>
              <a:t>SECONDA SERIE: 1901-1939</a:t>
            </a:r>
          </a:p>
          <a:p>
            <a:endParaRPr lang="it-IT" sz="4000" dirty="0" smtClean="0"/>
          </a:p>
          <a:p>
            <a:r>
              <a:rPr lang="it-IT" sz="4000" dirty="0" smtClean="0"/>
              <a:t>TERZA SERIE: 1940-1959</a:t>
            </a:r>
            <a:endParaRPr lang="it-IT" sz="40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899211"/>
              </p:ext>
            </p:extLst>
          </p:nvPr>
        </p:nvGraphicFramePr>
        <p:xfrm>
          <a:off x="785611" y="772732"/>
          <a:ext cx="10586434" cy="5331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6811904"/>
              </p:ext>
            </p:extLst>
          </p:nvPr>
        </p:nvGraphicFramePr>
        <p:xfrm>
          <a:off x="746976" y="837127"/>
          <a:ext cx="10650828" cy="530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L’ORFANOTROFIO MARTINITT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65415" y="2556932"/>
            <a:ext cx="6172200" cy="3318936"/>
          </a:xfrm>
        </p:spPr>
        <p:txBody>
          <a:bodyPr>
            <a:normAutofit fontScale="25000" lnSpcReduction="20000"/>
          </a:bodyPr>
          <a:lstStyle/>
          <a:p>
            <a:r>
              <a:rPr lang="it-IT" sz="6800" dirty="0" smtClean="0"/>
              <a:t>Fondazione: avviene nel 1533 quando Gerolamo Emiliani raccolse alcuni orfani </a:t>
            </a:r>
            <a:r>
              <a:rPr lang="it-IT" sz="6800" dirty="0"/>
              <a:t>e trovò loro un ricovero in una piccola casa </a:t>
            </a:r>
            <a:r>
              <a:rPr lang="it-IT" sz="6800" dirty="0" smtClean="0"/>
              <a:t>nei pressi della </a:t>
            </a:r>
            <a:r>
              <a:rPr lang="it-IT" sz="6800" dirty="0"/>
              <a:t>chiesa di San </a:t>
            </a:r>
            <a:r>
              <a:rPr lang="it-IT" sz="6800" dirty="0" smtClean="0"/>
              <a:t>Sepolcro.</a:t>
            </a:r>
          </a:p>
          <a:p>
            <a:r>
              <a:rPr lang="it-IT" sz="6800" dirty="0" smtClean="0"/>
              <a:t>Successivamente il duca </a:t>
            </a:r>
            <a:r>
              <a:rPr lang="it-IT" sz="6800" dirty="0"/>
              <a:t>Francesco </a:t>
            </a:r>
            <a:r>
              <a:rPr lang="it-IT" sz="6800" dirty="0" smtClean="0"/>
              <a:t>II Sforza </a:t>
            </a:r>
            <a:r>
              <a:rPr lang="it-IT" sz="6800" dirty="0"/>
              <a:t>li trasferì in un edificio in via del Giardino, l’attuale via Manzoni all’angolo con via Morone. </a:t>
            </a:r>
            <a:endParaRPr lang="it-IT" sz="6800" dirty="0" smtClean="0"/>
          </a:p>
          <a:p>
            <a:r>
              <a:rPr lang="it-IT" sz="6800" dirty="0" smtClean="0"/>
              <a:t>San </a:t>
            </a:r>
            <a:r>
              <a:rPr lang="it-IT" sz="6800" dirty="0"/>
              <a:t>Carlo Borromeo consacrò </a:t>
            </a:r>
            <a:r>
              <a:rPr lang="it-IT" sz="6800" dirty="0" smtClean="0"/>
              <a:t>qualche anno più tardi lì </a:t>
            </a:r>
            <a:r>
              <a:rPr lang="it-IT" sz="6800" dirty="0"/>
              <a:t>vicino </a:t>
            </a:r>
            <a:r>
              <a:rPr lang="it-IT" sz="6800" dirty="0" smtClean="0"/>
              <a:t>una </a:t>
            </a:r>
            <a:r>
              <a:rPr lang="it-IT" sz="6800" dirty="0"/>
              <a:t>chiesa </a:t>
            </a:r>
            <a:r>
              <a:rPr lang="it-IT" sz="6800" dirty="0" smtClean="0"/>
              <a:t>dedicata a </a:t>
            </a:r>
            <a:r>
              <a:rPr lang="it-IT" sz="6800" dirty="0"/>
              <a:t>San Martino: </a:t>
            </a:r>
            <a:r>
              <a:rPr lang="it-IT" sz="6800" dirty="0" smtClean="0"/>
              <a:t>da qui deriva il soprannome dato agli orfani </a:t>
            </a:r>
            <a:r>
              <a:rPr lang="it-IT" sz="6800" b="1" i="1" dirty="0" smtClean="0"/>
              <a:t>Martinitt</a:t>
            </a:r>
            <a:r>
              <a:rPr lang="it-IT" sz="6800" dirty="0" smtClean="0"/>
              <a:t> ovvero </a:t>
            </a:r>
            <a:r>
              <a:rPr lang="it-IT" sz="6800" i="1" dirty="0" smtClean="0"/>
              <a:t>piccoli martini</a:t>
            </a:r>
          </a:p>
          <a:p>
            <a:r>
              <a:rPr lang="it-IT" sz="6800" dirty="0"/>
              <a:t>L</a:t>
            </a:r>
            <a:r>
              <a:rPr lang="it-IT" sz="6800" dirty="0" smtClean="0"/>
              <a:t>’orfanotrofio </a:t>
            </a:r>
            <a:r>
              <a:rPr lang="it-IT" sz="6800" dirty="0"/>
              <a:t>maschile </a:t>
            </a:r>
            <a:r>
              <a:rPr lang="it-IT" sz="6800" dirty="0" smtClean="0"/>
              <a:t>trovò poi </a:t>
            </a:r>
            <a:r>
              <a:rPr lang="it-IT" sz="6800" dirty="0"/>
              <a:t>una nuova sede presso il monastero di San Pietro in </a:t>
            </a:r>
            <a:r>
              <a:rPr lang="it-IT" sz="6800" dirty="0" smtClean="0"/>
              <a:t>Gessate per volere di Maria Teresa d’Austria nella seconda metà del Settecento</a:t>
            </a:r>
          </a:p>
          <a:p>
            <a:r>
              <a:rPr lang="it-IT" sz="6800" dirty="0" smtClean="0"/>
              <a:t>Nel 1932 si trasferirono nell’ultima sede a Lambrate.</a:t>
            </a: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296" y="2612573"/>
            <a:ext cx="4210554" cy="3148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6758887" y="5841735"/>
            <a:ext cx="489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Facciata orfanotrofio Martinitt ultima sede Lambrate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363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3337691"/>
              </p:ext>
            </p:extLst>
          </p:nvPr>
        </p:nvGraphicFramePr>
        <p:xfrm>
          <a:off x="746975" y="759853"/>
          <a:ext cx="10676586" cy="5267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234942"/>
              </p:ext>
            </p:extLst>
          </p:nvPr>
        </p:nvGraphicFramePr>
        <p:xfrm>
          <a:off x="696598" y="811369"/>
          <a:ext cx="10662567" cy="5170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75207"/>
              </p:ext>
            </p:extLst>
          </p:nvPr>
        </p:nvGraphicFramePr>
        <p:xfrm>
          <a:off x="772732" y="837126"/>
          <a:ext cx="10650829" cy="5215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325046"/>
              </p:ext>
            </p:extLst>
          </p:nvPr>
        </p:nvGraphicFramePr>
        <p:xfrm>
          <a:off x="759854" y="901521"/>
          <a:ext cx="10650828" cy="5331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419964"/>
              </p:ext>
            </p:extLst>
          </p:nvPr>
        </p:nvGraphicFramePr>
        <p:xfrm>
          <a:off x="798490" y="746975"/>
          <a:ext cx="10637949" cy="5370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3423230"/>
              </p:ext>
            </p:extLst>
          </p:nvPr>
        </p:nvGraphicFramePr>
        <p:xfrm>
          <a:off x="759854" y="772732"/>
          <a:ext cx="10663707" cy="531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60894"/>
              </p:ext>
            </p:extLst>
          </p:nvPr>
        </p:nvGraphicFramePr>
        <p:xfrm>
          <a:off x="824249" y="798490"/>
          <a:ext cx="10599312" cy="5280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923852"/>
              </p:ext>
            </p:extLst>
          </p:nvPr>
        </p:nvGraphicFramePr>
        <p:xfrm>
          <a:off x="746975" y="965915"/>
          <a:ext cx="10663707" cy="4958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208824"/>
              </p:ext>
            </p:extLst>
          </p:nvPr>
        </p:nvGraphicFramePr>
        <p:xfrm>
          <a:off x="850006" y="811369"/>
          <a:ext cx="10483402" cy="534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51371"/>
              </p:ext>
            </p:extLst>
          </p:nvPr>
        </p:nvGraphicFramePr>
        <p:xfrm>
          <a:off x="772733" y="850005"/>
          <a:ext cx="10625070" cy="5267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CRITERI DI AMMISSIONE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B</a:t>
            </a:r>
            <a:r>
              <a:rPr lang="it-IT" dirty="0" smtClean="0"/>
              <a:t>isognava </a:t>
            </a:r>
            <a:r>
              <a:rPr lang="it-IT" dirty="0"/>
              <a:t>essere orfani di entrambi i genitori o almeno di </a:t>
            </a:r>
            <a:r>
              <a:rPr lang="it-IT" dirty="0" smtClean="0"/>
              <a:t>padre</a:t>
            </a:r>
          </a:p>
          <a:p>
            <a:r>
              <a:rPr lang="it-IT" dirty="0"/>
              <a:t>A</a:t>
            </a:r>
            <a:r>
              <a:rPr lang="it-IT" dirty="0" smtClean="0"/>
              <a:t>vere </a:t>
            </a:r>
            <a:r>
              <a:rPr lang="it-IT" dirty="0"/>
              <a:t>tra i 7 e i 10 </a:t>
            </a:r>
            <a:r>
              <a:rPr lang="it-IT" dirty="0" smtClean="0"/>
              <a:t>anni</a:t>
            </a:r>
          </a:p>
          <a:p>
            <a:r>
              <a:rPr lang="it-IT" dirty="0" smtClean="0"/>
              <a:t>Essere </a:t>
            </a:r>
            <a:r>
              <a:rPr lang="it-IT" dirty="0"/>
              <a:t>in condizioni di assoluta </a:t>
            </a:r>
            <a:r>
              <a:rPr lang="it-IT" dirty="0" smtClean="0"/>
              <a:t>povertà</a:t>
            </a:r>
          </a:p>
          <a:p>
            <a:r>
              <a:rPr lang="it-IT" dirty="0" smtClean="0"/>
              <a:t>Domiciliati a </a:t>
            </a:r>
            <a:r>
              <a:rPr lang="it-IT" dirty="0"/>
              <a:t>Milano </a:t>
            </a:r>
          </a:p>
          <a:p>
            <a:r>
              <a:rPr lang="it-IT" dirty="0"/>
              <a:t>E</a:t>
            </a:r>
            <a:r>
              <a:rPr lang="it-IT" dirty="0" smtClean="0"/>
              <a:t>ssere </a:t>
            </a:r>
            <a:r>
              <a:rPr lang="it-IT" dirty="0"/>
              <a:t>di sana e robusta costituzione </a:t>
            </a:r>
            <a:r>
              <a:rPr lang="it-IT" dirty="0" smtClean="0"/>
              <a:t>fisica</a:t>
            </a:r>
          </a:p>
          <a:p>
            <a:r>
              <a:rPr lang="it-IT" dirty="0" smtClean="0"/>
              <a:t>Avere un tutore all’esterno dell’orfanotrofio</a:t>
            </a:r>
          </a:p>
        </p:txBody>
      </p:sp>
    </p:spTree>
    <p:extLst>
      <p:ext uri="{BB962C8B-B14F-4D97-AF65-F5344CB8AC3E}">
        <p14:creationId xmlns:p14="http://schemas.microsoft.com/office/powerpoint/2010/main" val="419430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CONSIDERAZIONI PERSONALI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Dai grafici riguardanti il lavoro si evince che nella prima serie</a:t>
            </a:r>
            <a:r>
              <a:rPr lang="it-IT" smtClean="0"/>
              <a:t>, di cui si </a:t>
            </a:r>
            <a:r>
              <a:rPr lang="it-IT" dirty="0" smtClean="0"/>
              <a:t>dispone di pochi dati, erano predominanti, nei lavori maschili, il calzolaio ed il cappellaio, in quelli femminili la cucitrice.</a:t>
            </a:r>
          </a:p>
          <a:p>
            <a:r>
              <a:rPr lang="it-IT" dirty="0" smtClean="0"/>
              <a:t>Nella seconda e nella terza serie, a causa delle due Guerre Mondiali che impegnarono molti uomini, si diffuse molto tra le donne il lavoro di operaia, e di meccanico tra gli uomini (anche per incrementare la produzione di macchine belliche).</a:t>
            </a:r>
          </a:p>
          <a:p>
            <a:r>
              <a:rPr lang="it-IT" dirty="0" smtClean="0"/>
              <a:t>Per quanto riguarda le nascite, si può notare come la media sia altalenante nella prima serie, mentre tende a stabilizzarsi nella seconda e a decrescere nella terza.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8212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BIOGRAFIE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95400" y="2560320"/>
            <a:ext cx="4800600" cy="36195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it-IT" sz="4100" dirty="0" smtClean="0"/>
              <a:t>2 SERIE:</a:t>
            </a:r>
          </a:p>
          <a:p>
            <a:r>
              <a:rPr lang="it-IT" sz="4100" dirty="0" err="1" smtClean="0"/>
              <a:t>Magnoni</a:t>
            </a:r>
            <a:r>
              <a:rPr lang="it-IT" sz="4100" dirty="0" smtClean="0"/>
              <a:t> Renato </a:t>
            </a:r>
          </a:p>
          <a:p>
            <a:r>
              <a:rPr lang="it-IT" sz="4100" dirty="0" smtClean="0"/>
              <a:t>Mantica Roberto</a:t>
            </a:r>
          </a:p>
          <a:p>
            <a:r>
              <a:rPr lang="it-IT" sz="4100" dirty="0" smtClean="0"/>
              <a:t>Marangoni Mario</a:t>
            </a:r>
          </a:p>
          <a:p>
            <a:r>
              <a:rPr lang="it-IT" sz="4100" dirty="0" err="1" smtClean="0"/>
              <a:t>Migliavacca</a:t>
            </a:r>
            <a:r>
              <a:rPr lang="it-IT" sz="4100" dirty="0" smtClean="0"/>
              <a:t> Giuseppe</a:t>
            </a:r>
          </a:p>
          <a:p>
            <a:r>
              <a:rPr lang="it-IT" sz="4100" dirty="0" err="1" smtClean="0"/>
              <a:t>Milani</a:t>
            </a:r>
            <a:r>
              <a:rPr lang="it-IT" sz="4100" dirty="0" smtClean="0"/>
              <a:t> Giovanni Battista</a:t>
            </a:r>
          </a:p>
          <a:p>
            <a:r>
              <a:rPr lang="it-IT" sz="4100" dirty="0" err="1" smtClean="0"/>
              <a:t>Minoia</a:t>
            </a:r>
            <a:r>
              <a:rPr lang="it-IT" sz="4100" dirty="0" smtClean="0"/>
              <a:t>  Angelo</a:t>
            </a:r>
          </a:p>
          <a:p>
            <a:pPr>
              <a:buNone/>
            </a:pPr>
            <a:endParaRPr lang="it-IT" sz="2800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pPr>
              <a:buNone/>
            </a:pP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it-IT" sz="4000" dirty="0" smtClean="0"/>
              <a:t>3 SERIE:</a:t>
            </a:r>
          </a:p>
          <a:p>
            <a:r>
              <a:rPr lang="it-IT" sz="4000" dirty="0" smtClean="0"/>
              <a:t>Ventura Pietro</a:t>
            </a:r>
          </a:p>
          <a:p>
            <a:r>
              <a:rPr lang="it-IT" sz="4000" dirty="0" smtClean="0"/>
              <a:t>Verga Claudio</a:t>
            </a:r>
          </a:p>
          <a:p>
            <a:r>
              <a:rPr lang="it-IT" sz="4000" dirty="0" smtClean="0"/>
              <a:t>Vescia Umberto</a:t>
            </a:r>
          </a:p>
          <a:p>
            <a:r>
              <a:rPr lang="it-IT" sz="4000" dirty="0" smtClean="0"/>
              <a:t>Villa Achille</a:t>
            </a:r>
          </a:p>
          <a:p>
            <a:r>
              <a:rPr lang="it-IT" sz="4000" dirty="0" err="1" smtClean="0"/>
              <a:t>Volpari</a:t>
            </a:r>
            <a:r>
              <a:rPr lang="it-IT" sz="4000" dirty="0" smtClean="0"/>
              <a:t> Virgilio</a:t>
            </a:r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RENATO MAGNONI </a:t>
            </a:r>
            <a:r>
              <a:rPr lang="it-IT" dirty="0"/>
              <a:t>(</a:t>
            </a:r>
            <a:r>
              <a:rPr lang="it-IT" dirty="0" smtClean="0"/>
              <a:t>193/4)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23542" r="11925" b="7600"/>
          <a:stretch/>
        </p:blipFill>
        <p:spPr>
          <a:xfrm rot="6494555">
            <a:off x="8308081" y="3168018"/>
            <a:ext cx="3136181" cy="2324662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95402" y="2722552"/>
            <a:ext cx="10178322" cy="3593591"/>
          </a:xfrm>
        </p:spPr>
        <p:txBody>
          <a:bodyPr/>
          <a:lstStyle/>
          <a:p>
            <a:r>
              <a:rPr lang="it-IT" dirty="0" smtClean="0"/>
              <a:t>Nasce a Milano il 19 agosto 1920, dai fu Enrico </a:t>
            </a:r>
            <a:r>
              <a:rPr lang="it-IT" dirty="0" err="1" smtClean="0"/>
              <a:t>Magnoni</a:t>
            </a:r>
            <a:r>
              <a:rPr lang="it-IT" dirty="0" smtClean="0"/>
              <a:t> e Maria </a:t>
            </a:r>
            <a:r>
              <a:rPr lang="it-IT" dirty="0" err="1" smtClean="0"/>
              <a:t>Corbellini</a:t>
            </a:r>
            <a:r>
              <a:rPr lang="it-IT" dirty="0" smtClean="0"/>
              <a:t>.</a:t>
            </a:r>
          </a:p>
          <a:p>
            <a:r>
              <a:rPr lang="it-IT" dirty="0" smtClean="0"/>
              <a:t>Tutore:  Luigi Magnoni e successivamente il fratello Giovanni Magnoni.</a:t>
            </a:r>
          </a:p>
          <a:p>
            <a:r>
              <a:rPr lang="it-IT" dirty="0" smtClean="0"/>
              <a:t>Entra «urgentemente» nell’orfanotrofio nel 1927, ma a causa dei suoi comportamenti dovette andarsene nel 1937.</a:t>
            </a:r>
          </a:p>
          <a:p>
            <a:r>
              <a:rPr lang="it-IT" dirty="0" smtClean="0"/>
              <a:t>Partecipò all’Opera Nazionale Balilla (n 525424)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9877" y="833144"/>
            <a:ext cx="8324192" cy="957684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ROBERTO MANTICA  (194/11)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Nasce il 28 settembre 1910, genitori Giovanni Mantica ed </a:t>
            </a:r>
            <a:r>
              <a:rPr lang="it-IT" dirty="0" err="1" smtClean="0"/>
              <a:t>Esterina</a:t>
            </a:r>
            <a:r>
              <a:rPr lang="it-IT" dirty="0" smtClean="0"/>
              <a:t> </a:t>
            </a:r>
            <a:r>
              <a:rPr lang="it-IT" dirty="0" err="1" smtClean="0"/>
              <a:t>Stamini</a:t>
            </a:r>
            <a:r>
              <a:rPr lang="it-IT" dirty="0" smtClean="0"/>
              <a:t>.</a:t>
            </a:r>
          </a:p>
          <a:p>
            <a:r>
              <a:rPr lang="it-IT" dirty="0" smtClean="0"/>
              <a:t>Il padre, nato nel 1871, muore di meningite nel 1915. in vita fu muratore.</a:t>
            </a:r>
          </a:p>
          <a:p>
            <a:r>
              <a:rPr lang="it-IT" dirty="0" smtClean="0"/>
              <a:t>La madre, operaia, ha 4 figli ed è tutrice di Roberto.</a:t>
            </a:r>
          </a:p>
          <a:p>
            <a:r>
              <a:rPr lang="it-IT" dirty="0" smtClean="0"/>
              <a:t>Roberto entra nell’orfanotrofio maschile nel 1920 e mantiene una buona condotta.</a:t>
            </a:r>
          </a:p>
          <a:p>
            <a:r>
              <a:rPr lang="it-IT" dirty="0" smtClean="0"/>
              <a:t>Poiché risultato affetto da gravi malattie viene rimandato a casa nel 1921, dopo l’uscita non si hanno più notizie.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MARANGONI MARIO (194/17)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</a:t>
            </a:r>
            <a:r>
              <a:rPr lang="it-IT" dirty="0" smtClean="0"/>
              <a:t>asce nel 1895 </a:t>
            </a:r>
          </a:p>
          <a:p>
            <a:r>
              <a:rPr lang="it-IT" dirty="0"/>
              <a:t>F</a:t>
            </a:r>
            <a:r>
              <a:rPr lang="it-IT" dirty="0" smtClean="0"/>
              <a:t>iglio del fu Giuseppe e della vivente Angela Lesti </a:t>
            </a:r>
          </a:p>
          <a:p>
            <a:r>
              <a:rPr lang="it-IT" dirty="0" smtClean="0"/>
              <a:t>Viene ammesso il 10 settembre 1903</a:t>
            </a:r>
          </a:p>
          <a:p>
            <a:r>
              <a:rPr lang="it-IT" dirty="0" smtClean="0"/>
              <a:t>Viene dimesso il 5 aprile 1911</a:t>
            </a:r>
          </a:p>
          <a:p>
            <a:r>
              <a:rPr lang="it-IT" dirty="0" smtClean="0"/>
              <a:t>Lavora come fabbro</a:t>
            </a:r>
          </a:p>
          <a:p>
            <a:r>
              <a:rPr lang="it-IT" dirty="0" smtClean="0"/>
              <a:t>Mantiene una condotta pessima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78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GIUSEPPE MIGLIAVACCA (199/20)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Nasce a Milano il 10 novembre 1921, dei fu Luigi </a:t>
            </a:r>
            <a:r>
              <a:rPr lang="it-IT" dirty="0" err="1" smtClean="0"/>
              <a:t>Migliavacca</a:t>
            </a:r>
            <a:r>
              <a:rPr lang="it-IT" dirty="0" smtClean="0"/>
              <a:t> e Ida De Gradi.</a:t>
            </a:r>
          </a:p>
          <a:p>
            <a:r>
              <a:rPr lang="it-IT" dirty="0" smtClean="0"/>
              <a:t>Viene ammesso all’orfanotrofio nel 1932.</a:t>
            </a:r>
          </a:p>
          <a:p>
            <a:r>
              <a:rPr lang="it-IT" dirty="0" smtClean="0"/>
              <a:t>Consegue il diploma di quinta elementare e si avvia alla professione di disegno macchine, per poi lavorare come meccanico.</a:t>
            </a:r>
          </a:p>
          <a:p>
            <a:r>
              <a:rPr lang="it-IT" dirty="0" smtClean="0"/>
              <a:t>Tutore:  Angelo </a:t>
            </a:r>
            <a:r>
              <a:rPr lang="it-IT" dirty="0" err="1" smtClean="0"/>
              <a:t>Migliavacca</a:t>
            </a:r>
            <a:r>
              <a:rPr lang="it-IT" dirty="0" smtClean="0"/>
              <a:t> (zio)</a:t>
            </a:r>
          </a:p>
          <a:p>
            <a:r>
              <a:rPr lang="it-IT" dirty="0" smtClean="0"/>
              <a:t>Durante il periodo scolastico viene punito più volte a causa di svariate mancanze.</a:t>
            </a:r>
          </a:p>
          <a:p>
            <a:r>
              <a:rPr lang="it-IT" dirty="0" smtClean="0"/>
              <a:t>Esce dall’orfanotrofio nel 1938 ed inizia a lavorare in un officina.</a:t>
            </a:r>
          </a:p>
          <a:p>
            <a:endParaRPr lang="it-IT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GIOVANNI BATTISTA MILANI (200/2)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Nasce il 14 gennaio del 1896 a Milano, dal fu Giacomo </a:t>
            </a:r>
            <a:r>
              <a:rPr lang="it-IT" dirty="0" err="1" smtClean="0"/>
              <a:t>Milani</a:t>
            </a:r>
            <a:r>
              <a:rPr lang="it-IT" dirty="0" smtClean="0"/>
              <a:t> e dalla vivente </a:t>
            </a:r>
            <a:r>
              <a:rPr lang="it-IT" dirty="0" err="1" smtClean="0"/>
              <a:t>Genoveffa</a:t>
            </a:r>
            <a:r>
              <a:rPr lang="it-IT" dirty="0" smtClean="0"/>
              <a:t> </a:t>
            </a:r>
            <a:r>
              <a:rPr lang="it-IT" dirty="0" err="1" smtClean="0"/>
              <a:t>Lomini</a:t>
            </a:r>
            <a:r>
              <a:rPr lang="it-IT" dirty="0" smtClean="0"/>
              <a:t>.</a:t>
            </a:r>
          </a:p>
          <a:p>
            <a:r>
              <a:rPr lang="it-IT" dirty="0" smtClean="0"/>
              <a:t>Entra all’orfanotrofio maschile nel 1904 e la sua condotta è pessima </a:t>
            </a:r>
          </a:p>
          <a:p>
            <a:r>
              <a:rPr lang="it-IT" dirty="0" smtClean="0"/>
              <a:t>Lavora come fabbro </a:t>
            </a:r>
          </a:p>
          <a:p>
            <a:r>
              <a:rPr lang="it-IT" dirty="0" smtClean="0"/>
              <a:t>Nel 1910 contrae l’oligoemia </a:t>
            </a:r>
          </a:p>
          <a:p>
            <a:r>
              <a:rPr lang="it-IT" dirty="0" smtClean="0"/>
              <a:t>Esce dall’orfanotrofio lo stesso anno</a:t>
            </a:r>
            <a:endParaRPr lang="it-IT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ANGELO MINOIA </a:t>
            </a:r>
            <a:r>
              <a:rPr lang="it-IT" dirty="0"/>
              <a:t>(</a:t>
            </a:r>
            <a:r>
              <a:rPr lang="it-IT" dirty="0" smtClean="0"/>
              <a:t>200/3)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 smtClean="0"/>
              <a:t>Nasce a Milano il 16 giugno del 1915</a:t>
            </a:r>
          </a:p>
          <a:p>
            <a:r>
              <a:rPr lang="it-IT" dirty="0" smtClean="0"/>
              <a:t>Figlio del fu Giuseppe e della vivente Brambilla </a:t>
            </a:r>
            <a:r>
              <a:rPr lang="it-IT" dirty="0" err="1" smtClean="0"/>
              <a:t>Pierina</a:t>
            </a:r>
            <a:r>
              <a:rPr lang="it-IT" dirty="0" smtClean="0"/>
              <a:t> </a:t>
            </a:r>
          </a:p>
          <a:p>
            <a:r>
              <a:rPr lang="it-IT" dirty="0" smtClean="0"/>
              <a:t>Viene ammesso all’istituto il 18 settembre 1924</a:t>
            </a:r>
          </a:p>
          <a:p>
            <a:r>
              <a:rPr lang="it-IT" dirty="0" smtClean="0"/>
              <a:t>Si è avviato alla professione di fabbro in ferro battuto </a:t>
            </a:r>
          </a:p>
          <a:p>
            <a:r>
              <a:rPr lang="it-IT" dirty="0" smtClean="0"/>
              <a:t>Durante la permanenza all’orfanotrofio tenne una condotta “poco meno che discreta”</a:t>
            </a:r>
          </a:p>
          <a:p>
            <a:r>
              <a:rPr lang="it-IT" dirty="0" smtClean="0"/>
              <a:t>Viene dimesso il 27 ottobre 1921</a:t>
            </a:r>
          </a:p>
          <a:p>
            <a:r>
              <a:rPr lang="it-IT" dirty="0" smtClean="0"/>
              <a:t>All’esterno ruba un’auto a sua volta usata per derubare un negozio di falegnameria e per questo viene arrestato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9" t="30610" r="3373" b="31831"/>
          <a:stretch/>
        </p:blipFill>
        <p:spPr>
          <a:xfrm>
            <a:off x="9517487" y="727656"/>
            <a:ext cx="1877803" cy="155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PIETRO VENTURA (326/7)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Nasce a </a:t>
            </a:r>
            <a:r>
              <a:rPr lang="it-IT" dirty="0" err="1" smtClean="0"/>
              <a:t>Miano</a:t>
            </a:r>
            <a:r>
              <a:rPr lang="it-IT" dirty="0" smtClean="0"/>
              <a:t> il 13 aprile del 1929 dal fu Michele Ventura,  piazzista morto per broncopolmonite e dalla vivente Benedetta </a:t>
            </a:r>
            <a:r>
              <a:rPr lang="it-IT" dirty="0" err="1" smtClean="0"/>
              <a:t>Scolastini</a:t>
            </a:r>
            <a:r>
              <a:rPr lang="it-IT" dirty="0" smtClean="0"/>
              <a:t>, tutrice del ragazzo</a:t>
            </a:r>
          </a:p>
          <a:p>
            <a:r>
              <a:rPr lang="it-IT" dirty="0" smtClean="0"/>
              <a:t>Ha otto fratelli</a:t>
            </a:r>
          </a:p>
          <a:p>
            <a:r>
              <a:rPr lang="it-IT" dirty="0" smtClean="0"/>
              <a:t>Viene ammesso all’orfanotrofio nel 1938</a:t>
            </a:r>
          </a:p>
          <a:p>
            <a:r>
              <a:rPr lang="it-IT" dirty="0" smtClean="0"/>
              <a:t>Mantiene sempre un’ottima condotta scolastica</a:t>
            </a:r>
          </a:p>
          <a:p>
            <a:r>
              <a:rPr lang="it-IT" dirty="0" smtClean="0"/>
              <a:t>È di indole discreta</a:t>
            </a:r>
          </a:p>
          <a:p>
            <a:r>
              <a:rPr lang="it-IT" dirty="0" smtClean="0"/>
              <a:t>Viene dimesso nel 1943 </a:t>
            </a:r>
          </a:p>
          <a:p>
            <a:endParaRPr lang="it-IT" dirty="0" smtClean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CLAUDIO VERGA (326/10)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Nasce a Melzo il 27 giugno 1941</a:t>
            </a:r>
          </a:p>
          <a:p>
            <a:r>
              <a:rPr lang="it-IT" dirty="0" smtClean="0"/>
              <a:t>Il padre è Paolo Verga la madre Francesca Beretta</a:t>
            </a:r>
          </a:p>
          <a:p>
            <a:r>
              <a:rPr lang="it-IT" dirty="0" smtClean="0"/>
              <a:t>Ha tre fratelli e una sorella</a:t>
            </a:r>
          </a:p>
          <a:p>
            <a:r>
              <a:rPr lang="it-IT" dirty="0" smtClean="0"/>
              <a:t>Nel 1945 muore il padre </a:t>
            </a:r>
          </a:p>
          <a:p>
            <a:r>
              <a:rPr lang="it-IT" dirty="0" smtClean="0"/>
              <a:t>Entra nell’orfanotrofio nel 1948</a:t>
            </a:r>
          </a:p>
          <a:p>
            <a:r>
              <a:rPr lang="it-IT" dirty="0" smtClean="0"/>
              <a:t>Frequenta solo le scuole elementari e diviene meccanico</a:t>
            </a:r>
          </a:p>
          <a:p>
            <a:r>
              <a:rPr lang="it-IT" dirty="0" smtClean="0"/>
              <a:t>Viene dimesso nel 1957</a:t>
            </a:r>
          </a:p>
          <a:p>
            <a:pPr>
              <a:buNone/>
            </a:pPr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SCUOLA DEI MARTINITT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I </a:t>
            </a:r>
            <a:r>
              <a:rPr lang="it-IT" dirty="0"/>
              <a:t>M</a:t>
            </a:r>
            <a:r>
              <a:rPr lang="it-IT" dirty="0" smtClean="0"/>
              <a:t>artinitt </a:t>
            </a:r>
            <a:r>
              <a:rPr lang="it-IT" dirty="0"/>
              <a:t>frequentavano le scuole elementari interne dell'orfanotrofio a seconda della diversa età e del diverso grado di istruzione iniziale</a:t>
            </a:r>
            <a:r>
              <a:rPr lang="it-IT" dirty="0" smtClean="0"/>
              <a:t>.</a:t>
            </a:r>
          </a:p>
          <a:p>
            <a:r>
              <a:rPr lang="it-IT" dirty="0" smtClean="0"/>
              <a:t>Compiute </a:t>
            </a:r>
            <a:r>
              <a:rPr lang="it-IT" dirty="0"/>
              <a:t>le tre classi </a:t>
            </a:r>
            <a:r>
              <a:rPr lang="it-IT" dirty="0" smtClean="0"/>
              <a:t>elementari </a:t>
            </a:r>
            <a:r>
              <a:rPr lang="it-IT" dirty="0"/>
              <a:t>gli orfani venivano avviati ad una professione e da convittori studenti divenivano convittori operai. </a:t>
            </a:r>
            <a:endParaRPr lang="it-IT" dirty="0" smtClean="0"/>
          </a:p>
          <a:p>
            <a:r>
              <a:rPr lang="it-IT" dirty="0" smtClean="0"/>
              <a:t>Erano </a:t>
            </a:r>
            <a:r>
              <a:rPr lang="it-IT" dirty="0"/>
              <a:t>quindi ammessi come apprendisti in una delle officine interne dell'Istituto e contemporaneamente iscritti al primo corso delle scuole complementari. </a:t>
            </a:r>
            <a:endParaRPr lang="it-IT" dirty="0" smtClean="0"/>
          </a:p>
          <a:p>
            <a:r>
              <a:rPr lang="it-IT" dirty="0" smtClean="0"/>
              <a:t>Queste </a:t>
            </a:r>
            <a:r>
              <a:rPr lang="it-IT" dirty="0"/>
              <a:t>scuole erano una quarta classe elementare divisa in quattro anni con due ore giornaliere di lezione e con insegnamenti che miravano a fare degli orfani operai abili e istruiti.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8232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UMBERTO VESCIA (326/18)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Nasce il 27 aprile 1932 a Milano</a:t>
            </a:r>
          </a:p>
          <a:p>
            <a:r>
              <a:rPr lang="it-IT" dirty="0" smtClean="0"/>
              <a:t>Il padre, morto nel 1937, è cameriere ed è sposato con Francesca </a:t>
            </a:r>
            <a:r>
              <a:rPr lang="it-IT" dirty="0" err="1" smtClean="0"/>
              <a:t>Ferla</a:t>
            </a:r>
            <a:r>
              <a:rPr lang="it-IT" dirty="0" smtClean="0"/>
              <a:t> </a:t>
            </a:r>
          </a:p>
          <a:p>
            <a:r>
              <a:rPr lang="it-IT" dirty="0" smtClean="0"/>
              <a:t>Entra nell’orfanotrofio nel 1939, ottenendo buoni risultati sia per la condotta che per il profitto</a:t>
            </a:r>
          </a:p>
          <a:p>
            <a:r>
              <a:rPr lang="it-IT" dirty="0" smtClean="0"/>
              <a:t>Viene dimesso nel 1945 sotto richiesta della madre</a:t>
            </a:r>
          </a:p>
          <a:p>
            <a:r>
              <a:rPr lang="it-IT" dirty="0" smtClean="0"/>
              <a:t>Una volta adulto fa domanda per ottenere un appartamento nel quale vivere con la propria </a:t>
            </a:r>
            <a:r>
              <a:rPr lang="it-IT" dirty="0" err="1" smtClean="0"/>
              <a:t>faminglia</a:t>
            </a:r>
            <a:r>
              <a:rPr lang="it-IT" dirty="0" smtClean="0"/>
              <a:t> </a:t>
            </a:r>
            <a:endParaRPr lang="it-IT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ACHILLE VILLA (328/1)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Nasce il 12 dicembre del 1942</a:t>
            </a:r>
          </a:p>
          <a:p>
            <a:r>
              <a:rPr lang="it-IT" dirty="0" smtClean="0"/>
              <a:t>Il padre, orefice,  è Alessandro Villa e muore nel 1950; la madre </a:t>
            </a:r>
            <a:r>
              <a:rPr lang="it-IT" dirty="0" err="1" smtClean="0"/>
              <a:t>Andreini</a:t>
            </a:r>
            <a:r>
              <a:rPr lang="it-IT" dirty="0" smtClean="0"/>
              <a:t> è operaia e tutrice del bambino </a:t>
            </a:r>
          </a:p>
          <a:p>
            <a:r>
              <a:rPr lang="it-IT" dirty="0" smtClean="0"/>
              <a:t>A causa delle difficoltà economiche della famiglia entra nell’orfanotrofio maschile nel 1952 dove si appassiona alla letteratura per poi diventare linotipista</a:t>
            </a:r>
          </a:p>
          <a:p>
            <a:r>
              <a:rPr lang="it-IT" dirty="0" smtClean="0"/>
              <a:t>Viene dimesso nel 1958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VIRGLIO VOLPARI (328/18)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Nasce a desio il 27 giugno 1942 </a:t>
            </a:r>
          </a:p>
          <a:p>
            <a:r>
              <a:rPr lang="it-IT" dirty="0" smtClean="0"/>
              <a:t>Il padre giovanni è un operaio e muore sul lavoro per un infortunio</a:t>
            </a:r>
          </a:p>
          <a:p>
            <a:r>
              <a:rPr lang="it-IT" dirty="0" smtClean="0"/>
              <a:t>La madre, Colomba Rossi, è una casalinga e muore di tifo</a:t>
            </a:r>
          </a:p>
          <a:p>
            <a:r>
              <a:rPr lang="it-IT" dirty="0" smtClean="0"/>
              <a:t>Il tutore è lo zio Alberto </a:t>
            </a:r>
            <a:r>
              <a:rPr lang="it-IT" dirty="0" err="1" smtClean="0"/>
              <a:t>Volpari</a:t>
            </a:r>
            <a:endParaRPr lang="it-IT" dirty="0" smtClean="0"/>
          </a:p>
          <a:p>
            <a:r>
              <a:rPr lang="it-IT" dirty="0" smtClean="0"/>
              <a:t>Viene ammasso all’orfanotrofio il 22 ottobre del 1948 e inizia a lavorare come operaio</a:t>
            </a:r>
          </a:p>
          <a:p>
            <a:r>
              <a:rPr lang="it-IT" dirty="0" smtClean="0"/>
              <a:t>Viene dimesso il 7 marzo del 1959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LAMPIONAIO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98448" y="2560319"/>
            <a:ext cx="4718304" cy="4098057"/>
          </a:xfrm>
        </p:spPr>
        <p:txBody>
          <a:bodyPr>
            <a:normAutofit fontScale="70000" lnSpcReduction="20000"/>
          </a:bodyPr>
          <a:lstStyle/>
          <a:p>
            <a:r>
              <a:rPr lang="it-IT" sz="2900" dirty="0" smtClean="0"/>
              <a:t>Durante l’ ottocento i lampioni </a:t>
            </a:r>
            <a:r>
              <a:rPr lang="it-IT" sz="2900" dirty="0"/>
              <a:t>funzionavano a olio e a gas </a:t>
            </a:r>
            <a:r>
              <a:rPr lang="it-IT" sz="2900" dirty="0" smtClean="0"/>
              <a:t>qualcuno </a:t>
            </a:r>
            <a:r>
              <a:rPr lang="it-IT" sz="2900" dirty="0"/>
              <a:t>ovviamente doveva assumersi il compito di accenderli </a:t>
            </a:r>
            <a:r>
              <a:rPr lang="it-IT" sz="2900" dirty="0" smtClean="0"/>
              <a:t>e questo </a:t>
            </a:r>
            <a:r>
              <a:rPr lang="it-IT" sz="2900" dirty="0"/>
              <a:t>era il lampionaio.</a:t>
            </a:r>
          </a:p>
          <a:p>
            <a:r>
              <a:rPr lang="it-IT" sz="2900" dirty="0"/>
              <a:t>Il lampionaio vestiva una blusa turchina e un cappello municipale sul capo, portava una lunga pertica seco, con la quale egli era in grado di accendere i lampioni tramite una speciale lampada chiamata lampada da accenditore attraverso una apposita pompetta egli si premurava di mantenere viva la fiamma con l’aria. O</a:t>
            </a:r>
            <a:r>
              <a:rPr lang="it-IT" sz="2900" dirty="0" smtClean="0"/>
              <a:t>ggi </a:t>
            </a:r>
            <a:r>
              <a:rPr lang="it-IT" sz="2900" dirty="0"/>
              <a:t>questo mestiere </a:t>
            </a:r>
            <a:r>
              <a:rPr lang="it-IT" sz="2900" dirty="0" smtClean="0"/>
              <a:t>è scomparso.</a:t>
            </a:r>
            <a:endParaRPr lang="it-IT" sz="29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777" y="2447665"/>
            <a:ext cx="3039414" cy="3791369"/>
          </a:xfrm>
        </p:spPr>
      </p:pic>
    </p:spTree>
    <p:extLst>
      <p:ext uri="{BB962C8B-B14F-4D97-AF65-F5344CB8AC3E}">
        <p14:creationId xmlns:p14="http://schemas.microsoft.com/office/powerpoint/2010/main" val="180520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LITOGRAFO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/>
              <a:t>Il litografo è colui che padroneggia l’arte della litografia dal greco </a:t>
            </a:r>
            <a:r>
              <a:rPr lang="it-IT" dirty="0" err="1"/>
              <a:t>litos</a:t>
            </a:r>
            <a:r>
              <a:rPr lang="it-IT" dirty="0"/>
              <a:t> grafo </a:t>
            </a:r>
          </a:p>
          <a:p>
            <a:r>
              <a:rPr lang="it-IT" dirty="0"/>
              <a:t>Il litografo su particolari tipi di pietra levigata e disegnata a matita grassa passa un leggero strato d’acqua che viene riassorbito solamente dallo strato di roccia che non è stato tratteggiato dalla matita grassa. </a:t>
            </a:r>
          </a:p>
          <a:p>
            <a:r>
              <a:rPr lang="it-IT" dirty="0"/>
              <a:t>Una volta passato l’inchiostro, questo sarà trattenuto solamente dalle parti tratteggiate in matita grassa e non dalla parte dove è stato distribuito il leggero velo d’acqua facendo della lastra di pietra un perfetto stampo</a:t>
            </a:r>
          </a:p>
          <a:p>
            <a:endParaRPr lang="it-IT" dirty="0"/>
          </a:p>
        </p:txBody>
      </p:sp>
      <p:pic>
        <p:nvPicPr>
          <p:cNvPr id="2050" name="Picture 2" descr="Risultati immagini per litografo mestie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2560638"/>
            <a:ext cx="4778841" cy="358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3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SCALPELLINO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È</a:t>
            </a:r>
            <a:r>
              <a:rPr lang="it-IT" dirty="0" smtClean="0"/>
              <a:t> </a:t>
            </a:r>
            <a:r>
              <a:rPr lang="it-IT" dirty="0"/>
              <a:t>un arte che si è sviluppata particolarmente negli anni tra il medioevo e il rinascimento (durante il quale </a:t>
            </a:r>
            <a:r>
              <a:rPr lang="it-IT" dirty="0" smtClean="0"/>
              <a:t>trovò </a:t>
            </a:r>
            <a:r>
              <a:rPr lang="it-IT" dirty="0"/>
              <a:t>il suo apogeo di sviluppo</a:t>
            </a:r>
            <a:r>
              <a:rPr lang="it-IT" dirty="0" smtClean="0"/>
              <a:t>)</a:t>
            </a:r>
            <a:endParaRPr lang="it-IT" dirty="0"/>
          </a:p>
          <a:p>
            <a:r>
              <a:rPr lang="it-IT" dirty="0"/>
              <a:t>Estintosi nei primi del 900, lo scalpellino era addetto a creare tutte le finiture e i particolari in pietra come cornici, foglie d’acanto per i capitelli e molto altro.</a:t>
            </a:r>
          </a:p>
          <a:p>
            <a:r>
              <a:rPr lang="it-IT" dirty="0"/>
              <a:t>Richiedeva grande maestria e si praticava tramite l’uso di uno scalpello chiamato panciotto.</a:t>
            </a:r>
          </a:p>
          <a:p>
            <a:endParaRPr lang="it-IT" dirty="0"/>
          </a:p>
        </p:txBody>
      </p:sp>
      <p:pic>
        <p:nvPicPr>
          <p:cNvPr id="1028" name="Picture 4" descr="Risultati immagini per scalpellino mestie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10" y="2493092"/>
            <a:ext cx="4379888" cy="358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861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23493" y="240045"/>
            <a:ext cx="9595832" cy="1034963"/>
          </a:xfrm>
        </p:spPr>
        <p:txBody>
          <a:bodyPr/>
          <a:lstStyle/>
          <a:p>
            <a:r>
              <a:rPr lang="it-IT" dirty="0" smtClean="0"/>
              <a:t>DIARIO DI BORDO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0767" y="610194"/>
            <a:ext cx="10921284" cy="62478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sz="2300" dirty="0"/>
              <a:t> Giorno 1:</a:t>
            </a:r>
          </a:p>
          <a:p>
            <a:pPr>
              <a:buNone/>
            </a:pPr>
            <a:r>
              <a:rPr lang="it-IT" sz="2300" dirty="0" smtClean="0"/>
              <a:t>     Siamo </a:t>
            </a:r>
            <a:r>
              <a:rPr lang="it-IT" sz="2300" dirty="0"/>
              <a:t>arrivati al museo alle ore 9 del mattino e subito ci hanno accolto dandoci la possibilità di depositare zaini e giacche. </a:t>
            </a:r>
            <a:r>
              <a:rPr lang="it-IT" sz="2300" dirty="0" smtClean="0"/>
              <a:t>Dopodiché la nostra tutor esterna ci ha introdotto all’ attività che avremmo dovuto svolgere durante il corso della settimana. Successivamente abbiamo </a:t>
            </a:r>
            <a:r>
              <a:rPr lang="it-IT" sz="2300" dirty="0"/>
              <a:t>fatto una visita guidata </a:t>
            </a:r>
            <a:r>
              <a:rPr lang="it-IT" sz="2300" dirty="0" smtClean="0"/>
              <a:t>al museo. Dopo </a:t>
            </a:r>
            <a:r>
              <a:rPr lang="it-IT" sz="2300" dirty="0"/>
              <a:t>la pausa pranzo abbiamo iniziato a consultare i fascicoli </a:t>
            </a:r>
            <a:r>
              <a:rPr lang="it-IT" sz="2300" dirty="0" smtClean="0"/>
              <a:t>dei </a:t>
            </a:r>
            <a:r>
              <a:rPr lang="it-IT" sz="2300" dirty="0"/>
              <a:t>documenti degli </a:t>
            </a:r>
            <a:r>
              <a:rPr lang="it-IT" sz="2300" dirty="0" smtClean="0"/>
              <a:t>orfani,  partendo prima da un fascicolo di prova uguale per tutti e fotocopiato per poi passare a quelli originali. Abbiamo raccolto i dati richiesti (nome e cognome dell’orfano, data di ammissione, data di dimissione, data di nascita, lavoro dell’orfano, dei genitori e dei fratelli e composizione della famiglia) fino </a:t>
            </a:r>
            <a:r>
              <a:rPr lang="it-IT" sz="2300" dirty="0"/>
              <a:t>alle </a:t>
            </a:r>
            <a:r>
              <a:rPr lang="it-IT" sz="2300" dirty="0" smtClean="0"/>
              <a:t>17.30.</a:t>
            </a:r>
            <a:endParaRPr lang="it-IT" sz="2300" dirty="0"/>
          </a:p>
          <a:p>
            <a:pPr>
              <a:buNone/>
            </a:pPr>
            <a:r>
              <a:rPr lang="it-IT" sz="2300" dirty="0"/>
              <a:t> </a:t>
            </a:r>
            <a:r>
              <a:rPr lang="it-IT" sz="2300" dirty="0" smtClean="0"/>
              <a:t>Giorno </a:t>
            </a:r>
            <a:r>
              <a:rPr lang="it-IT" sz="2300" dirty="0"/>
              <a:t>2:</a:t>
            </a:r>
          </a:p>
          <a:p>
            <a:pPr>
              <a:buNone/>
            </a:pPr>
            <a:r>
              <a:rPr lang="it-IT" sz="2300" dirty="0" smtClean="0"/>
              <a:t>     Siamo </a:t>
            </a:r>
            <a:r>
              <a:rPr lang="it-IT" sz="2300" dirty="0"/>
              <a:t>arrivati alle 9 e abbiamo consultato </a:t>
            </a:r>
            <a:r>
              <a:rPr lang="it-IT" sz="2300" dirty="0" smtClean="0"/>
              <a:t>i documenti raccogliendo i dati fino </a:t>
            </a:r>
            <a:r>
              <a:rPr lang="it-IT" sz="2300" dirty="0"/>
              <a:t>alle 17.00 con tre pause da mezz'ora, una nella mattinata (ore 11), </a:t>
            </a:r>
            <a:r>
              <a:rPr lang="it-IT" sz="2300" dirty="0" smtClean="0"/>
              <a:t> pausa </a:t>
            </a:r>
            <a:r>
              <a:rPr lang="it-IT" sz="2300" dirty="0"/>
              <a:t>per pranzare (ore 13) e una nel pomeriggio (ore 15</a:t>
            </a:r>
            <a:r>
              <a:rPr lang="it-IT" sz="2300" dirty="0" smtClean="0"/>
              <a:t>).</a:t>
            </a:r>
            <a:endParaRPr lang="it-IT" sz="2300" dirty="0"/>
          </a:p>
          <a:p>
            <a:pPr>
              <a:buNone/>
            </a:pPr>
            <a:r>
              <a:rPr lang="it-IT" sz="2300" dirty="0"/>
              <a:t>Giorno 3:</a:t>
            </a:r>
          </a:p>
          <a:p>
            <a:pPr>
              <a:buNone/>
            </a:pPr>
            <a:r>
              <a:rPr lang="it-IT" sz="2300" dirty="0" smtClean="0"/>
              <a:t>     Siamo arrivati alle 9 al museo, nella mattinata abbiamo consultato altri fascicoli e nel pomeriggio dopo aver selezionato le storie degli orfani che più ci avevano interessato abbiamo scritto la loro biografia, a partire dalle informazioni che eravamo riusciti a raccogliere. In seguito abbiamo formato due gruppi, uno da 11 persone e l'altro da 12, con lo scopo di produrre un PowerPoint contenente una parte storica sulla fondazione delle tre strutture (Martinitt,  Stelline e Pio Albergo Trivulzio),  le storie scelte, i grafici relativi alla composizione familiare e ai vari lavori.</a:t>
            </a:r>
          </a:p>
          <a:p>
            <a:pPr>
              <a:buNone/>
            </a:pPr>
            <a:r>
              <a:rPr lang="it-IT" sz="2300" dirty="0" smtClean="0"/>
              <a:t>Giorno </a:t>
            </a:r>
            <a:r>
              <a:rPr lang="it-IT" sz="2300" dirty="0"/>
              <a:t>4: </a:t>
            </a:r>
          </a:p>
          <a:p>
            <a:pPr>
              <a:buNone/>
            </a:pPr>
            <a:r>
              <a:rPr lang="it-IT" sz="2300" dirty="0" smtClean="0"/>
              <a:t>     Appena </a:t>
            </a:r>
            <a:r>
              <a:rPr lang="it-IT" sz="2300" dirty="0"/>
              <a:t>arrivati al museo, sempre alle 9, i due gruppi si sono divisi in due aule per </a:t>
            </a:r>
            <a:r>
              <a:rPr lang="it-IT" sz="2300" dirty="0" smtClean="0"/>
              <a:t>continuare a lavorare </a:t>
            </a:r>
            <a:r>
              <a:rPr lang="it-IT" sz="2300" dirty="0"/>
              <a:t>sul </a:t>
            </a:r>
            <a:r>
              <a:rPr lang="it-IT" sz="2300" dirty="0" smtClean="0"/>
              <a:t>PowerPoint e sui grafici.</a:t>
            </a:r>
          </a:p>
          <a:p>
            <a:pPr>
              <a:buNone/>
            </a:pPr>
            <a:r>
              <a:rPr lang="it-IT" sz="2300" dirty="0" smtClean="0"/>
              <a:t>Giorno 5:</a:t>
            </a:r>
          </a:p>
          <a:p>
            <a:pPr>
              <a:buNone/>
            </a:pPr>
            <a:r>
              <a:rPr lang="it-IT" sz="2300" dirty="0" smtClean="0"/>
              <a:t>     Siamo arrivati al museo sempre alle ore 9 e abbiamo subito iniziato a lavorare sul Power</a:t>
            </a:r>
            <a:r>
              <a:rPr lang="it-IT" sz="2300" dirty="0"/>
              <a:t>P</a:t>
            </a:r>
            <a:r>
              <a:rPr lang="it-IT" sz="2300" dirty="0" smtClean="0"/>
              <a:t>oint per ultimarlo. Alle ore 12 sono iniziate le esposizioni dei due gruppi.</a:t>
            </a:r>
            <a:endParaRPr lang="it-IT" sz="2300" dirty="0"/>
          </a:p>
          <a:p>
            <a:pPr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5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21941" y="1159099"/>
            <a:ext cx="7262972" cy="5602310"/>
          </a:xfrm>
        </p:spPr>
        <p:txBody>
          <a:bodyPr/>
          <a:lstStyle/>
          <a:p>
            <a:r>
              <a:rPr lang="it-IT" sz="2000" dirty="0" smtClean="0"/>
              <a:t>ABATE BEATRICE</a:t>
            </a:r>
            <a:br>
              <a:rPr lang="it-IT" sz="2000" dirty="0" smtClean="0"/>
            </a:br>
            <a:r>
              <a:rPr lang="it-IT" sz="2000" dirty="0" smtClean="0"/>
              <a:t>BACCOLO DAMIANO</a:t>
            </a:r>
            <a:br>
              <a:rPr lang="it-IT" sz="2000" dirty="0" smtClean="0"/>
            </a:br>
            <a:r>
              <a:rPr lang="it-IT" sz="2000" dirty="0" smtClean="0"/>
              <a:t>BARBOSA JENNY</a:t>
            </a:r>
            <a:br>
              <a:rPr lang="it-IT" sz="2000" dirty="0" smtClean="0"/>
            </a:br>
            <a:r>
              <a:rPr lang="it-IT" sz="2000" dirty="0" smtClean="0"/>
              <a:t>BONAITA MARTINA</a:t>
            </a:r>
            <a:br>
              <a:rPr lang="it-IT" sz="2000" dirty="0" smtClean="0"/>
            </a:br>
            <a:r>
              <a:rPr lang="it-IT" sz="2000" dirty="0" smtClean="0"/>
              <a:t>BOZZI RICCARDO</a:t>
            </a:r>
            <a:br>
              <a:rPr lang="it-IT" sz="2000" dirty="0" smtClean="0"/>
            </a:br>
            <a:r>
              <a:rPr lang="it-IT" sz="2000" dirty="0" smtClean="0"/>
              <a:t>FERRARIO LUCA</a:t>
            </a:r>
            <a:br>
              <a:rPr lang="it-IT" sz="2000" dirty="0" smtClean="0"/>
            </a:br>
            <a:r>
              <a:rPr lang="it-IT" sz="2000" dirty="0" smtClean="0"/>
              <a:t>FORNACIARI LEONARDO </a:t>
            </a:r>
            <a:br>
              <a:rPr lang="it-IT" sz="2000" dirty="0" smtClean="0"/>
            </a:br>
            <a:r>
              <a:rPr lang="it-IT" sz="2000" dirty="0" smtClean="0"/>
              <a:t>GIANOLI GASPARE</a:t>
            </a:r>
            <a:br>
              <a:rPr lang="it-IT" sz="2000" dirty="0" smtClean="0"/>
            </a:br>
            <a:r>
              <a:rPr lang="it-IT" sz="2000" dirty="0" smtClean="0"/>
              <a:t>IAZZARELLI SARA</a:t>
            </a:r>
            <a:br>
              <a:rPr lang="it-IT" sz="2000" dirty="0" smtClean="0"/>
            </a:br>
            <a:r>
              <a:rPr lang="it-IT" sz="2000" dirty="0" smtClean="0"/>
              <a:t>ISEPPI VALENTINA </a:t>
            </a:r>
            <a:br>
              <a:rPr lang="it-IT" sz="2000" dirty="0" smtClean="0"/>
            </a:br>
            <a:r>
              <a:rPr lang="it-IT" sz="2000" dirty="0" smtClean="0"/>
              <a:t>SACCARDI ANDREA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5491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PIO ALBERGO TRIVULZIO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Il </a:t>
            </a:r>
            <a:r>
              <a:rPr lang="it-IT" dirty="0"/>
              <a:t>principe </a:t>
            </a:r>
            <a:r>
              <a:rPr lang="it-IT" dirty="0" smtClean="0"/>
              <a:t> Antonio Trivulzio era </a:t>
            </a:r>
            <a:r>
              <a:rPr lang="it-IT" dirty="0"/>
              <a:t>molto toccato dallo spettacolo di miseria che quotidianamente offriva Milano, così decise di fondare un “ospitale” dove le persone più bisognose potessero </a:t>
            </a:r>
            <a:r>
              <a:rPr lang="it-IT" dirty="0" smtClean="0"/>
              <a:t>avere un’assistenza, e così nel </a:t>
            </a:r>
            <a:r>
              <a:rPr lang="it-IT" dirty="0"/>
              <a:t>1766, fece testamento lasciando tutti i suoi averi in </a:t>
            </a:r>
            <a:r>
              <a:rPr lang="it-IT" dirty="0" smtClean="0"/>
              <a:t>eredità</a:t>
            </a:r>
            <a:r>
              <a:rPr lang="it-IT" dirty="0"/>
              <a:t> </a:t>
            </a:r>
            <a:r>
              <a:rPr lang="it-IT" dirty="0" smtClean="0"/>
              <a:t>all’orfanotrofio.</a:t>
            </a:r>
            <a:endParaRPr lang="it-IT" dirty="0"/>
          </a:p>
          <a:p>
            <a:r>
              <a:rPr lang="it-IT" dirty="0" smtClean="0"/>
              <a:t>La sede più antica, che oggi non esiste più, si trovava in via della Signora e coincideva con la dimora del principe. Alla morte del Trivulzio ci vollero 4 anni per trasformare il palazzo in un edificio adatto ad accogliere persone</a:t>
            </a:r>
          </a:p>
          <a:p>
            <a:r>
              <a:rPr lang="it-IT" dirty="0" smtClean="0"/>
              <a:t>L’ultima sede del Pio Albergo Trivulzio venne inaugurata nel 1910 in </a:t>
            </a:r>
            <a:r>
              <a:rPr lang="it-IT" dirty="0" err="1" smtClean="0"/>
              <a:t>Gambara</a:t>
            </a:r>
            <a:r>
              <a:rPr lang="it-IT" dirty="0" smtClean="0"/>
              <a:t>, una zona che all’epoca era lontana dal centro città. Il luogo fu soprannominato </a:t>
            </a:r>
            <a:r>
              <a:rPr lang="it-IT" b="1" i="1" dirty="0" smtClean="0"/>
              <a:t>Baggina </a:t>
            </a:r>
            <a:r>
              <a:rPr lang="it-IT" dirty="0" smtClean="0"/>
              <a:t>perché costruito sulla strada che portava verso Baggio.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4033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AMMISSIONE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95401" y="2556932"/>
            <a:ext cx="6542313" cy="3318936"/>
          </a:xfrm>
        </p:spPr>
        <p:txBody>
          <a:bodyPr>
            <a:normAutofit lnSpcReduction="10000"/>
          </a:bodyPr>
          <a:lstStyle/>
          <a:p>
            <a:r>
              <a:rPr lang="it-IT" dirty="0"/>
              <a:t>E</a:t>
            </a:r>
            <a:r>
              <a:rPr lang="it-IT" dirty="0" smtClean="0"/>
              <a:t>rano </a:t>
            </a:r>
            <a:r>
              <a:rPr lang="it-IT" dirty="0"/>
              <a:t>ammessi solo i poveri nazionali, soprattutto cittadini milanesi, e tutti coloro che erano impotenti per età o per difetti </a:t>
            </a:r>
            <a:r>
              <a:rPr lang="it-IT" dirty="0" smtClean="0"/>
              <a:t>corporei. All’ingresso i malati venivano </a:t>
            </a:r>
            <a:r>
              <a:rPr lang="it-IT" dirty="0"/>
              <a:t>visitati da un chirurgo </a:t>
            </a:r>
            <a:r>
              <a:rPr lang="it-IT" dirty="0" smtClean="0"/>
              <a:t>e nel </a:t>
            </a:r>
            <a:r>
              <a:rPr lang="it-IT" dirty="0"/>
              <a:t>caso fossero affetti da mali incurabili o da </a:t>
            </a:r>
            <a:r>
              <a:rPr lang="it-IT" dirty="0" smtClean="0"/>
              <a:t>pazzia venivano </a:t>
            </a:r>
            <a:r>
              <a:rPr lang="it-IT" dirty="0"/>
              <a:t>inviati alla Pia Casa degli Incurabili di Abbiategrasso. Dopo la visita i malati venivano portati in infermeria dove venivano ripuliti e riforniti di </a:t>
            </a:r>
            <a:r>
              <a:rPr lang="it-IT" dirty="0" smtClean="0"/>
              <a:t>vestiario.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6661" y="2195654"/>
            <a:ext cx="4054342" cy="3040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7687537" y="5920783"/>
            <a:ext cx="369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Regolamento del Pio Albergo Trivulzio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92624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CRITERI DI SUDDIVISIONE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T</a:t>
            </a:r>
            <a:r>
              <a:rPr lang="it-IT" dirty="0" smtClean="0"/>
              <a:t>utti </a:t>
            </a:r>
            <a:r>
              <a:rPr lang="it-IT" dirty="0"/>
              <a:t>coloro che per età o per malattia non potevano provvedere al loro sostentamento, venivano divisi in 5 </a:t>
            </a:r>
            <a:r>
              <a:rPr lang="it-IT" dirty="0" smtClean="0"/>
              <a:t>categorie:</a:t>
            </a:r>
          </a:p>
          <a:p>
            <a:r>
              <a:rPr lang="it-IT" dirty="0" smtClean="0"/>
              <a:t>Vecchi </a:t>
            </a:r>
            <a:endParaRPr lang="it-IT" dirty="0"/>
          </a:p>
          <a:p>
            <a:r>
              <a:rPr lang="it-IT" dirty="0" smtClean="0"/>
              <a:t>Muti </a:t>
            </a:r>
            <a:r>
              <a:rPr lang="it-IT" dirty="0"/>
              <a:t>e ciechi </a:t>
            </a:r>
          </a:p>
          <a:p>
            <a:r>
              <a:rPr lang="it-IT" dirty="0" smtClean="0"/>
              <a:t>Incurabili </a:t>
            </a:r>
            <a:r>
              <a:rPr lang="it-IT" dirty="0"/>
              <a:t>e piagati</a:t>
            </a:r>
          </a:p>
          <a:p>
            <a:r>
              <a:rPr lang="it-IT" dirty="0" smtClean="0"/>
              <a:t>Fatui</a:t>
            </a:r>
            <a:endParaRPr lang="it-IT" dirty="0"/>
          </a:p>
          <a:p>
            <a:r>
              <a:rPr lang="it-IT" dirty="0" smtClean="0"/>
              <a:t>Storpi </a:t>
            </a:r>
            <a:r>
              <a:rPr lang="it-IT" dirty="0"/>
              <a:t>e mostruosi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3340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REGOLAMENTO ORGANICO DEL PIO ALBERGO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95400" y="2459328"/>
            <a:ext cx="4800600" cy="36195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 smtClean="0"/>
              <a:t>Le </a:t>
            </a:r>
            <a:r>
              <a:rPr lang="it-IT" sz="1800" dirty="0"/>
              <a:t>figure amministrative di spicco erano:</a:t>
            </a:r>
          </a:p>
          <a:p>
            <a:r>
              <a:rPr lang="it-IT" sz="1800" dirty="0" smtClean="0"/>
              <a:t>capitolo </a:t>
            </a:r>
            <a:r>
              <a:rPr lang="it-IT" sz="1800" dirty="0"/>
              <a:t>dei deputati (consiglio amministrativo)</a:t>
            </a:r>
          </a:p>
          <a:p>
            <a:r>
              <a:rPr lang="it-IT" sz="1800" dirty="0" smtClean="0"/>
              <a:t>Rettore </a:t>
            </a:r>
            <a:r>
              <a:rPr lang="it-IT" sz="1800" dirty="0"/>
              <a:t>e vicerettore (venivano eletti dal preposto generale degli oblati)</a:t>
            </a:r>
          </a:p>
          <a:p>
            <a:r>
              <a:rPr lang="it-IT" sz="1800" dirty="0" smtClean="0"/>
              <a:t>Procuratore </a:t>
            </a:r>
            <a:r>
              <a:rPr lang="it-IT" sz="1800" dirty="0"/>
              <a:t>generale (si occupava della conservazione degli atti)</a:t>
            </a:r>
          </a:p>
          <a:p>
            <a:r>
              <a:rPr lang="it-IT" sz="1800" dirty="0" smtClean="0"/>
              <a:t>Sindaco </a:t>
            </a:r>
            <a:r>
              <a:rPr lang="it-IT" sz="1800" dirty="0"/>
              <a:t>e cancelliere (si occupavano della redazione degli atti ufficiali della struttura)</a:t>
            </a:r>
          </a:p>
          <a:p>
            <a:r>
              <a:rPr lang="it-IT" sz="1800" dirty="0" smtClean="0"/>
              <a:t>Ragionato </a:t>
            </a:r>
            <a:r>
              <a:rPr lang="it-IT" sz="1800" dirty="0"/>
              <a:t>e cassiere (si occupavano della gestione </a:t>
            </a:r>
            <a:r>
              <a:rPr lang="it-IT" sz="1800" dirty="0" err="1"/>
              <a:t>economica-finanziaria</a:t>
            </a:r>
            <a:r>
              <a:rPr lang="it-IT" sz="1800" dirty="0"/>
              <a:t>) </a:t>
            </a:r>
          </a:p>
          <a:p>
            <a:pPr marL="0" indent="0">
              <a:buNone/>
            </a:pPr>
            <a:endParaRPr lang="it-IT" sz="1800" dirty="0" smtClean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737948" y="2459865"/>
            <a:ext cx="4800600" cy="383790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it-IT" sz="3200" dirty="0"/>
              <a:t>L’organo sanitario era formato </a:t>
            </a:r>
            <a:r>
              <a:rPr lang="it-IT" sz="3200" dirty="0" smtClean="0"/>
              <a:t>da:</a:t>
            </a:r>
          </a:p>
          <a:p>
            <a:r>
              <a:rPr lang="it-IT" sz="2900" dirty="0" smtClean="0"/>
              <a:t>Medico</a:t>
            </a:r>
            <a:endParaRPr lang="it-IT" sz="2900" dirty="0"/>
          </a:p>
          <a:p>
            <a:r>
              <a:rPr lang="it-IT" sz="2900" dirty="0" smtClean="0"/>
              <a:t>Chirurgo </a:t>
            </a:r>
            <a:r>
              <a:rPr lang="it-IT" sz="2900" dirty="0"/>
              <a:t>maggiore</a:t>
            </a:r>
          </a:p>
          <a:p>
            <a:r>
              <a:rPr lang="it-IT" sz="2600" dirty="0" smtClean="0"/>
              <a:t>Chirurgo </a:t>
            </a:r>
            <a:r>
              <a:rPr lang="it-IT" sz="2600" dirty="0"/>
              <a:t>minore</a:t>
            </a:r>
          </a:p>
          <a:p>
            <a:r>
              <a:rPr lang="it-IT" sz="2600" dirty="0" smtClean="0"/>
              <a:t>Capo </a:t>
            </a:r>
            <a:r>
              <a:rPr lang="it-IT" sz="2600" dirty="0"/>
              <a:t>infermiere</a:t>
            </a:r>
          </a:p>
          <a:p>
            <a:r>
              <a:rPr lang="it-IT" sz="2600" dirty="0"/>
              <a:t>Infermieri </a:t>
            </a:r>
          </a:p>
          <a:p>
            <a:r>
              <a:rPr lang="it-IT" sz="2600" dirty="0"/>
              <a:t>Speziale (farmacista) </a:t>
            </a:r>
          </a:p>
          <a:p>
            <a:pPr marL="0" indent="0">
              <a:buNone/>
            </a:pPr>
            <a:r>
              <a:rPr lang="it-IT" sz="2600" dirty="0" smtClean="0"/>
              <a:t>La </a:t>
            </a:r>
            <a:r>
              <a:rPr lang="it-IT" sz="2600" dirty="0"/>
              <a:t>pianta organica era formata da: </a:t>
            </a:r>
          </a:p>
          <a:p>
            <a:r>
              <a:rPr lang="it-IT" sz="2600" dirty="0"/>
              <a:t>maggiordomo</a:t>
            </a:r>
          </a:p>
          <a:p>
            <a:r>
              <a:rPr lang="it-IT" sz="2600" dirty="0"/>
              <a:t>guardarobiere-dispensiere</a:t>
            </a:r>
          </a:p>
          <a:p>
            <a:r>
              <a:rPr lang="it-IT" sz="2600" dirty="0"/>
              <a:t>Soprastante al </a:t>
            </a:r>
            <a:r>
              <a:rPr lang="it-IT" sz="2600" dirty="0" err="1"/>
              <a:t>lavoriere</a:t>
            </a:r>
            <a:r>
              <a:rPr lang="it-IT" sz="2600" dirty="0"/>
              <a:t> (seguiva l’attività lavorativa dei ricoverati)</a:t>
            </a:r>
          </a:p>
          <a:p>
            <a:r>
              <a:rPr lang="it-IT" sz="2600" dirty="0"/>
              <a:t>Priora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22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VESTIARIO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95400" y="2427130"/>
            <a:ext cx="4800600" cy="4308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Il vestiario per i maschi era formato da: </a:t>
            </a:r>
          </a:p>
          <a:p>
            <a:r>
              <a:rPr lang="it-IT" sz="1800" dirty="0" smtClean="0"/>
              <a:t>marsina </a:t>
            </a:r>
            <a:r>
              <a:rPr lang="it-IT" sz="1800" dirty="0"/>
              <a:t>di panno grezzo scuro </a:t>
            </a:r>
          </a:p>
          <a:p>
            <a:r>
              <a:rPr lang="it-IT" sz="1800" dirty="0" smtClean="0"/>
              <a:t>Pantaloni </a:t>
            </a:r>
            <a:r>
              <a:rPr lang="it-IT" sz="1800" dirty="0"/>
              <a:t>al ginocchio</a:t>
            </a:r>
          </a:p>
          <a:p>
            <a:r>
              <a:rPr lang="it-IT" sz="1800" dirty="0" smtClean="0"/>
              <a:t>Corpetto </a:t>
            </a:r>
            <a:r>
              <a:rPr lang="it-IT" sz="1800" dirty="0"/>
              <a:t>di riverso bianco</a:t>
            </a:r>
          </a:p>
          <a:p>
            <a:r>
              <a:rPr lang="it-IT" sz="1800" dirty="0" smtClean="0"/>
              <a:t>Calze </a:t>
            </a:r>
            <a:r>
              <a:rPr lang="it-IT" sz="1800" dirty="0"/>
              <a:t>di lana (per l’inverno) e calze di filo (per l’estate) </a:t>
            </a:r>
          </a:p>
          <a:p>
            <a:r>
              <a:rPr lang="it-IT" sz="1800" dirty="0" smtClean="0"/>
              <a:t>Scarpe</a:t>
            </a:r>
            <a:r>
              <a:rPr lang="it-IT" sz="1800" dirty="0"/>
              <a:t>, cappello, camicie, </a:t>
            </a:r>
            <a:r>
              <a:rPr lang="it-IT" sz="1800" dirty="0" smtClean="0"/>
              <a:t>biancheria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83402" y="2530161"/>
            <a:ext cx="4800600" cy="4308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Il vestiario per le donne era formato da:</a:t>
            </a:r>
          </a:p>
          <a:p>
            <a:r>
              <a:rPr lang="it-IT" sz="1800" dirty="0" smtClean="0"/>
              <a:t>sottoveste </a:t>
            </a:r>
            <a:r>
              <a:rPr lang="it-IT" sz="1800" dirty="0"/>
              <a:t>propria </a:t>
            </a:r>
          </a:p>
          <a:p>
            <a:r>
              <a:rPr lang="it-IT" sz="1800" dirty="0" smtClean="0"/>
              <a:t>Vestito </a:t>
            </a:r>
            <a:r>
              <a:rPr lang="it-IT" sz="1800" dirty="0"/>
              <a:t>in sbaglia di lana scura</a:t>
            </a:r>
          </a:p>
          <a:p>
            <a:r>
              <a:rPr lang="it-IT" sz="1800" dirty="0" smtClean="0"/>
              <a:t>Grembiule </a:t>
            </a:r>
            <a:r>
              <a:rPr lang="it-IT" sz="1800" dirty="0"/>
              <a:t>bianco da lavoro</a:t>
            </a:r>
          </a:p>
          <a:p>
            <a:r>
              <a:rPr lang="it-IT" sz="1800" dirty="0" smtClean="0"/>
              <a:t>Fazzoletto </a:t>
            </a:r>
            <a:r>
              <a:rPr lang="it-IT" sz="1800" dirty="0"/>
              <a:t>al collo</a:t>
            </a:r>
          </a:p>
          <a:p>
            <a:r>
              <a:rPr lang="it-IT" sz="1800" dirty="0" smtClean="0"/>
              <a:t>Scarpe</a:t>
            </a:r>
            <a:r>
              <a:rPr lang="it-IT" sz="1800" dirty="0"/>
              <a:t>, cappello, camicie, biancheria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295401" y="5318975"/>
            <a:ext cx="960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vitto era composto da una minestra a pranzo con variazioni solo a Pasqua e a cena una minestra con verdura o pasta alternata con della verdura 2/3 volte a settimana.</a:t>
            </a:r>
          </a:p>
        </p:txBody>
      </p:sp>
    </p:spTree>
    <p:extLst>
      <p:ext uri="{BB962C8B-B14F-4D97-AF65-F5344CB8AC3E}">
        <p14:creationId xmlns:p14="http://schemas.microsoft.com/office/powerpoint/2010/main" val="28137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624</TotalTime>
  <Words>2886</Words>
  <Application>Microsoft Office PowerPoint</Application>
  <PresentationFormat>Widescreen</PresentationFormat>
  <Paragraphs>245</Paragraphs>
  <Slides>47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0" baseType="lpstr">
      <vt:lpstr>Arial</vt:lpstr>
      <vt:lpstr>Garamond</vt:lpstr>
      <vt:lpstr>Organico</vt:lpstr>
      <vt:lpstr>MUSEO MARTINITT-STELLINE</vt:lpstr>
      <vt:lpstr>L’ORFANOTROFIO MARTINITT</vt:lpstr>
      <vt:lpstr>CRITERI DI AMMISSIONE</vt:lpstr>
      <vt:lpstr>LA SCUOLA DEI MARTINITT</vt:lpstr>
      <vt:lpstr>PIO ALBERGO TRIVULZIO</vt:lpstr>
      <vt:lpstr>AMMISSIONE </vt:lpstr>
      <vt:lpstr>CRITERI DI SUDDIVISIONE</vt:lpstr>
      <vt:lpstr>REGOLAMENTO ORGANICO DEL PIO ALBERGO </vt:lpstr>
      <vt:lpstr>VESTIARIO</vt:lpstr>
      <vt:lpstr>ORFANOTROFIO «LE STELLINE» </vt:lpstr>
      <vt:lpstr>ORFANOTROFIO «LE STELLINE» </vt:lpstr>
      <vt:lpstr>CRITERI DI AMMISSIONE</vt:lpstr>
      <vt:lpstr>Vita all’ interno dell’ istituto</vt:lpstr>
      <vt:lpstr>Presentazione standard di PowerPoint</vt:lpstr>
      <vt:lpstr>Presentazione standard di PowerPoint</vt:lpstr>
      <vt:lpstr>Presentazione standard di PowerPoint</vt:lpstr>
      <vt:lpstr>GRAFICI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CONSIDERAZIONI PERSONALI</vt:lpstr>
      <vt:lpstr>BIOGRAFIE</vt:lpstr>
      <vt:lpstr>RENATO MAGNONI (193/4)</vt:lpstr>
      <vt:lpstr>ROBERTO MANTICA  (194/11)</vt:lpstr>
      <vt:lpstr>MARANGONI MARIO (194/17)</vt:lpstr>
      <vt:lpstr>GIUSEPPE MIGLIAVACCA (199/20)</vt:lpstr>
      <vt:lpstr>GIOVANNI BATTISTA MILANI (200/2)</vt:lpstr>
      <vt:lpstr>ANGELO MINOIA (200/3)</vt:lpstr>
      <vt:lpstr>PIETRO VENTURA (326/7)</vt:lpstr>
      <vt:lpstr>CLAUDIO VERGA (326/10)</vt:lpstr>
      <vt:lpstr>UMBERTO VESCIA (326/18)</vt:lpstr>
      <vt:lpstr>ACHILLE VILLA (328/1)</vt:lpstr>
      <vt:lpstr>VIRGLIO VOLPARI (328/18)</vt:lpstr>
      <vt:lpstr>IL LAMPIONAIO</vt:lpstr>
      <vt:lpstr>LITOGRAFO</vt:lpstr>
      <vt:lpstr>SCALPELLINO</vt:lpstr>
      <vt:lpstr>DIARIO DI BORDO</vt:lpstr>
      <vt:lpstr>ABATE BEATRICE BACCOLO DAMIANO BARBOSA JENNY BONAITA MARTINA BOZZI RICCARDO FERRARIO LUCA FORNACIARI LEONARDO  GIANOLI GASPARE IAZZARELLI SARA ISEPPI VALENTINA  SACCARDI ANDREA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MUSEO MARTINITT-STELLINE</dc:title>
  <dc:creator>Museo 07</dc:creator>
  <cp:lastModifiedBy>Museo 07</cp:lastModifiedBy>
  <cp:revision>114</cp:revision>
  <dcterms:created xsi:type="dcterms:W3CDTF">2018-05-24T10:50:20Z</dcterms:created>
  <dcterms:modified xsi:type="dcterms:W3CDTF">2020-03-05T11:24:29Z</dcterms:modified>
</cp:coreProperties>
</file>