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LAVORI DEGLI </a:t>
            </a:r>
            <a:r>
              <a:rPr lang="it-IT" dirty="0" smtClean="0"/>
              <a:t>ORFANI  XIX sec.</a:t>
            </a:r>
            <a:endParaRPr lang="it-IT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5458780889610213E-2"/>
          <c:y val="0.13059735483315549"/>
          <c:w val="0.93454121911038979"/>
          <c:h val="0.6203986870266298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Foglio1!$J$130:$J$145</c:f>
              <c:strCache>
                <c:ptCount val="16"/>
                <c:pt idx="0">
                  <c:v>tipografo</c:v>
                </c:pt>
                <c:pt idx="1">
                  <c:v>fabbricatore di immobili</c:v>
                </c:pt>
                <c:pt idx="2">
                  <c:v>casellatore bronzista</c:v>
                </c:pt>
                <c:pt idx="3">
                  <c:v>sarto</c:v>
                </c:pt>
                <c:pt idx="4">
                  <c:v>orefice</c:v>
                </c:pt>
                <c:pt idx="5">
                  <c:v>fattorino</c:v>
                </c:pt>
                <c:pt idx="6">
                  <c:v>falegname</c:v>
                </c:pt>
                <c:pt idx="7">
                  <c:v>fabbro</c:v>
                </c:pt>
                <c:pt idx="8">
                  <c:v>calzolaio</c:v>
                </c:pt>
                <c:pt idx="9">
                  <c:v>operaio</c:v>
                </c:pt>
                <c:pt idx="10">
                  <c:v>orafo</c:v>
                </c:pt>
                <c:pt idx="11">
                  <c:v>meccanico</c:v>
                </c:pt>
                <c:pt idx="12">
                  <c:v>macchinista</c:v>
                </c:pt>
                <c:pt idx="13">
                  <c:v>lattoniere</c:v>
                </c:pt>
                <c:pt idx="14">
                  <c:v>commesso</c:v>
                </c:pt>
                <c:pt idx="15">
                  <c:v>disegnatore litografo</c:v>
                </c:pt>
              </c:strCache>
            </c:strRef>
          </c:cat>
          <c:val>
            <c:numRef>
              <c:f>Foglio1!$K$130:$K$145</c:f>
              <c:numCache>
                <c:formatCode>General</c:formatCode>
                <c:ptCount val="1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E-4754-8BC0-3DC76BEC2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6465296"/>
        <c:axId val="266465688"/>
      </c:barChart>
      <c:catAx>
        <c:axId val="26646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6465688"/>
        <c:crosses val="autoZero"/>
        <c:auto val="1"/>
        <c:lblAlgn val="ctr"/>
        <c:lblOffset val="100"/>
        <c:noMultiLvlLbl val="0"/>
      </c:catAx>
      <c:valAx>
        <c:axId val="26646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646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LAVORI DELLE </a:t>
            </a:r>
            <a:r>
              <a:rPr lang="it-IT" sz="2400" b="1" dirty="0" smtClean="0"/>
              <a:t>ORFANE 1900-1939</a:t>
            </a:r>
            <a:endParaRPr lang="it-I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37270341207348"/>
          <c:y val="0.1852145214521452"/>
          <c:w val="0.8966272965879265"/>
          <c:h val="0.59967810954323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Foglio1!$V$133:$V$140</c:f>
              <c:strCache>
                <c:ptCount val="8"/>
                <c:pt idx="0">
                  <c:v>cucictrice</c:v>
                </c:pt>
                <c:pt idx="1">
                  <c:v>impiegata</c:v>
                </c:pt>
                <c:pt idx="2">
                  <c:v>lavandai</c:v>
                </c:pt>
                <c:pt idx="3">
                  <c:v>magliera</c:v>
                </c:pt>
                <c:pt idx="4">
                  <c:v>cravattaia</c:v>
                </c:pt>
                <c:pt idx="5">
                  <c:v>venditrice</c:v>
                </c:pt>
                <c:pt idx="6">
                  <c:v>ricamo</c:v>
                </c:pt>
                <c:pt idx="7">
                  <c:v>magazziniera</c:v>
                </c:pt>
              </c:strCache>
            </c:strRef>
          </c:cat>
          <c:val>
            <c:numRef>
              <c:f>Foglio1!$W$133:$W$140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9-4A64-A218-64B4667C1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777672"/>
        <c:axId val="184810128"/>
        <c:axId val="0"/>
      </c:bar3DChart>
      <c:catAx>
        <c:axId val="180777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4810128"/>
        <c:crosses val="autoZero"/>
        <c:auto val="1"/>
        <c:lblAlgn val="ctr"/>
        <c:lblOffset val="100"/>
        <c:noMultiLvlLbl val="0"/>
      </c:catAx>
      <c:valAx>
        <c:axId val="18481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077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 smtClean="0"/>
              <a:t>LAVORO DEI</a:t>
            </a:r>
            <a:r>
              <a:rPr lang="it-IT" sz="2400" b="1" baseline="0" dirty="0" smtClean="0"/>
              <a:t> TUTORI</a:t>
            </a:r>
            <a:endParaRPr lang="it-IT" sz="2400" b="1" dirty="0"/>
          </a:p>
        </c:rich>
      </c:tx>
      <c:layout>
        <c:manualLayout>
          <c:xMode val="edge"/>
          <c:yMode val="edge"/>
          <c:x val="0.38290137819233944"/>
          <c:y val="1.2308314557230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Foglio1!$AN$93:$AN$113</c:f>
              <c:strCache>
                <c:ptCount val="21"/>
                <c:pt idx="0">
                  <c:v>commesso</c:v>
                </c:pt>
                <c:pt idx="1">
                  <c:v>calzolaio</c:v>
                </c:pt>
                <c:pt idx="2">
                  <c:v>pittore</c:v>
                </c:pt>
                <c:pt idx="3">
                  <c:v>contatore</c:v>
                </c:pt>
                <c:pt idx="4">
                  <c:v>tipografo</c:v>
                </c:pt>
                <c:pt idx="5">
                  <c:v>contabile</c:v>
                </c:pt>
                <c:pt idx="6">
                  <c:v>agricoltore</c:v>
                </c:pt>
                <c:pt idx="7">
                  <c:v>cuoco</c:v>
                </c:pt>
                <c:pt idx="8">
                  <c:v>negoziante</c:v>
                </c:pt>
                <c:pt idx="9">
                  <c:v>ragioniere</c:v>
                </c:pt>
                <c:pt idx="10">
                  <c:v>assistente</c:v>
                </c:pt>
                <c:pt idx="11">
                  <c:v>contadino</c:v>
                </c:pt>
                <c:pt idx="12">
                  <c:v>portinaia</c:v>
                </c:pt>
                <c:pt idx="13">
                  <c:v>impiegata</c:v>
                </c:pt>
                <c:pt idx="14">
                  <c:v>setaiola</c:v>
                </c:pt>
                <c:pt idx="15">
                  <c:v>orlatrice</c:v>
                </c:pt>
                <c:pt idx="16">
                  <c:v>operaia</c:v>
                </c:pt>
                <c:pt idx="17">
                  <c:v>guardarobiera</c:v>
                </c:pt>
                <c:pt idx="18">
                  <c:v>cravattaia</c:v>
                </c:pt>
                <c:pt idx="19">
                  <c:v>sarta</c:v>
                </c:pt>
                <c:pt idx="20">
                  <c:v>gommaia</c:v>
                </c:pt>
              </c:strCache>
            </c:strRef>
          </c:cat>
          <c:val>
            <c:numRef>
              <c:f>Foglio1!$AO$93:$AO$113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C2-47F2-9A16-C7F0A9D9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813912"/>
        <c:axId val="268814304"/>
        <c:axId val="0"/>
      </c:bar3DChart>
      <c:catAx>
        <c:axId val="26881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814304"/>
        <c:crosses val="autoZero"/>
        <c:auto val="1"/>
        <c:lblAlgn val="ctr"/>
        <c:lblOffset val="100"/>
        <c:noMultiLvlLbl val="0"/>
      </c:catAx>
      <c:valAx>
        <c:axId val="26881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81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/>
              <a:t>ETA’ DELLA MORTE DEL PADRE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Foglio1!$R$20:$R$119</c:f>
              <c:numCache>
                <c:formatCode>General</c:formatCode>
                <c:ptCount val="100"/>
                <c:pt idx="0">
                  <c:v>52</c:v>
                </c:pt>
                <c:pt idx="1">
                  <c:v>42</c:v>
                </c:pt>
                <c:pt idx="3">
                  <c:v>42</c:v>
                </c:pt>
                <c:pt idx="9">
                  <c:v>36</c:v>
                </c:pt>
                <c:pt idx="11">
                  <c:v>57</c:v>
                </c:pt>
                <c:pt idx="13">
                  <c:v>57</c:v>
                </c:pt>
                <c:pt idx="14">
                  <c:v>51</c:v>
                </c:pt>
                <c:pt idx="16">
                  <c:v>37</c:v>
                </c:pt>
                <c:pt idx="19">
                  <c:v>46</c:v>
                </c:pt>
                <c:pt idx="20">
                  <c:v>54</c:v>
                </c:pt>
                <c:pt idx="22">
                  <c:v>58</c:v>
                </c:pt>
                <c:pt idx="23">
                  <c:v>46</c:v>
                </c:pt>
                <c:pt idx="25">
                  <c:v>40</c:v>
                </c:pt>
                <c:pt idx="26">
                  <c:v>39</c:v>
                </c:pt>
                <c:pt idx="27">
                  <c:v>34</c:v>
                </c:pt>
                <c:pt idx="29">
                  <c:v>45</c:v>
                </c:pt>
                <c:pt idx="30">
                  <c:v>30</c:v>
                </c:pt>
                <c:pt idx="31">
                  <c:v>37</c:v>
                </c:pt>
                <c:pt idx="32">
                  <c:v>40</c:v>
                </c:pt>
                <c:pt idx="33">
                  <c:v>30</c:v>
                </c:pt>
                <c:pt idx="35">
                  <c:v>32</c:v>
                </c:pt>
                <c:pt idx="44">
                  <c:v>45</c:v>
                </c:pt>
                <c:pt idx="45">
                  <c:v>45</c:v>
                </c:pt>
                <c:pt idx="48">
                  <c:v>40</c:v>
                </c:pt>
                <c:pt idx="49">
                  <c:v>31</c:v>
                </c:pt>
                <c:pt idx="50">
                  <c:v>40</c:v>
                </c:pt>
                <c:pt idx="52">
                  <c:v>33</c:v>
                </c:pt>
                <c:pt idx="53">
                  <c:v>62</c:v>
                </c:pt>
                <c:pt idx="54">
                  <c:v>32</c:v>
                </c:pt>
                <c:pt idx="56">
                  <c:v>44</c:v>
                </c:pt>
                <c:pt idx="59">
                  <c:v>51</c:v>
                </c:pt>
                <c:pt idx="67">
                  <c:v>55</c:v>
                </c:pt>
                <c:pt idx="69">
                  <c:v>35</c:v>
                </c:pt>
                <c:pt idx="70">
                  <c:v>44</c:v>
                </c:pt>
                <c:pt idx="74">
                  <c:v>54</c:v>
                </c:pt>
                <c:pt idx="77">
                  <c:v>53</c:v>
                </c:pt>
                <c:pt idx="78">
                  <c:v>47</c:v>
                </c:pt>
                <c:pt idx="82">
                  <c:v>37</c:v>
                </c:pt>
                <c:pt idx="84">
                  <c:v>27</c:v>
                </c:pt>
                <c:pt idx="85">
                  <c:v>47</c:v>
                </c:pt>
                <c:pt idx="86">
                  <c:v>38</c:v>
                </c:pt>
                <c:pt idx="87">
                  <c:v>39</c:v>
                </c:pt>
                <c:pt idx="88">
                  <c:v>48</c:v>
                </c:pt>
                <c:pt idx="89">
                  <c:v>43</c:v>
                </c:pt>
                <c:pt idx="90">
                  <c:v>36</c:v>
                </c:pt>
                <c:pt idx="91">
                  <c:v>34</c:v>
                </c:pt>
                <c:pt idx="92">
                  <c:v>50</c:v>
                </c:pt>
                <c:pt idx="93">
                  <c:v>39</c:v>
                </c:pt>
                <c:pt idx="95">
                  <c:v>43</c:v>
                </c:pt>
                <c:pt idx="96">
                  <c:v>38</c:v>
                </c:pt>
                <c:pt idx="97">
                  <c:v>41</c:v>
                </c:pt>
                <c:pt idx="98">
                  <c:v>43</c:v>
                </c:pt>
                <c:pt idx="99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C6-4D87-AB59-B757CE7AE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815088"/>
        <c:axId val="268815480"/>
        <c:axId val="0"/>
      </c:bar3DChart>
      <c:catAx>
        <c:axId val="268815088"/>
        <c:scaling>
          <c:orientation val="minMax"/>
        </c:scaling>
        <c:delete val="1"/>
        <c:axPos val="b"/>
        <c:majorTickMark val="none"/>
        <c:minorTickMark val="none"/>
        <c:tickLblPos val="nextTo"/>
        <c:crossAx val="268815480"/>
        <c:crosses val="autoZero"/>
        <c:auto val="1"/>
        <c:lblAlgn val="ctr"/>
        <c:lblOffset val="100"/>
        <c:noMultiLvlLbl val="0"/>
      </c:catAx>
      <c:valAx>
        <c:axId val="26881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81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LAVORO</a:t>
            </a:r>
            <a:r>
              <a:rPr lang="it-IT" sz="2400" b="1" baseline="0" dirty="0"/>
              <a:t> </a:t>
            </a:r>
            <a:r>
              <a:rPr lang="it-IT" sz="2400" b="1" baseline="0" dirty="0" smtClean="0"/>
              <a:t>UOMINI XIX sec.</a:t>
            </a:r>
            <a:endParaRPr lang="it-I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Foglio1!$J$130:$J$147</c:f>
              <c:strCache>
                <c:ptCount val="18"/>
                <c:pt idx="0">
                  <c:v>tipografo</c:v>
                </c:pt>
                <c:pt idx="1">
                  <c:v>fabbricatore di immobili</c:v>
                </c:pt>
                <c:pt idx="2">
                  <c:v>casellatore bronzista</c:v>
                </c:pt>
                <c:pt idx="3">
                  <c:v>sarto</c:v>
                </c:pt>
                <c:pt idx="4">
                  <c:v>orefice</c:v>
                </c:pt>
                <c:pt idx="5">
                  <c:v>fattorino</c:v>
                </c:pt>
                <c:pt idx="6">
                  <c:v>falegname</c:v>
                </c:pt>
                <c:pt idx="7">
                  <c:v>fabbro</c:v>
                </c:pt>
                <c:pt idx="8">
                  <c:v>calzolaio</c:v>
                </c:pt>
                <c:pt idx="9">
                  <c:v>operaio</c:v>
                </c:pt>
                <c:pt idx="10">
                  <c:v>orafo</c:v>
                </c:pt>
                <c:pt idx="11">
                  <c:v>meccanico</c:v>
                </c:pt>
                <c:pt idx="12">
                  <c:v>macchinista</c:v>
                </c:pt>
                <c:pt idx="13">
                  <c:v>lattoniere</c:v>
                </c:pt>
                <c:pt idx="14">
                  <c:v>commesso</c:v>
                </c:pt>
                <c:pt idx="15">
                  <c:v>disegnatore litografo</c:v>
                </c:pt>
                <c:pt idx="16">
                  <c:v>commesso</c:v>
                </c:pt>
                <c:pt idx="17">
                  <c:v>cuoco</c:v>
                </c:pt>
              </c:strCache>
            </c:strRef>
          </c:cat>
          <c:val>
            <c:numRef>
              <c:f>Foglio1!$K$130:$K$147</c:f>
              <c:numCache>
                <c:formatCode>General</c:formatCode>
                <c:ptCount val="18"/>
                <c:pt idx="0">
                  <c:v>11</c:v>
                </c:pt>
                <c:pt idx="1">
                  <c:v>3</c:v>
                </c:pt>
                <c:pt idx="2">
                  <c:v>2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9</c:v>
                </c:pt>
                <c:pt idx="9">
                  <c:v>5</c:v>
                </c:pt>
                <c:pt idx="10">
                  <c:v>5</c:v>
                </c:pt>
                <c:pt idx="11">
                  <c:v>1</c:v>
                </c:pt>
                <c:pt idx="12">
                  <c:v>4</c:v>
                </c:pt>
                <c:pt idx="13">
                  <c:v>2</c:v>
                </c:pt>
                <c:pt idx="14">
                  <c:v>3</c:v>
                </c:pt>
                <c:pt idx="15">
                  <c:v>7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A8-4113-A13A-A2B2B0F0D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816264"/>
        <c:axId val="268816656"/>
        <c:axId val="0"/>
      </c:bar3DChart>
      <c:catAx>
        <c:axId val="26881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816656"/>
        <c:crosses val="autoZero"/>
        <c:auto val="1"/>
        <c:lblAlgn val="ctr"/>
        <c:lblOffset val="100"/>
        <c:noMultiLvlLbl val="0"/>
      </c:catAx>
      <c:valAx>
        <c:axId val="26881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881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/>
              <a:t>LAVORO </a:t>
            </a:r>
            <a:r>
              <a:rPr lang="it-IT" sz="2400" b="1" dirty="0" smtClean="0"/>
              <a:t>DONNE XIX sec.</a:t>
            </a:r>
            <a:endParaRPr lang="it-I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Foglio1!$M$130:$M$148</c:f>
              <c:strCache>
                <c:ptCount val="19"/>
                <c:pt idx="0">
                  <c:v>sarta</c:v>
                </c:pt>
                <c:pt idx="1">
                  <c:v>cucitrice</c:v>
                </c:pt>
                <c:pt idx="2">
                  <c:v>inserviente</c:v>
                </c:pt>
                <c:pt idx="3">
                  <c:v>cuoca</c:v>
                </c:pt>
                <c:pt idx="4">
                  <c:v>tessitrice</c:v>
                </c:pt>
                <c:pt idx="5">
                  <c:v>insegnate</c:v>
                </c:pt>
                <c:pt idx="6">
                  <c:v>macellaia</c:v>
                </c:pt>
                <c:pt idx="7">
                  <c:v>lavandaia</c:v>
                </c:pt>
                <c:pt idx="8">
                  <c:v>magliaia</c:v>
                </c:pt>
                <c:pt idx="9">
                  <c:v>operaia</c:v>
                </c:pt>
                <c:pt idx="10">
                  <c:v>artista</c:v>
                </c:pt>
                <c:pt idx="11">
                  <c:v>infermiera</c:v>
                </c:pt>
                <c:pt idx="12">
                  <c:v>carrettiera</c:v>
                </c:pt>
                <c:pt idx="13">
                  <c:v>portinaia</c:v>
                </c:pt>
                <c:pt idx="14">
                  <c:v>impiegata</c:v>
                </c:pt>
                <c:pt idx="15">
                  <c:v>setaiola</c:v>
                </c:pt>
                <c:pt idx="16">
                  <c:v>orlatrice</c:v>
                </c:pt>
                <c:pt idx="17">
                  <c:v>guardarobiera</c:v>
                </c:pt>
                <c:pt idx="18">
                  <c:v>gommaia</c:v>
                </c:pt>
              </c:strCache>
            </c:strRef>
          </c:cat>
          <c:val>
            <c:numRef>
              <c:f>Foglio1!$N$130:$N$148</c:f>
              <c:numCache>
                <c:formatCode>General</c:formatCode>
                <c:ptCount val="19"/>
                <c:pt idx="0">
                  <c:v>8</c:v>
                </c:pt>
                <c:pt idx="1">
                  <c:v>11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  <c:pt idx="11">
                  <c:v>7</c:v>
                </c:pt>
                <c:pt idx="12">
                  <c:v>1</c:v>
                </c:pt>
                <c:pt idx="13">
                  <c:v>6</c:v>
                </c:pt>
                <c:pt idx="14">
                  <c:v>3</c:v>
                </c:pt>
                <c:pt idx="15">
                  <c:v>1</c:v>
                </c:pt>
                <c:pt idx="16">
                  <c:v>5</c:v>
                </c:pt>
                <c:pt idx="17">
                  <c:v>1</c:v>
                </c:pt>
                <c:pt idx="1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34-47D4-B85F-C571C6D68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744880"/>
        <c:axId val="269745272"/>
        <c:axId val="0"/>
      </c:bar3DChart>
      <c:catAx>
        <c:axId val="2697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9745272"/>
        <c:crosses val="autoZero"/>
        <c:auto val="1"/>
        <c:lblAlgn val="ctr"/>
        <c:lblOffset val="100"/>
        <c:noMultiLvlLbl val="0"/>
      </c:catAx>
      <c:valAx>
        <c:axId val="26974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6974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3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84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9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2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68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0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3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04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31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19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0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75DF-F658-4CD5-A4FE-9EBAD0F25230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C34E-4E93-4AF1-9B07-D79E249F0B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01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2600" y="3569727"/>
            <a:ext cx="9144000" cy="23876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ISTITUTO MARTINITT E STELLINE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14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2948"/>
              </p:ext>
            </p:extLst>
          </p:nvPr>
        </p:nvGraphicFramePr>
        <p:xfrm>
          <a:off x="434715" y="344773"/>
          <a:ext cx="11167672" cy="61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0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113044"/>
              </p:ext>
            </p:extLst>
          </p:nvPr>
        </p:nvGraphicFramePr>
        <p:xfrm>
          <a:off x="644577" y="419725"/>
          <a:ext cx="10867869" cy="620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0733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83625"/>
              </p:ext>
            </p:extLst>
          </p:nvPr>
        </p:nvGraphicFramePr>
        <p:xfrm>
          <a:off x="434715" y="509666"/>
          <a:ext cx="11002780" cy="589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759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28657"/>
              </p:ext>
            </p:extLst>
          </p:nvPr>
        </p:nvGraphicFramePr>
        <p:xfrm>
          <a:off x="389744" y="329784"/>
          <a:ext cx="11272604" cy="610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96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69626" y="1543986"/>
            <a:ext cx="105980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err="1" smtClean="0"/>
              <a:t>Canzi</a:t>
            </a:r>
            <a:r>
              <a:rPr lang="it-IT" sz="5400" dirty="0" smtClean="0"/>
              <a:t>, De </a:t>
            </a:r>
            <a:r>
              <a:rPr lang="it-IT" sz="5400" dirty="0"/>
              <a:t>M</a:t>
            </a:r>
            <a:r>
              <a:rPr lang="it-IT" sz="5400" dirty="0" smtClean="0"/>
              <a:t>arinis, </a:t>
            </a:r>
            <a:r>
              <a:rPr lang="it-IT" sz="5400" dirty="0"/>
              <a:t>F</a:t>
            </a:r>
            <a:r>
              <a:rPr lang="it-IT" sz="5400" dirty="0" smtClean="0"/>
              <a:t>errari, </a:t>
            </a:r>
            <a:r>
              <a:rPr lang="it-IT" sz="5400" dirty="0" err="1"/>
              <a:t>V</a:t>
            </a:r>
            <a:r>
              <a:rPr lang="it-IT" sz="5400" dirty="0" err="1" smtClean="0"/>
              <a:t>escan</a:t>
            </a:r>
            <a:r>
              <a:rPr lang="it-IT" sz="5400" dirty="0" smtClean="0"/>
              <a:t>, Barbosa, Abate, </a:t>
            </a:r>
            <a:r>
              <a:rPr lang="it-IT" sz="5400" dirty="0" err="1" smtClean="0"/>
              <a:t>Sparacino</a:t>
            </a:r>
            <a:r>
              <a:rPr lang="it-IT" sz="5400" dirty="0" smtClean="0"/>
              <a:t>, Glauber, </a:t>
            </a:r>
            <a:r>
              <a:rPr lang="it-IT" sz="5400" dirty="0" err="1"/>
              <a:t>P</a:t>
            </a:r>
            <a:r>
              <a:rPr lang="it-IT" sz="5400" dirty="0" err="1" smtClean="0"/>
              <a:t>lateroti</a:t>
            </a:r>
            <a:r>
              <a:rPr lang="it-IT" sz="5400" dirty="0" smtClean="0"/>
              <a:t>, </a:t>
            </a:r>
            <a:r>
              <a:rPr lang="it-IT" sz="5400" dirty="0" err="1"/>
              <a:t>P</a:t>
            </a:r>
            <a:r>
              <a:rPr lang="it-IT" sz="5400" dirty="0" err="1" smtClean="0"/>
              <a:t>alleni</a:t>
            </a:r>
            <a:r>
              <a:rPr lang="it-IT" sz="5400" dirty="0" smtClean="0"/>
              <a:t>, Tassinari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9272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L’istituto venne fondato nel 1533 grazie al veneziano Gerolamo Emiliani, il quale aveva precedentemente fondato orfanotrofi a Brescia, Bergamo e Somasca.</a:t>
            </a:r>
          </a:p>
          <a:p>
            <a:r>
              <a:rPr lang="it-IT" dirty="0" smtClean="0"/>
              <a:t>Egli raccolse gli orfani in una casa nei pressi della chiesa di San Sepolcro e successivamente in un edificio più grande in via Manzoni. Nel 1560 San Carlo Borromeo consacrò la chiesa di San Martino, da qui deriva </a:t>
            </a:r>
            <a:r>
              <a:rPr lang="it-IT" dirty="0" smtClean="0"/>
              <a:t>il </a:t>
            </a:r>
            <a:r>
              <a:rPr lang="it-IT" dirty="0" smtClean="0"/>
              <a:t>nome dei </a:t>
            </a:r>
            <a:r>
              <a:rPr lang="it-IT" dirty="0"/>
              <a:t>M</a:t>
            </a:r>
            <a:r>
              <a:rPr lang="it-IT" dirty="0" smtClean="0"/>
              <a:t>artinitt (che significa piccoli martini).</a:t>
            </a:r>
          </a:p>
          <a:p>
            <a:r>
              <a:rPr lang="it-IT" dirty="0" smtClean="0"/>
              <a:t>Nel 1578 San Carlo Borromeo eresse l’Ospedale dei Poveri Mendicanti e Vergognosi della Stella. Contemporaneamente venne fondato un ricovero femminile a Santa Caterina di </a:t>
            </a:r>
            <a:r>
              <a:rPr lang="it-IT" dirty="0" smtClean="0"/>
              <a:t>Rancate</a:t>
            </a:r>
            <a:r>
              <a:rPr lang="it-IT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2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29790"/>
            <a:ext cx="10515600" cy="5193740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Nella seconda metà del ‘600 e nel corso del ‘700 il luogo Pio della Stella accolse </a:t>
            </a:r>
            <a:r>
              <a:rPr lang="it-IT" dirty="0" smtClean="0"/>
              <a:t>sempre più orfani, </a:t>
            </a:r>
            <a:r>
              <a:rPr lang="it-IT" dirty="0" smtClean="0"/>
              <a:t>assumendo sempre più la funzione di orfanotrofio. </a:t>
            </a:r>
          </a:p>
          <a:p>
            <a:r>
              <a:rPr lang="it-IT" dirty="0" smtClean="0"/>
              <a:t>Nel 1785 l’istituto di Santa Caterina venne annesso al luogo Pio della Stella e parallelamente l’orfanotrofio maschile venne spostato al monastero di San Pietro in Gessate.</a:t>
            </a:r>
          </a:p>
          <a:p>
            <a:r>
              <a:rPr lang="it-IT" dirty="0" smtClean="0"/>
              <a:t>Nel 1807 l’istituto maschile e quello femminile vennero riuniti sotto un’unica amministrazione.</a:t>
            </a:r>
          </a:p>
          <a:p>
            <a:r>
              <a:rPr lang="it-IT" dirty="0" smtClean="0"/>
              <a:t>Nel 1865 l’istituto decise che le dimissioni degli orfani dovessero avvenire prima dei 19 anni. </a:t>
            </a:r>
          </a:p>
          <a:p>
            <a:r>
              <a:rPr lang="it-IT" dirty="0" smtClean="0"/>
              <a:t>Negli anni </a:t>
            </a:r>
            <a:r>
              <a:rPr lang="it-IT" dirty="0" smtClean="0"/>
              <a:t>‘</a:t>
            </a:r>
            <a:r>
              <a:rPr lang="it-IT" dirty="0" smtClean="0"/>
              <a:t>70 del novecento vennero create le case-famiglia per piccoli gruppi di orfani a discapito degli orfanotrofi.</a:t>
            </a:r>
          </a:p>
          <a:p>
            <a:r>
              <a:rPr lang="it-IT" dirty="0" smtClean="0"/>
              <a:t>L’ultima sede dei </a:t>
            </a:r>
            <a:r>
              <a:rPr lang="it-IT" dirty="0" err="1" smtClean="0"/>
              <a:t>Matinitt</a:t>
            </a:r>
            <a:r>
              <a:rPr lang="it-IT" dirty="0" smtClean="0"/>
              <a:t> fu a Lambrate, una struttura costruita nel 1932 </a:t>
            </a:r>
          </a:p>
        </p:txBody>
      </p:sp>
    </p:spTree>
    <p:extLst>
      <p:ext uri="{BB962C8B-B14F-4D97-AF65-F5344CB8AC3E}">
        <p14:creationId xmlns:p14="http://schemas.microsoft.com/office/powerpoint/2010/main" val="2616207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CRITERI DI AMMISSIONE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Essere orfani di almeno un genitore(gli orfani di entrambi avevano la precedenza e gli orfani di padre avevano la precedenza sugli orfani di madre).</a:t>
            </a:r>
          </a:p>
          <a:p>
            <a:r>
              <a:rPr lang="it-IT" dirty="0" smtClean="0"/>
              <a:t>Essere in condizione miserabile.</a:t>
            </a:r>
          </a:p>
          <a:p>
            <a:r>
              <a:rPr lang="it-IT" dirty="0" smtClean="0"/>
              <a:t>Avere la cittadinanza milanese.</a:t>
            </a:r>
          </a:p>
          <a:p>
            <a:r>
              <a:rPr lang="it-IT" dirty="0" smtClean="0"/>
              <a:t>Essere figlio legittimo.</a:t>
            </a:r>
          </a:p>
          <a:p>
            <a:r>
              <a:rPr lang="it-IT" dirty="0" smtClean="0"/>
              <a:t>Essere vaccinato e di sana e robusta costituzione.</a:t>
            </a:r>
          </a:p>
          <a:p>
            <a:r>
              <a:rPr lang="it-IT" dirty="0" smtClean="0"/>
              <a:t>Età tra i 6 e i 12 anni.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782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 DI GRAZIELLA, UNA EX STELLINA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Nata a giugno del 1941.</a:t>
            </a:r>
          </a:p>
          <a:p>
            <a:r>
              <a:rPr lang="it-IT" dirty="0" smtClean="0"/>
              <a:t>Entrata nel 1949 all’età di 8 anni e uscita a natale del 1959.</a:t>
            </a:r>
            <a:endParaRPr lang="it-IT" dirty="0"/>
          </a:p>
          <a:p>
            <a:r>
              <a:rPr lang="it-IT" dirty="0" smtClean="0"/>
              <a:t>Orfana di padre, morto a 27 anni nella guerra in Africa.</a:t>
            </a:r>
          </a:p>
          <a:p>
            <a:r>
              <a:rPr lang="it-IT" dirty="0" smtClean="0"/>
              <a:t>Si è dovuta presentare in comune con quattro testimoni per ottenere la cittadinanza milanese, senza la quale non poteva essere ammessa poiché era emiliana.</a:t>
            </a:r>
          </a:p>
          <a:p>
            <a:r>
              <a:rPr lang="it-IT" dirty="0" smtClean="0"/>
              <a:t>Suo nonno ha provato a riportarla a casa ma lei rifiutò poiché aveva i vestiti nuovi, poteva studiare e poteva mangiare tutti i giorni.</a:t>
            </a:r>
          </a:p>
          <a:p>
            <a:r>
              <a:rPr lang="it-IT" dirty="0" smtClean="0"/>
              <a:t>Durante il suo periodo in orfanotrofio ha avuto tre istitutrici: la prima fino alla fine delle medie, la seconda per un anno e l’ultima fino alla fine degli studi.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82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 DI GRAZIELLA, UNA EX STELLINA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5013" y="1825625"/>
            <a:ext cx="10878787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Le stelline si avviano al lavoro svolgendo faccende domestiche (aiutavano in cucina, pulivano i corridoi, le camerate ecc.).</a:t>
            </a:r>
          </a:p>
          <a:p>
            <a:r>
              <a:rPr lang="it-IT" dirty="0" smtClean="0"/>
              <a:t>Tra le materie scolastiche vi erano i lavori ‘’donneschi’’ come cucina e cucito.</a:t>
            </a:r>
          </a:p>
          <a:p>
            <a:r>
              <a:rPr lang="it-IT" dirty="0" smtClean="0"/>
              <a:t>Graziella era molto brava in disegno e in italiano.</a:t>
            </a:r>
          </a:p>
          <a:p>
            <a:r>
              <a:rPr lang="it-IT" dirty="0" smtClean="0"/>
              <a:t>Poteva vedere la madre una volta al mese ma spesso era in punizione, perciò quando uscì dall’orfanotrofio vedeva la madre come ‘’un’estranea’’.</a:t>
            </a:r>
          </a:p>
          <a:p>
            <a:r>
              <a:rPr lang="it-IT" dirty="0" smtClean="0"/>
              <a:t>Prima di uscire dall’orfanotrofio le venne spiegato come nascono i bambini da un’ostetrica del </a:t>
            </a:r>
            <a:r>
              <a:rPr lang="it-IT" dirty="0" err="1" smtClean="0"/>
              <a:t>Mangiagalli</a:t>
            </a:r>
            <a:r>
              <a:rPr lang="it-IT" dirty="0" smtClean="0"/>
              <a:t>, anche se la storia fu un poco romanzata.</a:t>
            </a:r>
          </a:p>
          <a:p>
            <a:r>
              <a:rPr lang="it-IT" dirty="0" smtClean="0"/>
              <a:t>Uscita dall’orfanotrofio lavorò come impiegata (dove metà dei lavoratori erano M</a:t>
            </a:r>
            <a:r>
              <a:rPr lang="it-IT" dirty="0"/>
              <a:t>a</a:t>
            </a:r>
            <a:r>
              <a:rPr lang="it-IT" dirty="0" smtClean="0"/>
              <a:t>rtinitt o Stelline) finché non si sposò, </a:t>
            </a:r>
            <a:r>
              <a:rPr lang="it-IT" dirty="0" smtClean="0"/>
              <a:t>dopo la </a:t>
            </a:r>
            <a:r>
              <a:rPr lang="it-IT" dirty="0" smtClean="0"/>
              <a:t>morte del marito riprese a lavorare.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18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4595" y="217208"/>
            <a:ext cx="3563586" cy="1950509"/>
          </a:xfrm>
        </p:spPr>
        <p:txBody>
          <a:bodyPr/>
          <a:lstStyle/>
          <a:p>
            <a:r>
              <a:rPr lang="it-IT" dirty="0" smtClean="0"/>
              <a:t>MAPPA ABITAZIONI DEGLI ORFANI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9" y="198566"/>
            <a:ext cx="7953542" cy="64720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666628" y="2391752"/>
            <a:ext cx="10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Martinitt</a:t>
            </a:r>
          </a:p>
          <a:p>
            <a:endParaRPr lang="it-IT" dirty="0"/>
          </a:p>
          <a:p>
            <a:r>
              <a:rPr lang="it-IT" dirty="0" smtClean="0"/>
              <a:t>Stelline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8394595" y="2480070"/>
            <a:ext cx="261677" cy="2420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8411134" y="3034470"/>
            <a:ext cx="255494" cy="25904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511988" y="6051176"/>
            <a:ext cx="311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Campione 92 orfani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02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933462"/>
              </p:ext>
            </p:extLst>
          </p:nvPr>
        </p:nvGraphicFramePr>
        <p:xfrm>
          <a:off x="629587" y="157397"/>
          <a:ext cx="10897847" cy="567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863120" y="6026046"/>
            <a:ext cx="773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media gli orfani risiedevano nel collegio </a:t>
            </a:r>
            <a:r>
              <a:rPr lang="it-IT" dirty="0" smtClean="0"/>
              <a:t>di </a:t>
            </a:r>
            <a:r>
              <a:rPr lang="it-IT" dirty="0" smtClean="0"/>
              <a:t>6,6 anni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14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466393"/>
              </p:ext>
            </p:extLst>
          </p:nvPr>
        </p:nvGraphicFramePr>
        <p:xfrm>
          <a:off x="-134912" y="592112"/>
          <a:ext cx="11722308" cy="626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0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616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ISTITUTO MARTINITT E STELLINE</vt:lpstr>
      <vt:lpstr>STORIA</vt:lpstr>
      <vt:lpstr>STORIA</vt:lpstr>
      <vt:lpstr>CRITERI DI AMMISSIONE</vt:lpstr>
      <vt:lpstr>LA STORIA DI GRAZIELLA, UNA EX STELLINA</vt:lpstr>
      <vt:lpstr>LA STORIA DI GRAZIELLA, UNA EX STELLINA</vt:lpstr>
      <vt:lpstr>MAPPA ABITAZIONI DEGLI ORFANI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MARTINITT E STELLINE</dc:title>
  <dc:creator>Administrator</dc:creator>
  <cp:lastModifiedBy>Account Microsoft</cp:lastModifiedBy>
  <cp:revision>39</cp:revision>
  <dcterms:created xsi:type="dcterms:W3CDTF">2019-05-24T08:06:23Z</dcterms:created>
  <dcterms:modified xsi:type="dcterms:W3CDTF">2020-03-16T14:21:16Z</dcterms:modified>
</cp:coreProperties>
</file>