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sldIdLst>
    <p:sldId id="256" r:id="rId2"/>
    <p:sldId id="258" r:id="rId3"/>
    <p:sldId id="259" r:id="rId4"/>
    <p:sldId id="260" r:id="rId5"/>
    <p:sldId id="261" r:id="rId6"/>
    <p:sldId id="262" r:id="rId7"/>
    <p:sldId id="263" r:id="rId8"/>
    <p:sldId id="264" r:id="rId9"/>
    <p:sldId id="265" r:id="rId10"/>
    <p:sldId id="266" r:id="rId11"/>
    <p:sldId id="280" r:id="rId12"/>
    <p:sldId id="267" r:id="rId13"/>
    <p:sldId id="269" r:id="rId14"/>
    <p:sldId id="279" r:id="rId15"/>
    <p:sldId id="281" r:id="rId16"/>
    <p:sldId id="282" r:id="rId17"/>
    <p:sldId id="283" r:id="rId18"/>
    <p:sldId id="292" r:id="rId19"/>
    <p:sldId id="284" r:id="rId20"/>
    <p:sldId id="285" r:id="rId21"/>
    <p:sldId id="293" r:id="rId22"/>
    <p:sldId id="286" r:id="rId23"/>
    <p:sldId id="270" r:id="rId24"/>
    <p:sldId id="271" r:id="rId25"/>
    <p:sldId id="272" r:id="rId26"/>
    <p:sldId id="273" r:id="rId27"/>
    <p:sldId id="274" r:id="rId28"/>
    <p:sldId id="275" r:id="rId29"/>
    <p:sldId id="276" r:id="rId30"/>
    <p:sldId id="277" r:id="rId31"/>
    <p:sldId id="278" r:id="rId32"/>
    <p:sldId id="287" r:id="rId33"/>
    <p:sldId id="288" r:id="rId34"/>
    <p:sldId id="289" r:id="rId35"/>
    <p:sldId id="290"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79" autoAdjust="0"/>
    <p:restoredTop sz="94660"/>
  </p:normalViewPr>
  <p:slideViewPr>
    <p:cSldViewPr snapToGrid="0">
      <p:cViewPr varScale="1">
        <p:scale>
          <a:sx n="82" d="100"/>
          <a:sy n="82" d="100"/>
        </p:scale>
        <p:origin x="66" y="53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image" Target="../media/image1.jpeg"/><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Foglio_di_lavoro_di_Microsoft_Excel.xlsx"/></Relationships>
</file>

<file path=ppt/charts/_rels/chart2.xml.rels><?xml version="1.0" encoding="UTF-8" standalone="yes"?>
<Relationships xmlns="http://schemas.openxmlformats.org/package/2006/relationships"><Relationship Id="rId3" Type="http://schemas.openxmlformats.org/officeDocument/2006/relationships/image" Target="../media/image1.jpeg"/><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Foglio_di_lavoro_di_Microsoft_Excel1.xlsx"/></Relationships>
</file>

<file path=ppt/charts/_rels/chart3.xml.rels><?xml version="1.0" encoding="UTF-8" standalone="yes"?>
<Relationships xmlns="http://schemas.openxmlformats.org/package/2006/relationships"><Relationship Id="rId3" Type="http://schemas.openxmlformats.org/officeDocument/2006/relationships/image" Target="../media/image1.jpeg"/><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Foglio_di_lavoro_di_Microsoft_Excel2.xlsx"/></Relationships>
</file>

<file path=ppt/charts/_rels/chart4.xml.rels><?xml version="1.0" encoding="UTF-8" standalone="yes"?>
<Relationships xmlns="http://schemas.openxmlformats.org/package/2006/relationships"><Relationship Id="rId3" Type="http://schemas.openxmlformats.org/officeDocument/2006/relationships/image" Target="../media/image1.jpeg"/><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Foglio_di_lavoro_di_Microsoft_Excel3.xlsx"/></Relationships>
</file>

<file path=ppt/charts/_rels/chart5.xml.rels><?xml version="1.0" encoding="UTF-8" standalone="yes"?>
<Relationships xmlns="http://schemas.openxmlformats.org/package/2006/relationships"><Relationship Id="rId3" Type="http://schemas.openxmlformats.org/officeDocument/2006/relationships/image" Target="../media/image1.jpeg"/><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Foglio_di_lavoro_di_Microsoft_Excel4.xlsx"/></Relationships>
</file>

<file path=ppt/charts/_rels/chart6.xml.rels><?xml version="1.0" encoding="UTF-8" standalone="yes"?>
<Relationships xmlns="http://schemas.openxmlformats.org/package/2006/relationships"><Relationship Id="rId3" Type="http://schemas.openxmlformats.org/officeDocument/2006/relationships/image" Target="../media/image1.jpeg"/><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Foglio_di_lavoro_di_Microsoft_Excel5.xlsx"/></Relationships>
</file>

<file path=ppt/charts/_rels/chart7.xml.rels><?xml version="1.0" encoding="UTF-8" standalone="yes"?>
<Relationships xmlns="http://schemas.openxmlformats.org/package/2006/relationships"><Relationship Id="rId3" Type="http://schemas.openxmlformats.org/officeDocument/2006/relationships/image" Target="../media/image1.jpeg"/><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Foglio_di_lavoro_di_Microsoft_Excel6.xlsx"/></Relationships>
</file>

<file path=ppt/charts/_rels/chart8.xml.rels><?xml version="1.0" encoding="UTF-8" standalone="yes"?>
<Relationships xmlns="http://schemas.openxmlformats.org/package/2006/relationships"><Relationship Id="rId3" Type="http://schemas.openxmlformats.org/officeDocument/2006/relationships/image" Target="../media/image1.jpeg"/><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Foglio_di_lavoro_di_Microsoft_Excel7.xlsx"/></Relationships>
</file>

<file path=ppt/charts/_rels/chart9.xml.rels><?xml version="1.0" encoding="UTF-8" standalone="yes"?>
<Relationships xmlns="http://schemas.openxmlformats.org/package/2006/relationships"><Relationship Id="rId3" Type="http://schemas.openxmlformats.org/officeDocument/2006/relationships/image" Target="../media/image1.jpeg"/><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Foglio_di_lavoro_di_Microsoft_Excel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515864565101157E-2"/>
          <c:y val="0.11147317162901685"/>
          <c:w val="0.93362574889978567"/>
          <c:h val="0.71847404538417126"/>
        </c:manualLayout>
      </c:layout>
      <c:barChart>
        <c:barDir val="col"/>
        <c:grouping val="clustered"/>
        <c:varyColors val="0"/>
        <c:ser>
          <c:idx val="1"/>
          <c:order val="1"/>
          <c:tx>
            <c:strRef>
              <c:f>Foglio1!$C$1</c:f>
              <c:strCache>
                <c:ptCount val="1"/>
                <c:pt idx="0">
                  <c:v>Colonna1</c:v>
                </c:pt>
              </c:strCache>
            </c:strRef>
          </c:tx>
          <c:spPr>
            <a:blipFill>
              <a:blip xmlns:r="http://schemas.openxmlformats.org/officeDocument/2006/relationships" r:embed="rId3">
                <a:duotone>
                  <a:schemeClr val="accent2">
                    <a:shade val="74000"/>
                    <a:satMod val="130000"/>
                    <a:lumMod val="90000"/>
                  </a:schemeClr>
                  <a:schemeClr val="accent2">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c:spPr>
          <c:invertIfNegative val="0"/>
          <c:cat>
            <c:strRef>
              <c:f>Foglio1!$A$2:$A$9</c:f>
              <c:strCache>
                <c:ptCount val="8"/>
                <c:pt idx="0">
                  <c:v>Tipografo</c:v>
                </c:pt>
                <c:pt idx="1">
                  <c:v>Fabbr. mobili</c:v>
                </c:pt>
                <c:pt idx="2">
                  <c:v>Falegname</c:v>
                </c:pt>
                <c:pt idx="3">
                  <c:v>Orefice</c:v>
                </c:pt>
                <c:pt idx="4">
                  <c:v>Calzolaio</c:v>
                </c:pt>
                <c:pt idx="5">
                  <c:v>Tornitore</c:v>
                </c:pt>
                <c:pt idx="6">
                  <c:v>Operaio</c:v>
                </c:pt>
                <c:pt idx="7">
                  <c:v>Macchinista</c:v>
                </c:pt>
              </c:strCache>
            </c:strRef>
          </c:cat>
          <c:val>
            <c:numRef>
              <c:f>Foglio1!$C$2:$C$9</c:f>
              <c:numCache>
                <c:formatCode>General</c:formatCode>
                <c:ptCount val="8"/>
              </c:numCache>
            </c:numRef>
          </c:val>
          <c:extLst>
            <c:ext xmlns:c16="http://schemas.microsoft.com/office/drawing/2014/chart" uri="{C3380CC4-5D6E-409C-BE32-E72D297353CC}">
              <c16:uniqueId val="{00000000-E11F-408E-BAAC-72A16B31C856}"/>
            </c:ext>
          </c:extLst>
        </c:ser>
        <c:ser>
          <c:idx val="2"/>
          <c:order val="2"/>
          <c:tx>
            <c:strRef>
              <c:f>Foglio1!$D$1</c:f>
              <c:strCache>
                <c:ptCount val="1"/>
                <c:pt idx="0">
                  <c:v>Colonna2</c:v>
                </c:pt>
              </c:strCache>
            </c:strRef>
          </c:tx>
          <c:spPr>
            <a:blipFill>
              <a:blip xmlns:r="http://schemas.openxmlformats.org/officeDocument/2006/relationships" r:embed="rId3">
                <a:duotone>
                  <a:schemeClr val="accent3">
                    <a:shade val="74000"/>
                    <a:satMod val="130000"/>
                    <a:lumMod val="90000"/>
                  </a:schemeClr>
                  <a:schemeClr val="accent3">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c:spPr>
          <c:invertIfNegative val="0"/>
          <c:cat>
            <c:strRef>
              <c:f>Foglio1!$A$2:$A$9</c:f>
              <c:strCache>
                <c:ptCount val="8"/>
                <c:pt idx="0">
                  <c:v>Tipografo</c:v>
                </c:pt>
                <c:pt idx="1">
                  <c:v>Fabbr. mobili</c:v>
                </c:pt>
                <c:pt idx="2">
                  <c:v>Falegname</c:v>
                </c:pt>
                <c:pt idx="3">
                  <c:v>Orefice</c:v>
                </c:pt>
                <c:pt idx="4">
                  <c:v>Calzolaio</c:v>
                </c:pt>
                <c:pt idx="5">
                  <c:v>Tornitore</c:v>
                </c:pt>
                <c:pt idx="6">
                  <c:v>Operaio</c:v>
                </c:pt>
                <c:pt idx="7">
                  <c:v>Macchinista</c:v>
                </c:pt>
              </c:strCache>
            </c:strRef>
          </c:cat>
          <c:val>
            <c:numRef>
              <c:f>Foglio1!$D$2:$D$9</c:f>
              <c:numCache>
                <c:formatCode>General</c:formatCode>
                <c:ptCount val="8"/>
              </c:numCache>
            </c:numRef>
          </c:val>
          <c:extLst>
            <c:ext xmlns:c16="http://schemas.microsoft.com/office/drawing/2014/chart" uri="{C3380CC4-5D6E-409C-BE32-E72D297353CC}">
              <c16:uniqueId val="{00000001-E11F-408E-BAAC-72A16B31C856}"/>
            </c:ext>
          </c:extLst>
        </c:ser>
        <c:dLbls>
          <c:showLegendKey val="0"/>
          <c:showVal val="0"/>
          <c:showCatName val="0"/>
          <c:showSerName val="0"/>
          <c:showPercent val="0"/>
          <c:showBubbleSize val="0"/>
        </c:dLbls>
        <c:gapWidth val="100"/>
        <c:overlap val="-24"/>
        <c:axId val="32701440"/>
        <c:axId val="32711424"/>
      </c:barChart>
      <c:barChart>
        <c:barDir val="col"/>
        <c:grouping val="clustered"/>
        <c:varyColors val="0"/>
        <c:ser>
          <c:idx val="0"/>
          <c:order val="0"/>
          <c:tx>
            <c:strRef>
              <c:f>Foglio1!$B$1</c:f>
              <c:strCache>
                <c:ptCount val="1"/>
                <c:pt idx="0">
                  <c:v>1</c:v>
                </c:pt>
              </c:strCache>
            </c:strRef>
          </c:tx>
          <c:spPr>
            <a:blipFill>
              <a:blip xmlns:r="http://schemas.openxmlformats.org/officeDocument/2006/relationships" r:embed="rId3">
                <a:duotone>
                  <a:schemeClr val="accent1">
                    <a:shade val="74000"/>
                    <a:satMod val="130000"/>
                    <a:lumMod val="90000"/>
                  </a:schemeClr>
                  <a:schemeClr val="accent1">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c:spPr>
          <c:invertIfNegative val="0"/>
          <c:cat>
            <c:strRef>
              <c:f>Foglio1!$A$2:$A$9</c:f>
              <c:strCache>
                <c:ptCount val="8"/>
                <c:pt idx="0">
                  <c:v>Tipografo</c:v>
                </c:pt>
                <c:pt idx="1">
                  <c:v>Fabbr. mobili</c:v>
                </c:pt>
                <c:pt idx="2">
                  <c:v>Falegname</c:v>
                </c:pt>
                <c:pt idx="3">
                  <c:v>Orefice</c:v>
                </c:pt>
                <c:pt idx="4">
                  <c:v>Calzolaio</c:v>
                </c:pt>
                <c:pt idx="5">
                  <c:v>Tornitore</c:v>
                </c:pt>
                <c:pt idx="6">
                  <c:v>Operaio</c:v>
                </c:pt>
                <c:pt idx="7">
                  <c:v>Macchinista</c:v>
                </c:pt>
              </c:strCache>
            </c:strRef>
          </c:cat>
          <c:val>
            <c:numRef>
              <c:f>Foglio1!$B$2:$B$9</c:f>
              <c:numCache>
                <c:formatCode>General</c:formatCode>
                <c:ptCount val="8"/>
                <c:pt idx="0">
                  <c:v>4</c:v>
                </c:pt>
                <c:pt idx="1">
                  <c:v>1</c:v>
                </c:pt>
                <c:pt idx="2">
                  <c:v>1</c:v>
                </c:pt>
                <c:pt idx="3">
                  <c:v>3</c:v>
                </c:pt>
                <c:pt idx="4">
                  <c:v>1</c:v>
                </c:pt>
                <c:pt idx="5">
                  <c:v>1</c:v>
                </c:pt>
                <c:pt idx="6">
                  <c:v>1</c:v>
                </c:pt>
                <c:pt idx="7">
                  <c:v>1</c:v>
                </c:pt>
              </c:numCache>
            </c:numRef>
          </c:val>
          <c:extLst>
            <c:ext xmlns:c16="http://schemas.microsoft.com/office/drawing/2014/chart" uri="{C3380CC4-5D6E-409C-BE32-E72D297353CC}">
              <c16:uniqueId val="{00000002-E11F-408E-BAAC-72A16B31C856}"/>
            </c:ext>
          </c:extLst>
        </c:ser>
        <c:dLbls>
          <c:showLegendKey val="0"/>
          <c:showVal val="0"/>
          <c:showCatName val="0"/>
          <c:showSerName val="0"/>
          <c:showPercent val="0"/>
          <c:showBubbleSize val="0"/>
        </c:dLbls>
        <c:gapWidth val="100"/>
        <c:overlap val="-24"/>
        <c:axId val="32722944"/>
        <c:axId val="32712960"/>
      </c:barChart>
      <c:catAx>
        <c:axId val="3270144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it-IT"/>
          </a:p>
        </c:txPr>
        <c:crossAx val="32711424"/>
        <c:crosses val="autoZero"/>
        <c:auto val="1"/>
        <c:lblAlgn val="ctr"/>
        <c:lblOffset val="100"/>
        <c:noMultiLvlLbl val="0"/>
      </c:catAx>
      <c:valAx>
        <c:axId val="32711424"/>
        <c:scaling>
          <c:orientation val="minMax"/>
          <c:max val="5"/>
        </c:scaling>
        <c:delete val="1"/>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crossAx val="32701440"/>
        <c:crosses val="autoZero"/>
        <c:crossBetween val="between"/>
        <c:majorUnit val="1"/>
        <c:minorUnit val="1"/>
      </c:valAx>
      <c:valAx>
        <c:axId val="32712960"/>
        <c:scaling>
          <c:orientation val="minMax"/>
          <c:max val="5"/>
          <c:min val="0"/>
        </c:scaling>
        <c:delete val="0"/>
        <c:axPos val="r"/>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it-IT"/>
          </a:p>
        </c:txPr>
        <c:crossAx val="32722944"/>
        <c:crosses val="max"/>
        <c:crossBetween val="between"/>
        <c:majorUnit val="1"/>
      </c:valAx>
      <c:catAx>
        <c:axId val="32722944"/>
        <c:scaling>
          <c:orientation val="minMax"/>
        </c:scaling>
        <c:delete val="1"/>
        <c:axPos val="b"/>
        <c:numFmt formatCode="General" sourceLinked="1"/>
        <c:majorTickMark val="none"/>
        <c:minorTickMark val="none"/>
        <c:tickLblPos val="nextTo"/>
        <c:crossAx val="32712960"/>
        <c:crosses val="autoZero"/>
        <c:auto val="1"/>
        <c:lblAlgn val="ctr"/>
        <c:lblOffset val="100"/>
        <c:noMultiLvlLbl val="0"/>
      </c:cat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it-IT"/>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it-IT"/>
        </a:p>
      </c:txPr>
    </c:title>
    <c:autoTitleDeleted val="0"/>
    <c:plotArea>
      <c:layout/>
      <c:barChart>
        <c:barDir val="col"/>
        <c:grouping val="clustered"/>
        <c:varyColors val="0"/>
        <c:ser>
          <c:idx val="0"/>
          <c:order val="0"/>
          <c:tx>
            <c:strRef>
              <c:f>Foglio1!$B$1</c:f>
              <c:strCache>
                <c:ptCount val="1"/>
              </c:strCache>
            </c:strRef>
          </c:tx>
          <c:spPr>
            <a:blipFill>
              <a:blip xmlns:r="http://schemas.openxmlformats.org/officeDocument/2006/relationships" r:embed="rId3">
                <a:duotone>
                  <a:schemeClr val="accent1">
                    <a:shade val="74000"/>
                    <a:satMod val="130000"/>
                    <a:lumMod val="90000"/>
                  </a:schemeClr>
                  <a:schemeClr val="accent1">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c:spPr>
          <c:invertIfNegative val="0"/>
          <c:cat>
            <c:strRef>
              <c:f>Foglio1!$A$2:$A$27</c:f>
              <c:strCache>
                <c:ptCount val="26"/>
                <c:pt idx="0">
                  <c:v>Cuoco </c:v>
                </c:pt>
                <c:pt idx="1">
                  <c:v>Imbianchino</c:v>
                </c:pt>
                <c:pt idx="2">
                  <c:v>Fabbr.strum. mus.</c:v>
                </c:pt>
                <c:pt idx="3">
                  <c:v>Fabbr. tabacchi</c:v>
                </c:pt>
                <c:pt idx="4">
                  <c:v>Ballerino</c:v>
                </c:pt>
                <c:pt idx="5">
                  <c:v>Assortitore</c:v>
                </c:pt>
                <c:pt idx="6">
                  <c:v>Falegname</c:v>
                </c:pt>
                <c:pt idx="7">
                  <c:v>Pettinaio</c:v>
                </c:pt>
                <c:pt idx="8">
                  <c:v>Venditore</c:v>
                </c:pt>
                <c:pt idx="9">
                  <c:v>Calzolaio</c:v>
                </c:pt>
                <c:pt idx="10">
                  <c:v>Commesso</c:v>
                </c:pt>
                <c:pt idx="11">
                  <c:v>Vetraio</c:v>
                </c:pt>
                <c:pt idx="12">
                  <c:v>Macchinista</c:v>
                </c:pt>
                <c:pt idx="13">
                  <c:v>Oste</c:v>
                </c:pt>
                <c:pt idx="14">
                  <c:v>Ufficiale</c:v>
                </c:pt>
                <c:pt idx="15">
                  <c:v>Droghiere</c:v>
                </c:pt>
                <c:pt idx="16">
                  <c:v>Intagliatore</c:v>
                </c:pt>
                <c:pt idx="17">
                  <c:v>Scrivano</c:v>
                </c:pt>
                <c:pt idx="18">
                  <c:v>Infermiere</c:v>
                </c:pt>
                <c:pt idx="19">
                  <c:v>Inserviente</c:v>
                </c:pt>
                <c:pt idx="20">
                  <c:v>Facchino</c:v>
                </c:pt>
                <c:pt idx="21">
                  <c:v>Servitore</c:v>
                </c:pt>
                <c:pt idx="22">
                  <c:v>Militare</c:v>
                </c:pt>
                <c:pt idx="23">
                  <c:v>Guardia finanza</c:v>
                </c:pt>
                <c:pt idx="24">
                  <c:v>Sacerdote</c:v>
                </c:pt>
                <c:pt idx="25">
                  <c:v>Agente municipale</c:v>
                </c:pt>
              </c:strCache>
            </c:strRef>
          </c:cat>
          <c:val>
            <c:numRef>
              <c:f>Foglio1!$B$2:$B$27</c:f>
              <c:numCache>
                <c:formatCode>General</c:formatCode>
                <c:ptCount val="26"/>
                <c:pt idx="0">
                  <c:v>2</c:v>
                </c:pt>
                <c:pt idx="1">
                  <c:v>1</c:v>
                </c:pt>
                <c:pt idx="2">
                  <c:v>1</c:v>
                </c:pt>
                <c:pt idx="3">
                  <c:v>1</c:v>
                </c:pt>
                <c:pt idx="4">
                  <c:v>1</c:v>
                </c:pt>
                <c:pt idx="5">
                  <c:v>1</c:v>
                </c:pt>
                <c:pt idx="6">
                  <c:v>1</c:v>
                </c:pt>
                <c:pt idx="7">
                  <c:v>1</c:v>
                </c:pt>
                <c:pt idx="8">
                  <c:v>1</c:v>
                </c:pt>
                <c:pt idx="9">
                  <c:v>2</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numCache>
            </c:numRef>
          </c:val>
          <c:extLst>
            <c:ext xmlns:c16="http://schemas.microsoft.com/office/drawing/2014/chart" uri="{C3380CC4-5D6E-409C-BE32-E72D297353CC}">
              <c16:uniqueId val="{00000000-4EA0-4169-824B-817168FB9C89}"/>
            </c:ext>
          </c:extLst>
        </c:ser>
        <c:dLbls>
          <c:showLegendKey val="0"/>
          <c:showVal val="0"/>
          <c:showCatName val="0"/>
          <c:showSerName val="0"/>
          <c:showPercent val="0"/>
          <c:showBubbleSize val="0"/>
        </c:dLbls>
        <c:gapWidth val="100"/>
        <c:overlap val="-24"/>
        <c:axId val="33505664"/>
        <c:axId val="33507200"/>
      </c:barChart>
      <c:catAx>
        <c:axId val="33505664"/>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it-IT"/>
          </a:p>
        </c:txPr>
        <c:crossAx val="33507200"/>
        <c:crosses val="autoZero"/>
        <c:auto val="1"/>
        <c:lblAlgn val="ctr"/>
        <c:lblOffset val="100"/>
        <c:noMultiLvlLbl val="0"/>
      </c:catAx>
      <c:valAx>
        <c:axId val="33507200"/>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it-IT"/>
          </a:p>
        </c:txPr>
        <c:crossAx val="33505664"/>
        <c:crosses val="autoZero"/>
        <c:crossBetween val="between"/>
        <c:majorUnit val="1"/>
        <c:minorUnit val="0.1"/>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it-IT"/>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570822727251956E-2"/>
          <c:y val="2.526286744981018E-2"/>
          <c:w val="0.92189232294889434"/>
          <c:h val="0.8038913273413828"/>
        </c:manualLayout>
      </c:layout>
      <c:barChart>
        <c:barDir val="col"/>
        <c:grouping val="clustered"/>
        <c:varyColors val="0"/>
        <c:ser>
          <c:idx val="0"/>
          <c:order val="0"/>
          <c:tx>
            <c:strRef>
              <c:f>Foglio1!$B$1</c:f>
              <c:strCache>
                <c:ptCount val="1"/>
                <c:pt idx="0">
                  <c:v>Colonna4</c:v>
                </c:pt>
              </c:strCache>
            </c:strRef>
          </c:tx>
          <c:spPr>
            <a:blipFill>
              <a:blip xmlns:r="http://schemas.openxmlformats.org/officeDocument/2006/relationships" r:embed="rId3">
                <a:duotone>
                  <a:schemeClr val="accent1">
                    <a:shade val="74000"/>
                    <a:satMod val="130000"/>
                    <a:lumMod val="90000"/>
                  </a:schemeClr>
                  <a:schemeClr val="accent1">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c:spPr>
          <c:invertIfNegative val="0"/>
          <c:cat>
            <c:strRef>
              <c:f>Foglio1!$A$2:$A$12</c:f>
              <c:strCache>
                <c:ptCount val="9"/>
                <c:pt idx="0">
                  <c:v>Infermiera</c:v>
                </c:pt>
                <c:pt idx="1">
                  <c:v>Tessitrice</c:v>
                </c:pt>
                <c:pt idx="2">
                  <c:v>Servente</c:v>
                </c:pt>
                <c:pt idx="3">
                  <c:v>Filatrice</c:v>
                </c:pt>
                <c:pt idx="4">
                  <c:v>Operaia</c:v>
                </c:pt>
                <c:pt idx="5">
                  <c:v>Venditrice</c:v>
                </c:pt>
                <c:pt idx="6">
                  <c:v>Cameriera</c:v>
                </c:pt>
                <c:pt idx="7">
                  <c:v>Passamanaia</c:v>
                </c:pt>
                <c:pt idx="8">
                  <c:v>Meretrice</c:v>
                </c:pt>
              </c:strCache>
            </c:strRef>
          </c:cat>
          <c:val>
            <c:numRef>
              <c:f>Foglio1!$B$2:$B$12</c:f>
              <c:numCache>
                <c:formatCode>General</c:formatCode>
                <c:ptCount val="11"/>
                <c:pt idx="0">
                  <c:v>1</c:v>
                </c:pt>
                <c:pt idx="1">
                  <c:v>3</c:v>
                </c:pt>
                <c:pt idx="2">
                  <c:v>2</c:v>
                </c:pt>
                <c:pt idx="3">
                  <c:v>1</c:v>
                </c:pt>
                <c:pt idx="4">
                  <c:v>1</c:v>
                </c:pt>
                <c:pt idx="5">
                  <c:v>1</c:v>
                </c:pt>
                <c:pt idx="6">
                  <c:v>1</c:v>
                </c:pt>
                <c:pt idx="7">
                  <c:v>1</c:v>
                </c:pt>
                <c:pt idx="8">
                  <c:v>1</c:v>
                </c:pt>
              </c:numCache>
            </c:numRef>
          </c:val>
          <c:extLst>
            <c:ext xmlns:c16="http://schemas.microsoft.com/office/drawing/2014/chart" uri="{C3380CC4-5D6E-409C-BE32-E72D297353CC}">
              <c16:uniqueId val="{00000000-9F42-494B-946D-DB83E777CD65}"/>
            </c:ext>
          </c:extLst>
        </c:ser>
        <c:dLbls>
          <c:showLegendKey val="0"/>
          <c:showVal val="0"/>
          <c:showCatName val="0"/>
          <c:showSerName val="0"/>
          <c:showPercent val="0"/>
          <c:showBubbleSize val="0"/>
        </c:dLbls>
        <c:gapWidth val="100"/>
        <c:overlap val="-24"/>
        <c:axId val="33553024"/>
        <c:axId val="34492800"/>
      </c:barChart>
      <c:catAx>
        <c:axId val="33553024"/>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it-IT"/>
          </a:p>
        </c:txPr>
        <c:crossAx val="34492800"/>
        <c:crosses val="autoZero"/>
        <c:auto val="1"/>
        <c:lblAlgn val="ctr"/>
        <c:lblOffset val="100"/>
        <c:noMultiLvlLbl val="0"/>
      </c:catAx>
      <c:valAx>
        <c:axId val="34492800"/>
        <c:scaling>
          <c:orientation val="minMax"/>
          <c:max val="4"/>
          <c:min val="0"/>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it-IT"/>
          </a:p>
        </c:txPr>
        <c:crossAx val="33553024"/>
        <c:crosses val="autoZero"/>
        <c:crossBetween val="between"/>
        <c:majorUnit val="1"/>
        <c:minorUnit val="1"/>
      </c:valAx>
      <c:spPr>
        <a:noFill/>
        <a:ln w="25400">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it-IT"/>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Foglio1!$B$1</c:f>
              <c:strCache>
                <c:ptCount val="1"/>
                <c:pt idx="0">
                  <c:v>1</c:v>
                </c:pt>
              </c:strCache>
            </c:strRef>
          </c:tx>
          <c:spPr>
            <a:blipFill>
              <a:blip xmlns:r="http://schemas.openxmlformats.org/officeDocument/2006/relationships" r:embed="rId3">
                <a:duotone>
                  <a:schemeClr val="accent1">
                    <a:shade val="74000"/>
                    <a:satMod val="130000"/>
                    <a:lumMod val="90000"/>
                  </a:schemeClr>
                  <a:schemeClr val="accent1">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c:spPr>
          <c:invertIfNegative val="0"/>
          <c:cat>
            <c:strRef>
              <c:f>Foglio1!$A$2:$A$12</c:f>
              <c:strCache>
                <c:ptCount val="11"/>
                <c:pt idx="0">
                  <c:v>Orefice</c:v>
                </c:pt>
                <c:pt idx="1">
                  <c:v>Meccanico</c:v>
                </c:pt>
                <c:pt idx="2">
                  <c:v>Montatore</c:v>
                </c:pt>
                <c:pt idx="3">
                  <c:v>Operaio</c:v>
                </c:pt>
                <c:pt idx="4">
                  <c:v>Magazziniere</c:v>
                </c:pt>
                <c:pt idx="5">
                  <c:v>Incisore metalli</c:v>
                </c:pt>
                <c:pt idx="6">
                  <c:v>Commesso</c:v>
                </c:pt>
                <c:pt idx="7">
                  <c:v>Litografo</c:v>
                </c:pt>
                <c:pt idx="8">
                  <c:v>Tornitore</c:v>
                </c:pt>
                <c:pt idx="9">
                  <c:v>Pittore</c:v>
                </c:pt>
                <c:pt idx="10">
                  <c:v>Apparecchiatore</c:v>
                </c:pt>
              </c:strCache>
            </c:strRef>
          </c:cat>
          <c:val>
            <c:numRef>
              <c:f>Foglio1!$B$2:$B$12</c:f>
              <c:numCache>
                <c:formatCode>General</c:formatCode>
                <c:ptCount val="11"/>
                <c:pt idx="0">
                  <c:v>2</c:v>
                </c:pt>
                <c:pt idx="1">
                  <c:v>7</c:v>
                </c:pt>
                <c:pt idx="2">
                  <c:v>1</c:v>
                </c:pt>
                <c:pt idx="3">
                  <c:v>6</c:v>
                </c:pt>
                <c:pt idx="4">
                  <c:v>1</c:v>
                </c:pt>
                <c:pt idx="5">
                  <c:v>1</c:v>
                </c:pt>
                <c:pt idx="6">
                  <c:v>1</c:v>
                </c:pt>
                <c:pt idx="7">
                  <c:v>1</c:v>
                </c:pt>
                <c:pt idx="8">
                  <c:v>1</c:v>
                </c:pt>
                <c:pt idx="9">
                  <c:v>1</c:v>
                </c:pt>
                <c:pt idx="10">
                  <c:v>1</c:v>
                </c:pt>
              </c:numCache>
            </c:numRef>
          </c:val>
          <c:extLst>
            <c:ext xmlns:c16="http://schemas.microsoft.com/office/drawing/2014/chart" uri="{C3380CC4-5D6E-409C-BE32-E72D297353CC}">
              <c16:uniqueId val="{00000000-ECEB-49B6-B79A-068F62DE2B87}"/>
            </c:ext>
          </c:extLst>
        </c:ser>
        <c:dLbls>
          <c:showLegendKey val="0"/>
          <c:showVal val="0"/>
          <c:showCatName val="0"/>
          <c:showSerName val="0"/>
          <c:showPercent val="0"/>
          <c:showBubbleSize val="0"/>
        </c:dLbls>
        <c:gapWidth val="100"/>
        <c:overlap val="-24"/>
        <c:axId val="33461376"/>
        <c:axId val="33462912"/>
      </c:barChart>
      <c:catAx>
        <c:axId val="33461376"/>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it-IT"/>
          </a:p>
        </c:txPr>
        <c:crossAx val="33462912"/>
        <c:crosses val="autoZero"/>
        <c:auto val="1"/>
        <c:lblAlgn val="ctr"/>
        <c:lblOffset val="100"/>
        <c:noMultiLvlLbl val="0"/>
      </c:catAx>
      <c:valAx>
        <c:axId val="33462912"/>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it-IT"/>
          </a:p>
        </c:txPr>
        <c:crossAx val="33461376"/>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it-IT"/>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Foglio1!$B$1</c:f>
              <c:strCache>
                <c:ptCount val="1"/>
                <c:pt idx="0">
                  <c:v>Serie 1</c:v>
                </c:pt>
              </c:strCache>
            </c:strRef>
          </c:tx>
          <c:spPr>
            <a:blipFill>
              <a:blip xmlns:r="http://schemas.openxmlformats.org/officeDocument/2006/relationships" r:embed="rId3">
                <a:duotone>
                  <a:schemeClr val="accent1">
                    <a:shade val="74000"/>
                    <a:satMod val="130000"/>
                    <a:lumMod val="90000"/>
                  </a:schemeClr>
                  <a:schemeClr val="accent1">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c:spPr>
          <c:invertIfNegative val="0"/>
          <c:cat>
            <c:strRef>
              <c:f>Foglio1!$A$2:$A$25</c:f>
              <c:strCache>
                <c:ptCount val="24"/>
                <c:pt idx="0">
                  <c:v>Compositore</c:v>
                </c:pt>
                <c:pt idx="1">
                  <c:v>Meccanico</c:v>
                </c:pt>
                <c:pt idx="2">
                  <c:v>Fattorino</c:v>
                </c:pt>
                <c:pt idx="3">
                  <c:v>Orefice</c:v>
                </c:pt>
                <c:pt idx="4">
                  <c:v>Oste</c:v>
                </c:pt>
                <c:pt idx="5">
                  <c:v>Artista</c:v>
                </c:pt>
                <c:pt idx="6">
                  <c:v>Falegname</c:v>
                </c:pt>
                <c:pt idx="7">
                  <c:v>Postino</c:v>
                </c:pt>
                <c:pt idx="8">
                  <c:v>Educatore</c:v>
                </c:pt>
                <c:pt idx="9">
                  <c:v>Tipografo</c:v>
                </c:pt>
                <c:pt idx="10">
                  <c:v>Facchino</c:v>
                </c:pt>
                <c:pt idx="11">
                  <c:v>Vigile</c:v>
                </c:pt>
                <c:pt idx="12">
                  <c:v>Fuochista</c:v>
                </c:pt>
                <c:pt idx="13">
                  <c:v>Pellaio</c:v>
                </c:pt>
                <c:pt idx="14">
                  <c:v>Avvocato</c:v>
                </c:pt>
                <c:pt idx="15">
                  <c:v>Ferroviere</c:v>
                </c:pt>
                <c:pt idx="16">
                  <c:v>Stuccatore</c:v>
                </c:pt>
                <c:pt idx="17">
                  <c:v>Fruttivendolo</c:v>
                </c:pt>
                <c:pt idx="18">
                  <c:v>Calzolaio</c:v>
                </c:pt>
                <c:pt idx="19">
                  <c:v>Tintore</c:v>
                </c:pt>
                <c:pt idx="20">
                  <c:v>Commesso</c:v>
                </c:pt>
                <c:pt idx="21">
                  <c:v>Operaio</c:v>
                </c:pt>
                <c:pt idx="22">
                  <c:v>Daziere</c:v>
                </c:pt>
                <c:pt idx="23">
                  <c:v>Impiegato</c:v>
                </c:pt>
              </c:strCache>
            </c:strRef>
          </c:cat>
          <c:val>
            <c:numRef>
              <c:f>Foglio1!$B$2:$B$25</c:f>
              <c:numCache>
                <c:formatCode>General</c:formatCode>
                <c:ptCount val="24"/>
                <c:pt idx="0">
                  <c:v>1</c:v>
                </c:pt>
                <c:pt idx="1">
                  <c:v>3</c:v>
                </c:pt>
                <c:pt idx="2">
                  <c:v>4</c:v>
                </c:pt>
                <c:pt idx="3">
                  <c:v>3</c:v>
                </c:pt>
                <c:pt idx="4">
                  <c:v>2</c:v>
                </c:pt>
                <c:pt idx="5">
                  <c:v>1</c:v>
                </c:pt>
                <c:pt idx="6">
                  <c:v>2</c:v>
                </c:pt>
                <c:pt idx="7">
                  <c:v>1</c:v>
                </c:pt>
                <c:pt idx="8">
                  <c:v>1</c:v>
                </c:pt>
                <c:pt idx="9">
                  <c:v>3</c:v>
                </c:pt>
                <c:pt idx="10">
                  <c:v>1</c:v>
                </c:pt>
                <c:pt idx="11">
                  <c:v>1</c:v>
                </c:pt>
                <c:pt idx="12">
                  <c:v>1</c:v>
                </c:pt>
                <c:pt idx="13">
                  <c:v>1</c:v>
                </c:pt>
                <c:pt idx="14">
                  <c:v>1</c:v>
                </c:pt>
                <c:pt idx="15">
                  <c:v>1</c:v>
                </c:pt>
                <c:pt idx="16">
                  <c:v>1</c:v>
                </c:pt>
                <c:pt idx="17">
                  <c:v>1</c:v>
                </c:pt>
                <c:pt idx="18">
                  <c:v>1</c:v>
                </c:pt>
                <c:pt idx="19">
                  <c:v>1</c:v>
                </c:pt>
                <c:pt idx="20">
                  <c:v>1</c:v>
                </c:pt>
                <c:pt idx="21">
                  <c:v>2</c:v>
                </c:pt>
                <c:pt idx="22">
                  <c:v>1</c:v>
                </c:pt>
                <c:pt idx="23">
                  <c:v>1</c:v>
                </c:pt>
              </c:numCache>
            </c:numRef>
          </c:val>
          <c:extLst>
            <c:ext xmlns:c16="http://schemas.microsoft.com/office/drawing/2014/chart" uri="{C3380CC4-5D6E-409C-BE32-E72D297353CC}">
              <c16:uniqueId val="{00000000-DBF8-498B-828E-CE3DC90E7E1B}"/>
            </c:ext>
          </c:extLst>
        </c:ser>
        <c:dLbls>
          <c:showLegendKey val="0"/>
          <c:showVal val="0"/>
          <c:showCatName val="0"/>
          <c:showSerName val="0"/>
          <c:showPercent val="0"/>
          <c:showBubbleSize val="0"/>
        </c:dLbls>
        <c:gapWidth val="100"/>
        <c:overlap val="-24"/>
        <c:axId val="35175808"/>
        <c:axId val="35177600"/>
      </c:barChart>
      <c:catAx>
        <c:axId val="35175808"/>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it-IT"/>
          </a:p>
        </c:txPr>
        <c:crossAx val="35177600"/>
        <c:crosses val="autoZero"/>
        <c:auto val="1"/>
        <c:lblAlgn val="ctr"/>
        <c:lblOffset val="100"/>
        <c:noMultiLvlLbl val="0"/>
      </c:catAx>
      <c:valAx>
        <c:axId val="35177600"/>
        <c:scaling>
          <c:orientation val="minMax"/>
          <c:max val="5"/>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it-IT"/>
          </a:p>
        </c:txPr>
        <c:crossAx val="35175808"/>
        <c:crosses val="autoZero"/>
        <c:crossBetween val="between"/>
        <c:majorUnit val="1"/>
        <c:minorUnit val="1"/>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it-IT"/>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Foglio1!$B$1</c:f>
              <c:strCache>
                <c:ptCount val="1"/>
                <c:pt idx="0">
                  <c:v>Colonna4</c:v>
                </c:pt>
              </c:strCache>
            </c:strRef>
          </c:tx>
          <c:spPr>
            <a:blipFill>
              <a:blip xmlns:r="http://schemas.openxmlformats.org/officeDocument/2006/relationships" r:embed="rId3">
                <a:duotone>
                  <a:schemeClr val="accent1">
                    <a:shade val="74000"/>
                    <a:satMod val="130000"/>
                    <a:lumMod val="90000"/>
                  </a:schemeClr>
                  <a:schemeClr val="accent1">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c:spPr>
          <c:invertIfNegative val="0"/>
          <c:cat>
            <c:strRef>
              <c:f>Foglio1!$A$2:$A$12</c:f>
              <c:strCache>
                <c:ptCount val="10"/>
                <c:pt idx="0">
                  <c:v>Servente</c:v>
                </c:pt>
                <c:pt idx="1">
                  <c:v>Domestica</c:v>
                </c:pt>
                <c:pt idx="2">
                  <c:v>Stiratrice</c:v>
                </c:pt>
                <c:pt idx="3">
                  <c:v>Fabbric. tabacchi</c:v>
                </c:pt>
                <c:pt idx="4">
                  <c:v>Cameriera</c:v>
                </c:pt>
                <c:pt idx="5">
                  <c:v>Setaiola</c:v>
                </c:pt>
                <c:pt idx="6">
                  <c:v>Fruttivendola</c:v>
                </c:pt>
                <c:pt idx="7">
                  <c:v>Sarta</c:v>
                </c:pt>
                <c:pt idx="8">
                  <c:v>Lav. in scuderia</c:v>
                </c:pt>
                <c:pt idx="9">
                  <c:v>Oratrice</c:v>
                </c:pt>
              </c:strCache>
            </c:strRef>
          </c:cat>
          <c:val>
            <c:numRef>
              <c:f>Foglio1!$B$2:$B$12</c:f>
              <c:numCache>
                <c:formatCode>General</c:formatCode>
                <c:ptCount val="11"/>
                <c:pt idx="0">
                  <c:v>1</c:v>
                </c:pt>
                <c:pt idx="1">
                  <c:v>2</c:v>
                </c:pt>
                <c:pt idx="2">
                  <c:v>1</c:v>
                </c:pt>
                <c:pt idx="3">
                  <c:v>1</c:v>
                </c:pt>
                <c:pt idx="4">
                  <c:v>1</c:v>
                </c:pt>
                <c:pt idx="5">
                  <c:v>1</c:v>
                </c:pt>
                <c:pt idx="6">
                  <c:v>1</c:v>
                </c:pt>
                <c:pt idx="7">
                  <c:v>1</c:v>
                </c:pt>
                <c:pt idx="8">
                  <c:v>1</c:v>
                </c:pt>
                <c:pt idx="9">
                  <c:v>1</c:v>
                </c:pt>
              </c:numCache>
            </c:numRef>
          </c:val>
          <c:extLst>
            <c:ext xmlns:c16="http://schemas.microsoft.com/office/drawing/2014/chart" uri="{C3380CC4-5D6E-409C-BE32-E72D297353CC}">
              <c16:uniqueId val="{00000000-E7A1-4AA9-A324-09AF2ECFBE78}"/>
            </c:ext>
          </c:extLst>
        </c:ser>
        <c:dLbls>
          <c:showLegendKey val="0"/>
          <c:showVal val="0"/>
          <c:showCatName val="0"/>
          <c:showSerName val="0"/>
          <c:showPercent val="0"/>
          <c:showBubbleSize val="0"/>
        </c:dLbls>
        <c:gapWidth val="100"/>
        <c:overlap val="-24"/>
        <c:axId val="34350208"/>
        <c:axId val="34351744"/>
      </c:barChart>
      <c:catAx>
        <c:axId val="34350208"/>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it-IT"/>
          </a:p>
        </c:txPr>
        <c:crossAx val="34351744"/>
        <c:crosses val="autoZero"/>
        <c:auto val="1"/>
        <c:lblAlgn val="ctr"/>
        <c:lblOffset val="100"/>
        <c:noMultiLvlLbl val="0"/>
      </c:catAx>
      <c:valAx>
        <c:axId val="34351744"/>
        <c:scaling>
          <c:orientation val="minMax"/>
          <c:max val="13"/>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it-IT"/>
          </a:p>
        </c:txPr>
        <c:crossAx val="34350208"/>
        <c:crosses val="autoZero"/>
        <c:crossBetween val="between"/>
        <c:majorUnit val="1"/>
        <c:minorUnit val="1"/>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it-IT"/>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Foglio1!$B$1</c:f>
              <c:strCache>
                <c:ptCount val="1"/>
                <c:pt idx="0">
                  <c:v>Colonna3</c:v>
                </c:pt>
              </c:strCache>
            </c:strRef>
          </c:tx>
          <c:spPr>
            <a:blipFill>
              <a:blip xmlns:r="http://schemas.openxmlformats.org/officeDocument/2006/relationships" r:embed="rId3">
                <a:duotone>
                  <a:schemeClr val="accent1">
                    <a:shade val="74000"/>
                    <a:satMod val="130000"/>
                    <a:lumMod val="90000"/>
                  </a:schemeClr>
                  <a:schemeClr val="accent1">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c:spPr>
          <c:invertIfNegative val="0"/>
          <c:cat>
            <c:strRef>
              <c:f>Foglio1!$A$2:$A$8</c:f>
              <c:strCache>
                <c:ptCount val="7"/>
                <c:pt idx="0">
                  <c:v>Tipografo </c:v>
                </c:pt>
                <c:pt idx="1">
                  <c:v>Litografo</c:v>
                </c:pt>
                <c:pt idx="2">
                  <c:v>Elettricista</c:v>
                </c:pt>
                <c:pt idx="3">
                  <c:v>Meccanico</c:v>
                </c:pt>
                <c:pt idx="4">
                  <c:v>Impiegato</c:v>
                </c:pt>
                <c:pt idx="5">
                  <c:v>Operaio</c:v>
                </c:pt>
                <c:pt idx="6">
                  <c:v>Stamp. Vetri</c:v>
                </c:pt>
              </c:strCache>
            </c:strRef>
          </c:cat>
          <c:val>
            <c:numRef>
              <c:f>Foglio1!$B$2:$B$8</c:f>
              <c:numCache>
                <c:formatCode>General</c:formatCode>
                <c:ptCount val="7"/>
                <c:pt idx="0">
                  <c:v>2</c:v>
                </c:pt>
                <c:pt idx="1">
                  <c:v>1</c:v>
                </c:pt>
                <c:pt idx="2">
                  <c:v>1</c:v>
                </c:pt>
                <c:pt idx="3">
                  <c:v>2</c:v>
                </c:pt>
                <c:pt idx="4">
                  <c:v>1</c:v>
                </c:pt>
                <c:pt idx="5">
                  <c:v>2</c:v>
                </c:pt>
                <c:pt idx="6">
                  <c:v>1</c:v>
                </c:pt>
              </c:numCache>
            </c:numRef>
          </c:val>
          <c:extLst>
            <c:ext xmlns:c16="http://schemas.microsoft.com/office/drawing/2014/chart" uri="{C3380CC4-5D6E-409C-BE32-E72D297353CC}">
              <c16:uniqueId val="{00000000-7759-45F2-B33D-CB5441F7306B}"/>
            </c:ext>
          </c:extLst>
        </c:ser>
        <c:dLbls>
          <c:showLegendKey val="0"/>
          <c:showVal val="0"/>
          <c:showCatName val="0"/>
          <c:showSerName val="0"/>
          <c:showPercent val="0"/>
          <c:showBubbleSize val="0"/>
        </c:dLbls>
        <c:gapWidth val="100"/>
        <c:overlap val="-24"/>
        <c:axId val="34384896"/>
        <c:axId val="34956032"/>
      </c:barChart>
      <c:catAx>
        <c:axId val="34384896"/>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it-IT"/>
          </a:p>
        </c:txPr>
        <c:crossAx val="34956032"/>
        <c:crosses val="autoZero"/>
        <c:auto val="1"/>
        <c:lblAlgn val="ctr"/>
        <c:lblOffset val="100"/>
        <c:noMultiLvlLbl val="0"/>
      </c:catAx>
      <c:valAx>
        <c:axId val="34956032"/>
        <c:scaling>
          <c:orientation val="minMax"/>
          <c:max val="3"/>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it-IT"/>
          </a:p>
        </c:txPr>
        <c:crossAx val="34384896"/>
        <c:crosses val="autoZero"/>
        <c:crossBetween val="between"/>
        <c:majorUnit val="1"/>
        <c:minorUnit val="1"/>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it-IT"/>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Foglio1!$B$1</c:f>
              <c:strCache>
                <c:ptCount val="1"/>
                <c:pt idx="0">
                  <c:v>Colonna3</c:v>
                </c:pt>
              </c:strCache>
            </c:strRef>
          </c:tx>
          <c:spPr>
            <a:blipFill>
              <a:blip xmlns:r="http://schemas.openxmlformats.org/officeDocument/2006/relationships" r:embed="rId3">
                <a:duotone>
                  <a:schemeClr val="accent1">
                    <a:shade val="74000"/>
                    <a:satMod val="130000"/>
                    <a:lumMod val="90000"/>
                  </a:schemeClr>
                  <a:schemeClr val="accent1">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c:spPr>
          <c:invertIfNegative val="0"/>
          <c:cat>
            <c:strRef>
              <c:f>Foglio1!$A$2:$A$10</c:f>
              <c:strCache>
                <c:ptCount val="9"/>
                <c:pt idx="0">
                  <c:v>Impiegato</c:v>
                </c:pt>
                <c:pt idx="1">
                  <c:v>Stelotipista</c:v>
                </c:pt>
                <c:pt idx="2">
                  <c:v>Cameriere</c:v>
                </c:pt>
                <c:pt idx="3">
                  <c:v>Fonditore</c:v>
                </c:pt>
                <c:pt idx="4">
                  <c:v>Meccanico</c:v>
                </c:pt>
                <c:pt idx="5">
                  <c:v>Operaio</c:v>
                </c:pt>
                <c:pt idx="6">
                  <c:v>Tipografo</c:v>
                </c:pt>
                <c:pt idx="7">
                  <c:v>Parrucchiere</c:v>
                </c:pt>
                <c:pt idx="8">
                  <c:v>Direttore</c:v>
                </c:pt>
              </c:strCache>
            </c:strRef>
          </c:cat>
          <c:val>
            <c:numRef>
              <c:f>Foglio1!$B$2:$B$10</c:f>
              <c:numCache>
                <c:formatCode>General</c:formatCode>
                <c:ptCount val="9"/>
                <c:pt idx="0">
                  <c:v>2</c:v>
                </c:pt>
                <c:pt idx="1">
                  <c:v>1</c:v>
                </c:pt>
                <c:pt idx="2">
                  <c:v>1</c:v>
                </c:pt>
                <c:pt idx="3">
                  <c:v>1</c:v>
                </c:pt>
                <c:pt idx="4">
                  <c:v>3</c:v>
                </c:pt>
                <c:pt idx="5">
                  <c:v>2</c:v>
                </c:pt>
                <c:pt idx="6">
                  <c:v>1</c:v>
                </c:pt>
                <c:pt idx="7">
                  <c:v>1</c:v>
                </c:pt>
                <c:pt idx="8">
                  <c:v>1</c:v>
                </c:pt>
              </c:numCache>
            </c:numRef>
          </c:val>
          <c:extLst>
            <c:ext xmlns:c16="http://schemas.microsoft.com/office/drawing/2014/chart" uri="{C3380CC4-5D6E-409C-BE32-E72D297353CC}">
              <c16:uniqueId val="{00000000-6497-49B5-A99F-C8E7F4627AC3}"/>
            </c:ext>
          </c:extLst>
        </c:ser>
        <c:dLbls>
          <c:showLegendKey val="0"/>
          <c:showVal val="0"/>
          <c:showCatName val="0"/>
          <c:showSerName val="0"/>
          <c:showPercent val="0"/>
          <c:showBubbleSize val="0"/>
        </c:dLbls>
        <c:gapWidth val="100"/>
        <c:overlap val="-24"/>
        <c:axId val="34989568"/>
        <c:axId val="34991104"/>
      </c:barChart>
      <c:catAx>
        <c:axId val="34989568"/>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it-IT"/>
          </a:p>
        </c:txPr>
        <c:crossAx val="34991104"/>
        <c:crosses val="autoZero"/>
        <c:auto val="1"/>
        <c:lblAlgn val="ctr"/>
        <c:lblOffset val="100"/>
        <c:noMultiLvlLbl val="0"/>
      </c:catAx>
      <c:valAx>
        <c:axId val="34991104"/>
        <c:scaling>
          <c:orientation val="minMax"/>
          <c:max val="4"/>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it-IT"/>
          </a:p>
        </c:txPr>
        <c:crossAx val="34989568"/>
        <c:crosses val="autoZero"/>
        <c:crossBetween val="between"/>
        <c:majorUnit val="1"/>
        <c:minorUnit val="1"/>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it-IT"/>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Foglio1!$B$1</c:f>
              <c:strCache>
                <c:ptCount val="1"/>
                <c:pt idx="0">
                  <c:v>Serie 1</c:v>
                </c:pt>
              </c:strCache>
            </c:strRef>
          </c:tx>
          <c:spPr>
            <a:blipFill>
              <a:blip xmlns:r="http://schemas.openxmlformats.org/officeDocument/2006/relationships" r:embed="rId3">
                <a:duotone>
                  <a:schemeClr val="accent1">
                    <a:shade val="74000"/>
                    <a:satMod val="130000"/>
                    <a:lumMod val="90000"/>
                  </a:schemeClr>
                  <a:schemeClr val="accent1">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c:spPr>
          <c:invertIfNegative val="0"/>
          <c:cat>
            <c:strRef>
              <c:f>Foglio1!$A$2:$A$8</c:f>
              <c:strCache>
                <c:ptCount val="6"/>
                <c:pt idx="0">
                  <c:v>Cuoca</c:v>
                </c:pt>
                <c:pt idx="1">
                  <c:v>Levatrice</c:v>
                </c:pt>
                <c:pt idx="2">
                  <c:v>Impiegata</c:v>
                </c:pt>
                <c:pt idx="3">
                  <c:v>Stiratrice</c:v>
                </c:pt>
                <c:pt idx="4">
                  <c:v>Operaia</c:v>
                </c:pt>
                <c:pt idx="5">
                  <c:v>Magliera</c:v>
                </c:pt>
              </c:strCache>
            </c:strRef>
          </c:cat>
          <c:val>
            <c:numRef>
              <c:f>Foglio1!$B$2:$B$8</c:f>
              <c:numCache>
                <c:formatCode>General</c:formatCode>
                <c:ptCount val="7"/>
                <c:pt idx="0">
                  <c:v>1</c:v>
                </c:pt>
                <c:pt idx="1">
                  <c:v>1</c:v>
                </c:pt>
                <c:pt idx="2">
                  <c:v>1</c:v>
                </c:pt>
                <c:pt idx="3">
                  <c:v>1</c:v>
                </c:pt>
                <c:pt idx="4">
                  <c:v>1</c:v>
                </c:pt>
                <c:pt idx="5">
                  <c:v>1</c:v>
                </c:pt>
              </c:numCache>
            </c:numRef>
          </c:val>
          <c:extLst>
            <c:ext xmlns:c16="http://schemas.microsoft.com/office/drawing/2014/chart" uri="{C3380CC4-5D6E-409C-BE32-E72D297353CC}">
              <c16:uniqueId val="{00000000-812E-463B-B962-5FF7A907946D}"/>
            </c:ext>
          </c:extLst>
        </c:ser>
        <c:dLbls>
          <c:showLegendKey val="0"/>
          <c:showVal val="0"/>
          <c:showCatName val="0"/>
          <c:showSerName val="0"/>
          <c:showPercent val="0"/>
          <c:showBubbleSize val="0"/>
        </c:dLbls>
        <c:gapWidth val="100"/>
        <c:overlap val="-24"/>
        <c:axId val="34905472"/>
        <c:axId val="34911360"/>
      </c:barChart>
      <c:catAx>
        <c:axId val="34905472"/>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it-IT"/>
          </a:p>
        </c:txPr>
        <c:crossAx val="34911360"/>
        <c:crosses val="autoZero"/>
        <c:auto val="1"/>
        <c:lblAlgn val="ctr"/>
        <c:lblOffset val="100"/>
        <c:noMultiLvlLbl val="0"/>
      </c:catAx>
      <c:valAx>
        <c:axId val="34911360"/>
        <c:scaling>
          <c:orientation val="minMax"/>
          <c:max val="2"/>
          <c:min val="0"/>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it-IT"/>
          </a:p>
        </c:txPr>
        <c:crossAx val="34905472"/>
        <c:crosses val="autoZero"/>
        <c:crossBetween val="between"/>
        <c:majorUnit val="1"/>
        <c:minorUnit val="1"/>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it-IT"/>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8.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7DE6118-2437-4B30-8E3C-4D2BE6020583}" type="datetimeFigureOut">
              <a:rPr lang="en-US" smtClean="0"/>
              <a:pPr/>
              <a:t>2/26/2020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69E57DC2-970A-4B3E-BB1C-7A09969E49DF}" type="slidenum">
              <a:rPr lang="en-US" smtClean="0"/>
              <a:pPr/>
              <a:t>‹N›</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7061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87DE6118-2437-4B30-8E3C-4D2BE6020583}" type="datetimeFigureOut">
              <a:rPr lang="en-US" smtClean="0"/>
              <a:pPr/>
              <a:t>2/26/2020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‹N›</a:t>
            </a:fld>
            <a:endParaRPr lang="en-US" dirty="0"/>
          </a:p>
        </p:txBody>
      </p:sp>
    </p:spTree>
    <p:extLst>
      <p:ext uri="{BB962C8B-B14F-4D97-AF65-F5344CB8AC3E}">
        <p14:creationId xmlns:p14="http://schemas.microsoft.com/office/powerpoint/2010/main" val="830671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87DE6118-2437-4B30-8E3C-4D2BE6020583}" type="datetimeFigureOut">
              <a:rPr lang="en-US" smtClean="0"/>
              <a:pPr/>
              <a:t>2/26/2020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‹N›</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6942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it-IT" smtClean="0"/>
              <a:t>Fare clic per modificare lo stile del titolo</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87DE6118-2437-4B30-8E3C-4D2BE6020583}" type="datetimeFigureOut">
              <a:rPr lang="en-US" smtClean="0"/>
              <a:pPr/>
              <a:t>2/26/2020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‹N›</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5496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87DE6118-2437-4B30-8E3C-4D2BE6020583}" type="datetimeFigureOut">
              <a:rPr lang="en-US" smtClean="0"/>
              <a:pPr/>
              <a:t>2/26/2020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‹N›</a:t>
            </a:fld>
            <a:endParaRPr lang="en-US" dirty="0"/>
          </a:p>
        </p:txBody>
      </p:sp>
    </p:spTree>
    <p:extLst>
      <p:ext uri="{BB962C8B-B14F-4D97-AF65-F5344CB8AC3E}">
        <p14:creationId xmlns:p14="http://schemas.microsoft.com/office/powerpoint/2010/main" val="19831878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it-IT" smtClean="0"/>
              <a:t>Fare clic per modificare lo stile del titolo</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87DE6118-2437-4B30-8E3C-4D2BE6020583}" type="datetimeFigureOut">
              <a:rPr lang="en-US" smtClean="0"/>
              <a:pPr/>
              <a:t>2/26/2020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‹N›</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47937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it-IT" smtClean="0"/>
              <a:t>Fare clic per modificare lo stile del titolo</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87DE6118-2437-4B30-8E3C-4D2BE6020583}" type="datetimeFigureOut">
              <a:rPr lang="en-US" smtClean="0"/>
              <a:pPr/>
              <a:t>2/26/2020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‹N›</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66483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2/26/2020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77174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pPr/>
              <a:t>2/26/2020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‹N›</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1625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2/26/2020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‹N›</a:t>
            </a:fld>
            <a:endParaRPr lang="en-US" dirty="0"/>
          </a:p>
        </p:txBody>
      </p:sp>
    </p:spTree>
    <p:extLst>
      <p:ext uri="{BB962C8B-B14F-4D97-AF65-F5344CB8AC3E}">
        <p14:creationId xmlns:p14="http://schemas.microsoft.com/office/powerpoint/2010/main" val="1216965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87DE6118-2437-4B30-8E3C-4D2BE6020583}" type="datetimeFigureOut">
              <a:rPr lang="en-US" smtClean="0"/>
              <a:pPr/>
              <a:t>2/26/2020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‹N›</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5162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2/26/2020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‹N›</a:t>
            </a:fld>
            <a:endParaRPr lang="en-US" dirty="0"/>
          </a:p>
        </p:txBody>
      </p:sp>
    </p:spTree>
    <p:extLst>
      <p:ext uri="{BB962C8B-B14F-4D97-AF65-F5344CB8AC3E}">
        <p14:creationId xmlns:p14="http://schemas.microsoft.com/office/powerpoint/2010/main" val="2542918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2/26/2020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‹N›</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6919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2/26/2020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46589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t>2/26/2020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‹N›</a:t>
            </a:fld>
            <a:endParaRPr lang="en-US" dirty="0"/>
          </a:p>
        </p:txBody>
      </p:sp>
    </p:spTree>
    <p:extLst>
      <p:ext uri="{BB962C8B-B14F-4D97-AF65-F5344CB8AC3E}">
        <p14:creationId xmlns:p14="http://schemas.microsoft.com/office/powerpoint/2010/main" val="547280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it-IT" smtClean="0"/>
              <a:t>Fare clic per modificare lo stile del titolo</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87DE6118-2437-4B30-8E3C-4D2BE6020583}" type="datetimeFigureOut">
              <a:rPr lang="en-US" smtClean="0"/>
              <a:pPr/>
              <a:t>2/26/2020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‹N›</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0499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it-IT" smtClean="0"/>
              <a:t>Fare clic per modificare lo stile del titolo</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87DE6118-2437-4B30-8E3C-4D2BE6020583}" type="datetimeFigureOut">
              <a:rPr lang="en-US" smtClean="0"/>
              <a:pPr/>
              <a:t>2/26/2020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‹N›</a:t>
            </a:fld>
            <a:endParaRPr lang="en-US" dirty="0"/>
          </a:p>
        </p:txBody>
      </p:sp>
    </p:spTree>
    <p:extLst>
      <p:ext uri="{BB962C8B-B14F-4D97-AF65-F5344CB8AC3E}">
        <p14:creationId xmlns:p14="http://schemas.microsoft.com/office/powerpoint/2010/main" val="666181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7DE6118-2437-4B30-8E3C-4D2BE6020583}" type="datetimeFigureOut">
              <a:rPr lang="en-US" smtClean="0"/>
              <a:pPr/>
              <a:t>2/26/2020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9E57DC2-970A-4B3E-BB1C-7A09969E49DF}" type="slidenum">
              <a:rPr lang="en-US" smtClean="0"/>
              <a:pPr/>
              <a:t>‹N›</a:t>
            </a:fld>
            <a:endParaRPr lang="en-US" dirty="0"/>
          </a:p>
        </p:txBody>
      </p:sp>
    </p:spTree>
    <p:extLst>
      <p:ext uri="{BB962C8B-B14F-4D97-AF65-F5344CB8AC3E}">
        <p14:creationId xmlns:p14="http://schemas.microsoft.com/office/powerpoint/2010/main" val="2536933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692398" y="1712891"/>
            <a:ext cx="6815669" cy="1673774"/>
          </a:xfrm>
        </p:spPr>
        <p:txBody>
          <a:bodyPr/>
          <a:lstStyle/>
          <a:p>
            <a:r>
              <a:rPr lang="it-IT" sz="4000" dirty="0" smtClean="0">
                <a:latin typeface="Clarendon Cn BT" panose="02040606040505040204" pitchFamily="18" charset="0"/>
              </a:rPr>
              <a:t>MUSEO MARTINITT E STELLINE</a:t>
            </a:r>
            <a:br>
              <a:rPr lang="it-IT" sz="4000" dirty="0" smtClean="0">
                <a:latin typeface="Clarendon Cn BT" panose="02040606040505040204" pitchFamily="18" charset="0"/>
              </a:rPr>
            </a:br>
            <a:r>
              <a:rPr lang="it-IT" sz="4000" dirty="0" smtClean="0">
                <a:latin typeface="Clarendon Cn BT" panose="02040606040505040204" pitchFamily="18" charset="0"/>
              </a:rPr>
              <a:t>ALBERGO PIO TRIVULZIO</a:t>
            </a:r>
            <a:endParaRPr lang="it-IT" sz="4000" dirty="0">
              <a:latin typeface="Clarendon Cn BT" panose="02040606040505040204" pitchFamily="18" charset="0"/>
            </a:endParaRPr>
          </a:p>
        </p:txBody>
      </p:sp>
      <p:sp>
        <p:nvSpPr>
          <p:cNvPr id="3" name="Sottotitolo 2"/>
          <p:cNvSpPr>
            <a:spLocks noGrp="1"/>
          </p:cNvSpPr>
          <p:nvPr>
            <p:ph type="subTitle" idx="1"/>
          </p:nvPr>
        </p:nvSpPr>
        <p:spPr/>
        <p:txBody>
          <a:bodyPr>
            <a:normAutofit lnSpcReduction="10000"/>
          </a:bodyPr>
          <a:lstStyle/>
          <a:p>
            <a:r>
              <a:rPr lang="it-IT" sz="2000" dirty="0">
                <a:latin typeface="Clarendon Cn BT" panose="02040606040505040204" pitchFamily="18" charset="0"/>
              </a:rPr>
              <a:t>Di </a:t>
            </a:r>
            <a:r>
              <a:rPr lang="it-IT" sz="2000" dirty="0" err="1">
                <a:latin typeface="Clarendon Cn BT" panose="02040606040505040204" pitchFamily="18" charset="0"/>
              </a:rPr>
              <a:t>Califano</a:t>
            </a:r>
            <a:r>
              <a:rPr lang="it-IT" sz="2000" dirty="0">
                <a:latin typeface="Clarendon Cn BT" panose="02040606040505040204" pitchFamily="18" charset="0"/>
              </a:rPr>
              <a:t> Alessandra, Ferreri Alessandro, </a:t>
            </a:r>
            <a:r>
              <a:rPr lang="it-IT" sz="2000" dirty="0" err="1">
                <a:latin typeface="Clarendon Cn BT" panose="02040606040505040204" pitchFamily="18" charset="0"/>
              </a:rPr>
              <a:t>Gaviraghi</a:t>
            </a:r>
            <a:r>
              <a:rPr lang="it-IT" sz="2000" dirty="0">
                <a:latin typeface="Clarendon Cn BT" panose="02040606040505040204" pitchFamily="18" charset="0"/>
              </a:rPr>
              <a:t> Filippo, </a:t>
            </a:r>
            <a:r>
              <a:rPr lang="it-IT" sz="2000" dirty="0" err="1">
                <a:latin typeface="Clarendon Cn BT" panose="02040606040505040204" pitchFamily="18" charset="0"/>
              </a:rPr>
              <a:t>Germanò</a:t>
            </a:r>
            <a:r>
              <a:rPr lang="it-IT" sz="2000" dirty="0">
                <a:latin typeface="Clarendon Cn BT" panose="02040606040505040204" pitchFamily="18" charset="0"/>
              </a:rPr>
              <a:t> Giorgia, Negri Matteo, Porta Sofia, </a:t>
            </a:r>
            <a:r>
              <a:rPr lang="it-IT" sz="2000" dirty="0" err="1">
                <a:latin typeface="Clarendon Cn BT" panose="02040606040505040204" pitchFamily="18" charset="0"/>
              </a:rPr>
              <a:t>Sommaruga</a:t>
            </a:r>
            <a:r>
              <a:rPr lang="it-IT" sz="2000" dirty="0">
                <a:latin typeface="Clarendon Cn BT" panose="02040606040505040204" pitchFamily="18" charset="0"/>
              </a:rPr>
              <a:t> Cecilia, Spagnuolo Anna Maria e Storti Tommaso</a:t>
            </a:r>
          </a:p>
          <a:p>
            <a:endParaRPr lang="it-IT" dirty="0"/>
          </a:p>
        </p:txBody>
      </p:sp>
    </p:spTree>
    <p:extLst>
      <p:ext uri="{BB962C8B-B14F-4D97-AF65-F5344CB8AC3E}">
        <p14:creationId xmlns:p14="http://schemas.microsoft.com/office/powerpoint/2010/main" val="21899138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latin typeface="Clarendon Cn BT" panose="02040606040505040204" pitchFamily="18" charset="0"/>
              </a:rPr>
              <a:t>PIO ALBERGO TRIVULZIO</a:t>
            </a:r>
            <a:endParaRPr lang="it-IT" dirty="0">
              <a:latin typeface="Clarendon Cn BT" panose="02040606040505040204" pitchFamily="18" charset="0"/>
            </a:endParaRPr>
          </a:p>
        </p:txBody>
      </p:sp>
      <p:sp>
        <p:nvSpPr>
          <p:cNvPr id="3" name="Segnaposto contenuto 2"/>
          <p:cNvSpPr>
            <a:spLocks noGrp="1"/>
          </p:cNvSpPr>
          <p:nvPr>
            <p:ph idx="1"/>
          </p:nvPr>
        </p:nvSpPr>
        <p:spPr/>
        <p:txBody>
          <a:bodyPr>
            <a:normAutofit fontScale="92500" lnSpcReduction="20000"/>
          </a:bodyPr>
          <a:lstStyle/>
          <a:p>
            <a:pPr marL="0" indent="0">
              <a:buNone/>
            </a:pPr>
            <a:r>
              <a:rPr lang="it-IT" dirty="0" smtClean="0">
                <a:latin typeface="Clarendon Cn BT" panose="02040606040505040204" pitchFamily="18" charset="0"/>
              </a:rPr>
              <a:t>Il Pio Albergo Trivulzio inizia la sua attività il 1 gennaio 1771, accogliendo i primi 100 ricoverati. L’istituto si diversifica dagli altri luoghi pii poiché sorge in pieno centro cittadino. Sul finire del ‘700 l’edificio è formato dai locali di servizio, i magazzini e il refettorio al piano terra, mentre i dormitori, i locali per il lavoro dei poveri e le infermerie erano collocati tra il primo e il secondo piano. Al ricovero vengono  ammessi i poveri impotenti, cioè coloro che, non essendo più in grado di lavorare, non possono permettersi un’esistenza dignitosa. Al loro ingresso i poveri vengono visitati dal chirurgo poiché, nel caso siano affetti da  mali incurabili o da pazzia, vengono inviati rispettivamente alla </a:t>
            </a:r>
            <a:r>
              <a:rPr lang="it-IT" dirty="0">
                <a:latin typeface="Clarendon Cn BT" panose="02040606040505040204" pitchFamily="18" charset="0"/>
              </a:rPr>
              <a:t>P</a:t>
            </a:r>
            <a:r>
              <a:rPr lang="it-IT" dirty="0" smtClean="0">
                <a:latin typeface="Clarendon Cn BT" panose="02040606040505040204" pitchFamily="18" charset="0"/>
              </a:rPr>
              <a:t>ia </a:t>
            </a:r>
            <a:r>
              <a:rPr lang="it-IT" dirty="0">
                <a:latin typeface="Clarendon Cn BT" panose="02040606040505040204" pitchFamily="18" charset="0"/>
              </a:rPr>
              <a:t>C</a:t>
            </a:r>
            <a:r>
              <a:rPr lang="it-IT" dirty="0" smtClean="0">
                <a:latin typeface="Clarendon Cn BT" panose="02040606040505040204" pitchFamily="18" charset="0"/>
              </a:rPr>
              <a:t>asa degli Incurabili di Abbiategrasso o alla </a:t>
            </a:r>
            <a:r>
              <a:rPr lang="it-IT" dirty="0" err="1" smtClean="0">
                <a:latin typeface="Clarendon Cn BT" panose="02040606040505040204" pitchFamily="18" charset="0"/>
              </a:rPr>
              <a:t>Senavra</a:t>
            </a:r>
            <a:r>
              <a:rPr lang="it-IT" dirty="0" smtClean="0">
                <a:latin typeface="Clarendon Cn BT" panose="02040606040505040204" pitchFamily="18" charset="0"/>
              </a:rPr>
              <a:t> di Milano.</a:t>
            </a:r>
            <a:endParaRPr lang="it-IT" dirty="0">
              <a:latin typeface="Clarendon Cn BT" panose="02040606040505040204" pitchFamily="18" charset="0"/>
            </a:endParaRPr>
          </a:p>
        </p:txBody>
      </p:sp>
    </p:spTree>
    <p:extLst>
      <p:ext uri="{BB962C8B-B14F-4D97-AF65-F5344CB8AC3E}">
        <p14:creationId xmlns:p14="http://schemas.microsoft.com/office/powerpoint/2010/main" val="24312210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latin typeface="Clarendon Cn BT" panose="02040606040505040204" pitchFamily="18" charset="0"/>
              </a:rPr>
              <a:t>GRAFICI</a:t>
            </a:r>
            <a:endParaRPr lang="it-IT" dirty="0">
              <a:latin typeface="Clarendon Cn BT" panose="02040606040505040204" pitchFamily="18" charset="0"/>
            </a:endParaRPr>
          </a:p>
        </p:txBody>
      </p:sp>
      <p:sp>
        <p:nvSpPr>
          <p:cNvPr id="3" name="Sottotitolo 2"/>
          <p:cNvSpPr>
            <a:spLocks noGrp="1"/>
          </p:cNvSpPr>
          <p:nvPr>
            <p:ph type="subTitle" idx="1"/>
          </p:nvPr>
        </p:nvSpPr>
        <p:spPr>
          <a:xfrm>
            <a:off x="2692399" y="3657596"/>
            <a:ext cx="2227332" cy="1532589"/>
          </a:xfrm>
        </p:spPr>
        <p:txBody>
          <a:bodyPr>
            <a:normAutofit fontScale="92500"/>
          </a:bodyPr>
          <a:lstStyle/>
          <a:p>
            <a:pPr marL="342900" indent="-342900" algn="just">
              <a:buFont typeface="Arial" panose="020B0604020202020204" pitchFamily="34" charset="0"/>
              <a:buChar char="•"/>
            </a:pPr>
            <a:r>
              <a:rPr lang="it-IT" dirty="0" smtClean="0">
                <a:latin typeface="Clarendon Cn BT" panose="02040606040505040204" pitchFamily="18" charset="0"/>
              </a:rPr>
              <a:t>Serie 1800-1900              </a:t>
            </a:r>
          </a:p>
          <a:p>
            <a:pPr marL="342900" indent="-342900" algn="just">
              <a:buFont typeface="Arial" panose="020B0604020202020204" pitchFamily="34" charset="0"/>
              <a:buChar char="•"/>
            </a:pPr>
            <a:r>
              <a:rPr lang="it-IT" dirty="0" smtClean="0">
                <a:latin typeface="Clarendon Cn BT" panose="02040606040505040204" pitchFamily="18" charset="0"/>
              </a:rPr>
              <a:t>Serie 1901-1939</a:t>
            </a:r>
          </a:p>
          <a:p>
            <a:pPr marL="342900" indent="-342900" algn="just">
              <a:buFont typeface="Arial" panose="020B0604020202020204" pitchFamily="34" charset="0"/>
              <a:buChar char="•"/>
            </a:pPr>
            <a:r>
              <a:rPr lang="it-IT" dirty="0" smtClean="0">
                <a:latin typeface="Clarendon Cn BT" panose="02040606040505040204" pitchFamily="18" charset="0"/>
              </a:rPr>
              <a:t>Serie 1940-1959</a:t>
            </a:r>
            <a:endParaRPr lang="it-IT" dirty="0">
              <a:latin typeface="Clarendon Cn BT" panose="02040606040505040204" pitchFamily="18" charset="0"/>
            </a:endParaRPr>
          </a:p>
        </p:txBody>
      </p:sp>
      <p:sp>
        <p:nvSpPr>
          <p:cNvPr id="4" name="CasellaDiTesto 3"/>
          <p:cNvSpPr txBox="1"/>
          <p:nvPr/>
        </p:nvSpPr>
        <p:spPr>
          <a:xfrm>
            <a:off x="5769735" y="3528809"/>
            <a:ext cx="2562896" cy="1546577"/>
          </a:xfrm>
          <a:prstGeom prst="rect">
            <a:avLst/>
          </a:prstGeom>
          <a:noFill/>
        </p:spPr>
        <p:txBody>
          <a:bodyPr wrap="square" rtlCol="0">
            <a:spAutoFit/>
          </a:bodyPr>
          <a:lstStyle/>
          <a:p>
            <a:pPr marL="342900" indent="-342900">
              <a:lnSpc>
                <a:spcPct val="150000"/>
              </a:lnSpc>
              <a:buClr>
                <a:schemeClr val="accent1"/>
              </a:buClr>
              <a:buSzPct val="120000"/>
              <a:buFont typeface="Arial" panose="020B0604020202020204" pitchFamily="34" charset="0"/>
              <a:buChar char="•"/>
            </a:pPr>
            <a:r>
              <a:rPr lang="it-IT" sz="2100" dirty="0" smtClean="0">
                <a:latin typeface="Clarendon Cn BT" panose="02040606040505040204" pitchFamily="18" charset="0"/>
              </a:rPr>
              <a:t>Lavori </a:t>
            </a:r>
            <a:r>
              <a:rPr lang="it-IT" sz="2100" dirty="0" err="1" smtClean="0">
                <a:latin typeface="Clarendon Cn BT" panose="02040606040505040204" pitchFamily="18" charset="0"/>
              </a:rPr>
              <a:t>Martinitt</a:t>
            </a:r>
            <a:endParaRPr lang="it-IT" sz="2100" dirty="0" smtClean="0">
              <a:latin typeface="Clarendon Cn BT" panose="02040606040505040204" pitchFamily="18" charset="0"/>
            </a:endParaRPr>
          </a:p>
          <a:p>
            <a:pPr marL="342900" indent="-342900">
              <a:lnSpc>
                <a:spcPct val="150000"/>
              </a:lnSpc>
              <a:buClr>
                <a:schemeClr val="accent1"/>
              </a:buClr>
              <a:buSzPct val="120000"/>
              <a:buFont typeface="Arial" panose="020B0604020202020204" pitchFamily="34" charset="0"/>
              <a:buChar char="•"/>
            </a:pPr>
            <a:r>
              <a:rPr lang="it-IT" sz="2100" dirty="0" smtClean="0">
                <a:latin typeface="Clarendon Cn BT" panose="02040606040505040204" pitchFamily="18" charset="0"/>
              </a:rPr>
              <a:t>Lavori uomini</a:t>
            </a:r>
          </a:p>
          <a:p>
            <a:pPr marL="342900" indent="-342900">
              <a:lnSpc>
                <a:spcPct val="150000"/>
              </a:lnSpc>
              <a:buClr>
                <a:schemeClr val="accent1"/>
              </a:buClr>
              <a:buSzPct val="120000"/>
              <a:buFont typeface="Arial" panose="020B0604020202020204" pitchFamily="34" charset="0"/>
              <a:buChar char="•"/>
            </a:pPr>
            <a:r>
              <a:rPr lang="it-IT" sz="2100" dirty="0" smtClean="0">
                <a:latin typeface="Clarendon Cn BT" panose="02040606040505040204" pitchFamily="18" charset="0"/>
              </a:rPr>
              <a:t>Lavori donne</a:t>
            </a:r>
            <a:endParaRPr lang="it-IT" sz="2100" dirty="0">
              <a:latin typeface="Clarendon Cn BT" panose="02040606040505040204" pitchFamily="18" charset="0"/>
            </a:endParaRPr>
          </a:p>
        </p:txBody>
      </p:sp>
    </p:spTree>
    <p:extLst>
      <p:ext uri="{BB962C8B-B14F-4D97-AF65-F5344CB8AC3E}">
        <p14:creationId xmlns:p14="http://schemas.microsoft.com/office/powerpoint/2010/main" val="161979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89588" y="1530201"/>
            <a:ext cx="3718455" cy="1371600"/>
          </a:xfrm>
        </p:spPr>
        <p:txBody>
          <a:bodyPr>
            <a:normAutofit fontScale="90000"/>
          </a:bodyPr>
          <a:lstStyle/>
          <a:p>
            <a:r>
              <a:rPr lang="it-IT" sz="3200" dirty="0" smtClean="0">
                <a:latin typeface="Clarendon Cn BT" panose="02040606040505040204" pitchFamily="18" charset="0"/>
              </a:rPr>
              <a:t>LAVORI MARTINITT SERIE 1800-1900</a:t>
            </a:r>
            <a:endParaRPr lang="it-IT" sz="3200" dirty="0">
              <a:latin typeface="Clarendon Cn BT" panose="02040606040505040204" pitchFamily="18" charset="0"/>
            </a:endParaRPr>
          </a:p>
        </p:txBody>
      </p:sp>
      <p:sp>
        <p:nvSpPr>
          <p:cNvPr id="4" name="Segnaposto testo 3"/>
          <p:cNvSpPr>
            <a:spLocks noGrp="1"/>
          </p:cNvSpPr>
          <p:nvPr>
            <p:ph type="body" sz="half" idx="2"/>
          </p:nvPr>
        </p:nvSpPr>
        <p:spPr>
          <a:xfrm>
            <a:off x="1189587" y="3082106"/>
            <a:ext cx="3718455" cy="2438404"/>
          </a:xfrm>
        </p:spPr>
        <p:txBody>
          <a:bodyPr>
            <a:normAutofit/>
          </a:bodyPr>
          <a:lstStyle/>
          <a:p>
            <a:r>
              <a:rPr lang="it-IT" sz="2400" dirty="0" smtClean="0">
                <a:latin typeface="Clarendon Cn BT" panose="02040606040505040204" pitchFamily="18" charset="0"/>
              </a:rPr>
              <a:t>Campione: 35</a:t>
            </a:r>
          </a:p>
          <a:p>
            <a:r>
              <a:rPr lang="it-IT" sz="2400" dirty="0" smtClean="0">
                <a:latin typeface="Clarendon Cn BT" panose="02040606040505040204" pitchFamily="18" charset="0"/>
              </a:rPr>
              <a:t>Analizzati: 14</a:t>
            </a:r>
            <a:endParaRPr lang="it-IT" sz="2400" dirty="0">
              <a:latin typeface="Clarendon Cn BT" panose="02040606040505040204" pitchFamily="18" charset="0"/>
            </a:endParaRPr>
          </a:p>
        </p:txBody>
      </p:sp>
      <p:graphicFrame>
        <p:nvGraphicFramePr>
          <p:cNvPr id="11" name="Segnaposto contenuto 10"/>
          <p:cNvGraphicFramePr>
            <a:graphicFrameLocks noGrp="1"/>
          </p:cNvGraphicFramePr>
          <p:nvPr>
            <p:ph idx="1"/>
            <p:extLst>
              <p:ext uri="{D42A27DB-BD31-4B8C-83A1-F6EECF244321}">
                <p14:modId xmlns:p14="http://schemas.microsoft.com/office/powerpoint/2010/main" val="1997632984"/>
              </p:ext>
            </p:extLst>
          </p:nvPr>
        </p:nvGraphicFramePr>
        <p:xfrm>
          <a:off x="5456774" y="995543"/>
          <a:ext cx="5470525" cy="48926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725548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8"/>
          <p:cNvSpPr>
            <a:spLocks noGrp="1"/>
          </p:cNvSpPr>
          <p:nvPr>
            <p:ph type="title"/>
          </p:nvPr>
        </p:nvSpPr>
        <p:spPr/>
        <p:txBody>
          <a:bodyPr>
            <a:normAutofit/>
          </a:bodyPr>
          <a:lstStyle/>
          <a:p>
            <a:r>
              <a:rPr lang="it-IT" sz="3200" dirty="0" smtClean="0">
                <a:latin typeface="Clarendon Cn BT" panose="02040606040505040204" pitchFamily="18" charset="0"/>
              </a:rPr>
              <a:t>LAVORI UOMINI </a:t>
            </a:r>
            <a:r>
              <a:rPr lang="it-IT" sz="3200" dirty="0">
                <a:latin typeface="Clarendon Cn BT" panose="02040606040505040204" pitchFamily="18" charset="0"/>
              </a:rPr>
              <a:t>	</a:t>
            </a:r>
            <a:r>
              <a:rPr lang="it-IT" sz="3200" dirty="0" smtClean="0">
                <a:latin typeface="Clarendon Cn BT" panose="02040606040505040204" pitchFamily="18" charset="0"/>
              </a:rPr>
              <a:t>SERIE1800-1900</a:t>
            </a:r>
            <a:endParaRPr lang="it-IT" sz="3200" dirty="0">
              <a:latin typeface="Clarendon Cn BT" panose="02040606040505040204" pitchFamily="18" charset="0"/>
            </a:endParaRPr>
          </a:p>
        </p:txBody>
      </p:sp>
      <p:graphicFrame>
        <p:nvGraphicFramePr>
          <p:cNvPr id="7" name="Segnaposto contenuto 6"/>
          <p:cNvGraphicFramePr>
            <a:graphicFrameLocks noGrp="1"/>
          </p:cNvGraphicFramePr>
          <p:nvPr>
            <p:ph idx="1"/>
            <p:extLst>
              <p:ext uri="{D42A27DB-BD31-4B8C-83A1-F6EECF244321}">
                <p14:modId xmlns:p14="http://schemas.microsoft.com/office/powerpoint/2010/main" val="2275341996"/>
              </p:ext>
            </p:extLst>
          </p:nvPr>
        </p:nvGraphicFramePr>
        <p:xfrm>
          <a:off x="5418138" y="982663"/>
          <a:ext cx="5470525" cy="4892675"/>
        </p:xfrm>
        <a:graphic>
          <a:graphicData uri="http://schemas.openxmlformats.org/drawingml/2006/chart">
            <c:chart xmlns:c="http://schemas.openxmlformats.org/drawingml/2006/chart" xmlns:r="http://schemas.openxmlformats.org/officeDocument/2006/relationships" r:id="rId2"/>
          </a:graphicData>
        </a:graphic>
      </p:graphicFrame>
      <p:sp>
        <p:nvSpPr>
          <p:cNvPr id="10" name="Segnaposto testo 9"/>
          <p:cNvSpPr>
            <a:spLocks noGrp="1"/>
          </p:cNvSpPr>
          <p:nvPr>
            <p:ph type="body" sz="half" idx="2"/>
          </p:nvPr>
        </p:nvSpPr>
        <p:spPr/>
        <p:txBody>
          <a:bodyPr>
            <a:normAutofit/>
          </a:bodyPr>
          <a:lstStyle/>
          <a:p>
            <a:r>
              <a:rPr lang="it-IT" sz="2400" dirty="0" smtClean="0">
                <a:latin typeface="Clarendon Cn BT" panose="02040606040505040204" pitchFamily="18" charset="0"/>
              </a:rPr>
              <a:t>Campione: 35  </a:t>
            </a:r>
          </a:p>
          <a:p>
            <a:r>
              <a:rPr lang="it-IT" sz="2400" dirty="0" smtClean="0">
                <a:latin typeface="Clarendon Cn BT" panose="02040606040505040204" pitchFamily="18" charset="0"/>
              </a:rPr>
              <a:t>Analizzati: 28</a:t>
            </a:r>
            <a:endParaRPr lang="it-IT" sz="2400" dirty="0">
              <a:latin typeface="Clarendon Cn BT" panose="02040606040505040204" pitchFamily="18" charset="0"/>
            </a:endParaRPr>
          </a:p>
        </p:txBody>
      </p:sp>
    </p:spTree>
    <p:extLst>
      <p:ext uri="{BB962C8B-B14F-4D97-AF65-F5344CB8AC3E}">
        <p14:creationId xmlns:p14="http://schemas.microsoft.com/office/powerpoint/2010/main" val="36123518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smtClean="0">
                <a:latin typeface="Clarendon Cn BT" panose="02040606040505040204" pitchFamily="18" charset="0"/>
              </a:rPr>
              <a:t>LAVORI DONNE SERIE 1800-1900</a:t>
            </a:r>
            <a:endParaRPr lang="it-IT" sz="3200" dirty="0">
              <a:latin typeface="Clarendon Cn BT" panose="02040606040505040204" pitchFamily="18" charset="0"/>
            </a:endParaRPr>
          </a:p>
        </p:txBody>
      </p:sp>
      <p:sp>
        <p:nvSpPr>
          <p:cNvPr id="4" name="Segnaposto testo 3"/>
          <p:cNvSpPr>
            <a:spLocks noGrp="1"/>
          </p:cNvSpPr>
          <p:nvPr>
            <p:ph type="body" sz="half" idx="2"/>
          </p:nvPr>
        </p:nvSpPr>
        <p:spPr/>
        <p:txBody>
          <a:bodyPr>
            <a:normAutofit/>
          </a:bodyPr>
          <a:lstStyle/>
          <a:p>
            <a:r>
              <a:rPr lang="it-IT" sz="2400" dirty="0" smtClean="0">
                <a:latin typeface="Clarendon Cn BT" panose="02040606040505040204" pitchFamily="18" charset="0"/>
              </a:rPr>
              <a:t>Campione: 35</a:t>
            </a:r>
          </a:p>
          <a:p>
            <a:r>
              <a:rPr lang="it-IT" sz="2400" dirty="0" smtClean="0">
                <a:latin typeface="Clarendon Cn BT" panose="02040606040505040204" pitchFamily="18" charset="0"/>
              </a:rPr>
              <a:t>Analizzati: 19</a:t>
            </a:r>
            <a:endParaRPr lang="it-IT" sz="2400" dirty="0">
              <a:latin typeface="Clarendon Cn BT" panose="02040606040505040204" pitchFamily="18" charset="0"/>
            </a:endParaRPr>
          </a:p>
        </p:txBody>
      </p:sp>
      <p:graphicFrame>
        <p:nvGraphicFramePr>
          <p:cNvPr id="11" name="Segnaposto contenuto 10"/>
          <p:cNvGraphicFramePr>
            <a:graphicFrameLocks noGrp="1"/>
          </p:cNvGraphicFramePr>
          <p:nvPr>
            <p:ph idx="1"/>
            <p:extLst>
              <p:ext uri="{D42A27DB-BD31-4B8C-83A1-F6EECF244321}">
                <p14:modId xmlns:p14="http://schemas.microsoft.com/office/powerpoint/2010/main" val="3158229744"/>
              </p:ext>
            </p:extLst>
          </p:nvPr>
        </p:nvGraphicFramePr>
        <p:xfrm>
          <a:off x="5418138" y="982663"/>
          <a:ext cx="5470525" cy="48926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310830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3200" dirty="0" smtClean="0">
                <a:latin typeface="Clarendon Cn BT" panose="02040606040505040204" pitchFamily="18" charset="0"/>
              </a:rPr>
              <a:t>LAVORI MARTINITT SERIE 1901-1939</a:t>
            </a:r>
            <a:endParaRPr lang="it-IT" sz="3200" dirty="0">
              <a:latin typeface="Clarendon Cn BT" panose="02040606040505040204" pitchFamily="18" charset="0"/>
            </a:endParaRPr>
          </a:p>
        </p:txBody>
      </p:sp>
      <p:sp>
        <p:nvSpPr>
          <p:cNvPr id="4" name="Segnaposto testo 3"/>
          <p:cNvSpPr>
            <a:spLocks noGrp="1"/>
          </p:cNvSpPr>
          <p:nvPr>
            <p:ph type="body" sz="half" idx="2"/>
          </p:nvPr>
        </p:nvSpPr>
        <p:spPr/>
        <p:txBody>
          <a:bodyPr>
            <a:normAutofit/>
          </a:bodyPr>
          <a:lstStyle/>
          <a:p>
            <a:r>
              <a:rPr lang="it-IT" sz="2400" dirty="0" smtClean="0">
                <a:latin typeface="Clarendon Cn BT" panose="02040606040505040204" pitchFamily="18" charset="0"/>
              </a:rPr>
              <a:t>Campione: 36</a:t>
            </a:r>
          </a:p>
          <a:p>
            <a:r>
              <a:rPr lang="it-IT" sz="2400" dirty="0" smtClean="0">
                <a:latin typeface="Clarendon Cn BT" panose="02040606040505040204" pitchFamily="18" charset="0"/>
              </a:rPr>
              <a:t>Analizzati: 23 </a:t>
            </a:r>
            <a:endParaRPr lang="it-IT" sz="2400" dirty="0">
              <a:latin typeface="Clarendon Cn BT" panose="02040606040505040204" pitchFamily="18" charset="0"/>
            </a:endParaRPr>
          </a:p>
        </p:txBody>
      </p:sp>
      <p:graphicFrame>
        <p:nvGraphicFramePr>
          <p:cNvPr id="11" name="Segnaposto contenuto 10"/>
          <p:cNvGraphicFramePr>
            <a:graphicFrameLocks noGrp="1"/>
          </p:cNvGraphicFramePr>
          <p:nvPr>
            <p:ph idx="1"/>
            <p:extLst>
              <p:ext uri="{D42A27DB-BD31-4B8C-83A1-F6EECF244321}">
                <p14:modId xmlns:p14="http://schemas.microsoft.com/office/powerpoint/2010/main" val="2280300954"/>
              </p:ext>
            </p:extLst>
          </p:nvPr>
        </p:nvGraphicFramePr>
        <p:xfrm>
          <a:off x="5418138" y="982663"/>
          <a:ext cx="5470525" cy="48926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877938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smtClean="0">
                <a:latin typeface="Clarendon Cn BT" panose="02040606040505040204" pitchFamily="18" charset="0"/>
              </a:rPr>
              <a:t>LAVORI UOMINI SERIE 1901-1939</a:t>
            </a:r>
            <a:endParaRPr lang="it-IT" sz="3200" dirty="0">
              <a:latin typeface="Clarendon Cn BT" panose="02040606040505040204" pitchFamily="18" charset="0"/>
            </a:endParaRPr>
          </a:p>
        </p:txBody>
      </p:sp>
      <p:sp>
        <p:nvSpPr>
          <p:cNvPr id="4" name="Segnaposto testo 3"/>
          <p:cNvSpPr>
            <a:spLocks noGrp="1"/>
          </p:cNvSpPr>
          <p:nvPr>
            <p:ph type="body" sz="half" idx="2"/>
          </p:nvPr>
        </p:nvSpPr>
        <p:spPr/>
        <p:txBody>
          <a:bodyPr>
            <a:normAutofit/>
          </a:bodyPr>
          <a:lstStyle/>
          <a:p>
            <a:r>
              <a:rPr lang="it-IT" sz="2400" dirty="0" smtClean="0">
                <a:latin typeface="Clarendon Cn BT" panose="02040606040505040204" pitchFamily="18" charset="0"/>
              </a:rPr>
              <a:t>Campione: 36</a:t>
            </a:r>
          </a:p>
          <a:p>
            <a:r>
              <a:rPr lang="it-IT" sz="2400" dirty="0" smtClean="0">
                <a:latin typeface="Clarendon Cn BT" panose="02040606040505040204" pitchFamily="18" charset="0"/>
              </a:rPr>
              <a:t>Analizzati: 36</a:t>
            </a:r>
            <a:endParaRPr lang="it-IT" sz="2400" dirty="0">
              <a:latin typeface="Clarendon Cn BT" panose="02040606040505040204" pitchFamily="18" charset="0"/>
            </a:endParaRPr>
          </a:p>
        </p:txBody>
      </p:sp>
      <p:graphicFrame>
        <p:nvGraphicFramePr>
          <p:cNvPr id="11" name="Segnaposto contenuto 10"/>
          <p:cNvGraphicFramePr>
            <a:graphicFrameLocks noGrp="1"/>
          </p:cNvGraphicFramePr>
          <p:nvPr>
            <p:ph idx="1"/>
            <p:extLst>
              <p:ext uri="{D42A27DB-BD31-4B8C-83A1-F6EECF244321}">
                <p14:modId xmlns:p14="http://schemas.microsoft.com/office/powerpoint/2010/main" val="3927755173"/>
              </p:ext>
            </p:extLst>
          </p:nvPr>
        </p:nvGraphicFramePr>
        <p:xfrm>
          <a:off x="5012266" y="982663"/>
          <a:ext cx="6395963" cy="48926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882836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smtClean="0">
                <a:latin typeface="Clarendon Cn BT" panose="02040606040505040204" pitchFamily="18" charset="0"/>
              </a:rPr>
              <a:t>LAVORI DONNE SERIE 1901-1939</a:t>
            </a:r>
            <a:endParaRPr lang="it-IT" sz="3200" dirty="0">
              <a:latin typeface="Clarendon Cn BT" panose="02040606040505040204" pitchFamily="18" charset="0"/>
            </a:endParaRPr>
          </a:p>
        </p:txBody>
      </p:sp>
      <p:sp>
        <p:nvSpPr>
          <p:cNvPr id="4" name="Segnaposto testo 3"/>
          <p:cNvSpPr>
            <a:spLocks noGrp="1"/>
          </p:cNvSpPr>
          <p:nvPr>
            <p:ph type="body" sz="half" idx="2"/>
          </p:nvPr>
        </p:nvSpPr>
        <p:spPr/>
        <p:txBody>
          <a:bodyPr>
            <a:normAutofit/>
          </a:bodyPr>
          <a:lstStyle/>
          <a:p>
            <a:r>
              <a:rPr lang="it-IT" sz="2400" dirty="0" smtClean="0">
                <a:latin typeface="Clarendon Cn BT" panose="02040606040505040204" pitchFamily="18" charset="0"/>
              </a:rPr>
              <a:t>Campione: 36</a:t>
            </a:r>
          </a:p>
          <a:p>
            <a:r>
              <a:rPr lang="it-IT" sz="2400" dirty="0" smtClean="0">
                <a:latin typeface="Clarendon Cn BT" panose="02040606040505040204" pitchFamily="18" charset="0"/>
              </a:rPr>
              <a:t>Analizzati: 23</a:t>
            </a:r>
            <a:endParaRPr lang="it-IT" sz="2400" dirty="0">
              <a:latin typeface="Clarendon Cn BT" panose="02040606040505040204" pitchFamily="18" charset="0"/>
            </a:endParaRPr>
          </a:p>
        </p:txBody>
      </p:sp>
      <p:graphicFrame>
        <p:nvGraphicFramePr>
          <p:cNvPr id="11" name="Segnaposto contenuto 10"/>
          <p:cNvGraphicFramePr>
            <a:graphicFrameLocks noGrp="1"/>
          </p:cNvGraphicFramePr>
          <p:nvPr>
            <p:ph idx="1"/>
            <p:extLst>
              <p:ext uri="{D42A27DB-BD31-4B8C-83A1-F6EECF244321}">
                <p14:modId xmlns:p14="http://schemas.microsoft.com/office/powerpoint/2010/main" val="71819486"/>
              </p:ext>
            </p:extLst>
          </p:nvPr>
        </p:nvGraphicFramePr>
        <p:xfrm>
          <a:off x="5173589" y="918867"/>
          <a:ext cx="5470525" cy="48926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922216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3200" dirty="0" smtClean="0">
                <a:latin typeface="Clarendon Cn BT" panose="02040606040505040204" pitchFamily="18" charset="0"/>
              </a:rPr>
              <a:t>LAVORI MARTINITT SERIE 1940-1959</a:t>
            </a:r>
            <a:endParaRPr lang="it-IT" sz="3200" dirty="0">
              <a:latin typeface="Clarendon Cn BT" panose="02040606040505040204" pitchFamily="18" charset="0"/>
            </a:endParaRPr>
          </a:p>
        </p:txBody>
      </p:sp>
      <p:graphicFrame>
        <p:nvGraphicFramePr>
          <p:cNvPr id="7" name="Segnaposto contenuto 6"/>
          <p:cNvGraphicFramePr>
            <a:graphicFrameLocks noGrp="1"/>
          </p:cNvGraphicFramePr>
          <p:nvPr>
            <p:ph idx="1"/>
            <p:extLst>
              <p:ext uri="{D42A27DB-BD31-4B8C-83A1-F6EECF244321}">
                <p14:modId xmlns:p14="http://schemas.microsoft.com/office/powerpoint/2010/main" val="3748310673"/>
              </p:ext>
            </p:extLst>
          </p:nvPr>
        </p:nvGraphicFramePr>
        <p:xfrm>
          <a:off x="5418138" y="982663"/>
          <a:ext cx="5470525" cy="4892675"/>
        </p:xfrm>
        <a:graphic>
          <a:graphicData uri="http://schemas.openxmlformats.org/drawingml/2006/chart">
            <c:chart xmlns:c="http://schemas.openxmlformats.org/drawingml/2006/chart" xmlns:r="http://schemas.openxmlformats.org/officeDocument/2006/relationships" r:id="rId2"/>
          </a:graphicData>
        </a:graphic>
      </p:graphicFrame>
      <p:sp>
        <p:nvSpPr>
          <p:cNvPr id="4" name="Segnaposto testo 3"/>
          <p:cNvSpPr>
            <a:spLocks noGrp="1"/>
          </p:cNvSpPr>
          <p:nvPr>
            <p:ph type="body" sz="half" idx="2"/>
          </p:nvPr>
        </p:nvSpPr>
        <p:spPr/>
        <p:txBody>
          <a:bodyPr>
            <a:normAutofit/>
          </a:bodyPr>
          <a:lstStyle/>
          <a:p>
            <a:r>
              <a:rPr lang="it-IT" sz="2400" dirty="0" smtClean="0">
                <a:latin typeface="Clarendon Cn BT" panose="02040606040505040204" pitchFamily="18" charset="0"/>
              </a:rPr>
              <a:t>Campione:18</a:t>
            </a:r>
          </a:p>
          <a:p>
            <a:r>
              <a:rPr lang="it-IT" sz="2400" dirty="0" smtClean="0">
                <a:latin typeface="Clarendon Cn BT" panose="02040606040505040204" pitchFamily="18" charset="0"/>
              </a:rPr>
              <a:t>Analizzati: 10</a:t>
            </a:r>
            <a:endParaRPr lang="it-IT" sz="2400" dirty="0">
              <a:latin typeface="Clarendon Cn BT" panose="02040606040505040204" pitchFamily="18" charset="0"/>
            </a:endParaRPr>
          </a:p>
        </p:txBody>
      </p:sp>
    </p:spTree>
    <p:extLst>
      <p:ext uri="{BB962C8B-B14F-4D97-AF65-F5344CB8AC3E}">
        <p14:creationId xmlns:p14="http://schemas.microsoft.com/office/powerpoint/2010/main" val="37434561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smtClean="0">
                <a:latin typeface="Clarendon Cn BT" panose="02040606040505040204" pitchFamily="18" charset="0"/>
              </a:rPr>
              <a:t>LAVORI UOMINI SERIE 1940-1959</a:t>
            </a:r>
            <a:endParaRPr lang="it-IT" sz="3200" dirty="0">
              <a:latin typeface="Clarendon Cn BT" panose="02040606040505040204" pitchFamily="18" charset="0"/>
            </a:endParaRPr>
          </a:p>
        </p:txBody>
      </p:sp>
      <p:sp>
        <p:nvSpPr>
          <p:cNvPr id="4" name="Segnaposto testo 3"/>
          <p:cNvSpPr>
            <a:spLocks noGrp="1"/>
          </p:cNvSpPr>
          <p:nvPr>
            <p:ph type="body" sz="half" idx="2"/>
          </p:nvPr>
        </p:nvSpPr>
        <p:spPr/>
        <p:txBody>
          <a:bodyPr>
            <a:normAutofit/>
          </a:bodyPr>
          <a:lstStyle/>
          <a:p>
            <a:r>
              <a:rPr lang="it-IT" sz="2400" dirty="0" smtClean="0">
                <a:latin typeface="Clarendon Cn BT" panose="02040606040505040204" pitchFamily="18" charset="0"/>
              </a:rPr>
              <a:t>Campione: 18</a:t>
            </a:r>
          </a:p>
          <a:p>
            <a:r>
              <a:rPr lang="it-IT" sz="2400" dirty="0" smtClean="0">
                <a:latin typeface="Clarendon Cn BT" panose="02040606040505040204" pitchFamily="18" charset="0"/>
              </a:rPr>
              <a:t>Analizzati: 13</a:t>
            </a:r>
            <a:endParaRPr lang="it-IT" sz="2400" dirty="0">
              <a:latin typeface="Clarendon Cn BT" panose="02040606040505040204" pitchFamily="18" charset="0"/>
            </a:endParaRPr>
          </a:p>
        </p:txBody>
      </p:sp>
      <p:graphicFrame>
        <p:nvGraphicFramePr>
          <p:cNvPr id="11" name="Segnaposto contenuto 10"/>
          <p:cNvGraphicFramePr>
            <a:graphicFrameLocks noGrp="1"/>
          </p:cNvGraphicFramePr>
          <p:nvPr>
            <p:ph idx="1"/>
            <p:extLst>
              <p:ext uri="{D42A27DB-BD31-4B8C-83A1-F6EECF244321}">
                <p14:modId xmlns:p14="http://schemas.microsoft.com/office/powerpoint/2010/main" val="2924965766"/>
              </p:ext>
            </p:extLst>
          </p:nvPr>
        </p:nvGraphicFramePr>
        <p:xfrm>
          <a:off x="5418138" y="982663"/>
          <a:ext cx="5470525" cy="48926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439995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latin typeface="Clarendon Cn BT" panose="02040606040505040204" pitchFamily="18" charset="0"/>
              </a:rPr>
              <a:t>ORFANOTROFIO FEMMINILE DELLE STELLINE</a:t>
            </a:r>
            <a:endParaRPr lang="it-IT" dirty="0">
              <a:latin typeface="Clarendon Cn BT" panose="02040606040505040204" pitchFamily="18" charset="0"/>
            </a:endParaRPr>
          </a:p>
        </p:txBody>
      </p:sp>
      <p:sp>
        <p:nvSpPr>
          <p:cNvPr id="3" name="Segnaposto contenuto 2"/>
          <p:cNvSpPr>
            <a:spLocks noGrp="1"/>
          </p:cNvSpPr>
          <p:nvPr>
            <p:ph idx="1"/>
          </p:nvPr>
        </p:nvSpPr>
        <p:spPr/>
        <p:txBody>
          <a:bodyPr>
            <a:normAutofit fontScale="92500" lnSpcReduction="20000"/>
          </a:bodyPr>
          <a:lstStyle/>
          <a:p>
            <a:pPr marL="0" indent="0">
              <a:buNone/>
            </a:pPr>
            <a:r>
              <a:rPr lang="it-IT" dirty="0" smtClean="0">
                <a:latin typeface="Clarendon Cn BT" panose="02040606040505040204" pitchFamily="18" charset="0"/>
              </a:rPr>
              <a:t>Prima dell’istituzione dell’orfanotrofio femminile a opera di Maria Teresa d’Austria, le giovani orfane vengono accolte nell’Ospedale dei Poveri Mendicanti e Vergognosi della Stella promosso da San Carlo Borromeo nel 1578, situato nell’attuale via Magenta nell’ex monastero delle Benedettine di Santa Maria della Stella. Nel corso del ‘600 l’ospedale inizia a limitare il ricovero degli adulti, accogliendo principalmente ragazze e ragazzi orfani. Successivamente nella prima metà del ‘700 diviene quasi esclusivamente un ricovero per fanciulle, e alla fine del 1752, licenziati i pochi orfani maschi rimasti, il luogo pio si trasforma in un istituto esclusivamente femminile. Nel 1753 Maria Teresa dichiara il palazzo della Stella primo regio orfanotrofio femminile della città.</a:t>
            </a:r>
            <a:endParaRPr lang="it-IT" dirty="0">
              <a:latin typeface="Clarendon Cn BT" panose="02040606040505040204" pitchFamily="18" charset="0"/>
            </a:endParaRPr>
          </a:p>
        </p:txBody>
      </p:sp>
    </p:spTree>
    <p:extLst>
      <p:ext uri="{BB962C8B-B14F-4D97-AF65-F5344CB8AC3E}">
        <p14:creationId xmlns:p14="http://schemas.microsoft.com/office/powerpoint/2010/main" val="5926789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smtClean="0">
                <a:latin typeface="Clarendon Cn BT" panose="02040606040505040204" pitchFamily="18" charset="0"/>
              </a:rPr>
              <a:t>LAVORI DONNE SERIE 1940-1959</a:t>
            </a:r>
            <a:endParaRPr lang="it-IT" sz="3200" dirty="0">
              <a:latin typeface="Clarendon Cn BT" panose="02040606040505040204" pitchFamily="18" charset="0"/>
            </a:endParaRPr>
          </a:p>
        </p:txBody>
      </p:sp>
      <p:sp>
        <p:nvSpPr>
          <p:cNvPr id="4" name="Segnaposto testo 3"/>
          <p:cNvSpPr>
            <a:spLocks noGrp="1"/>
          </p:cNvSpPr>
          <p:nvPr>
            <p:ph type="body" sz="half" idx="2"/>
          </p:nvPr>
        </p:nvSpPr>
        <p:spPr>
          <a:xfrm>
            <a:off x="1346974" y="3031065"/>
            <a:ext cx="3718455" cy="2438404"/>
          </a:xfrm>
        </p:spPr>
        <p:txBody>
          <a:bodyPr>
            <a:normAutofit/>
          </a:bodyPr>
          <a:lstStyle/>
          <a:p>
            <a:r>
              <a:rPr lang="it-IT" sz="2400" dirty="0" smtClean="0">
                <a:latin typeface="Clarendon Cn BT" panose="02040606040505040204" pitchFamily="18" charset="0"/>
              </a:rPr>
              <a:t>Campione: 18</a:t>
            </a:r>
          </a:p>
          <a:p>
            <a:r>
              <a:rPr lang="it-IT" sz="2400" dirty="0" smtClean="0">
                <a:latin typeface="Clarendon Cn BT" panose="02040606040505040204" pitchFamily="18" charset="0"/>
              </a:rPr>
              <a:t>Analizzati: 13</a:t>
            </a:r>
            <a:endParaRPr lang="it-IT" sz="2400" dirty="0">
              <a:latin typeface="Clarendon Cn BT" panose="02040606040505040204" pitchFamily="18" charset="0"/>
            </a:endParaRPr>
          </a:p>
        </p:txBody>
      </p:sp>
      <p:graphicFrame>
        <p:nvGraphicFramePr>
          <p:cNvPr id="15" name="Segnaposto contenuto 14"/>
          <p:cNvGraphicFramePr>
            <a:graphicFrameLocks noGrp="1"/>
          </p:cNvGraphicFramePr>
          <p:nvPr>
            <p:ph idx="1"/>
            <p:extLst>
              <p:ext uri="{D42A27DB-BD31-4B8C-83A1-F6EECF244321}">
                <p14:modId xmlns:p14="http://schemas.microsoft.com/office/powerpoint/2010/main" val="2817624345"/>
              </p:ext>
            </p:extLst>
          </p:nvPr>
        </p:nvGraphicFramePr>
        <p:xfrm>
          <a:off x="5939134" y="972031"/>
          <a:ext cx="5470525" cy="48926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86116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CONSIDERAZIONI PERSONALI</a:t>
            </a:r>
            <a:endParaRPr lang="it-IT" dirty="0"/>
          </a:p>
        </p:txBody>
      </p:sp>
      <p:sp>
        <p:nvSpPr>
          <p:cNvPr id="3" name="Segnaposto contenuto 2"/>
          <p:cNvSpPr>
            <a:spLocks noGrp="1"/>
          </p:cNvSpPr>
          <p:nvPr>
            <p:ph idx="1"/>
          </p:nvPr>
        </p:nvSpPr>
        <p:spPr/>
        <p:txBody>
          <a:bodyPr>
            <a:normAutofit lnSpcReduction="10000"/>
          </a:bodyPr>
          <a:lstStyle/>
          <a:p>
            <a:r>
              <a:rPr lang="it-IT" dirty="0" smtClean="0"/>
              <a:t>Per quanto riguarda i Martinitt i lavori più svolti sono, per tutte e tre le serie, il tipografo, il meccanico e l’operaio.</a:t>
            </a:r>
          </a:p>
          <a:p>
            <a:r>
              <a:rPr lang="it-IT" dirty="0" smtClean="0"/>
              <a:t>In tutte e tre le serie i lavori degli uomini sono molto vari, ma spicca comunque il mestiere del meccanico.</a:t>
            </a:r>
          </a:p>
          <a:p>
            <a:r>
              <a:rPr lang="it-IT" dirty="0" smtClean="0"/>
              <a:t>Per le donne, abbiamo deciso di tener conto anche del numero delle casalinghe, per far vedere quante donne erano disoccupate e si dedicavano alla casa. Anche per le donne i lavori erano molto vari ma spicca i lavori di tessitrice e domestica.</a:t>
            </a:r>
          </a:p>
          <a:p>
            <a:endParaRPr lang="it-IT" dirty="0"/>
          </a:p>
          <a:p>
            <a:endParaRPr lang="it-IT" dirty="0"/>
          </a:p>
        </p:txBody>
      </p:sp>
    </p:spTree>
    <p:extLst>
      <p:ext uri="{BB962C8B-B14F-4D97-AF65-F5344CB8AC3E}">
        <p14:creationId xmlns:p14="http://schemas.microsoft.com/office/powerpoint/2010/main" val="21045388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latin typeface="Clarendon Cn BT" panose="02040606040505040204" pitchFamily="18" charset="0"/>
              </a:rPr>
              <a:t>BIOGRAFIE</a:t>
            </a:r>
            <a:endParaRPr lang="it-IT" dirty="0">
              <a:latin typeface="Clarendon Cn BT" panose="02040606040505040204" pitchFamily="18" charset="0"/>
            </a:endParaRPr>
          </a:p>
        </p:txBody>
      </p:sp>
      <p:sp>
        <p:nvSpPr>
          <p:cNvPr id="3" name="Sottotitolo 2"/>
          <p:cNvSpPr>
            <a:spLocks noGrp="1"/>
          </p:cNvSpPr>
          <p:nvPr>
            <p:ph type="subTitle" idx="1"/>
          </p:nvPr>
        </p:nvSpPr>
        <p:spPr/>
        <p:txBody>
          <a:bodyPr/>
          <a:lstStyle/>
          <a:p>
            <a:endParaRPr lang="it-IT"/>
          </a:p>
        </p:txBody>
      </p:sp>
    </p:spTree>
    <p:extLst>
      <p:ext uri="{BB962C8B-B14F-4D97-AF65-F5344CB8AC3E}">
        <p14:creationId xmlns:p14="http://schemas.microsoft.com/office/powerpoint/2010/main" val="14581793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smtClean="0">
                <a:latin typeface="Clarendon Cn BT" panose="02040606040505040204" pitchFamily="18" charset="0"/>
              </a:rPr>
              <a:t>BATTAGLIA LUCIANO</a:t>
            </a:r>
            <a:br>
              <a:rPr lang="it-IT" sz="3200" dirty="0" smtClean="0">
                <a:latin typeface="Clarendon Cn BT" panose="02040606040505040204" pitchFamily="18" charset="0"/>
              </a:rPr>
            </a:br>
            <a:r>
              <a:rPr lang="it-IT" sz="1800" dirty="0" smtClean="0">
                <a:latin typeface="Clarendon Cn BT" panose="02040606040505040204" pitchFamily="18" charset="0"/>
              </a:rPr>
              <a:t>di </a:t>
            </a:r>
            <a:r>
              <a:rPr lang="it-IT" sz="1800" dirty="0" err="1" smtClean="0">
                <a:latin typeface="Clarendon Cn BT" panose="02040606040505040204" pitchFamily="18" charset="0"/>
              </a:rPr>
              <a:t>Germanò</a:t>
            </a:r>
            <a:r>
              <a:rPr lang="it-IT" sz="1800" dirty="0" smtClean="0">
                <a:latin typeface="Clarendon Cn BT" panose="02040606040505040204" pitchFamily="18" charset="0"/>
              </a:rPr>
              <a:t> Giorgia</a:t>
            </a:r>
            <a:endParaRPr lang="it-IT" sz="3200" dirty="0">
              <a:latin typeface="Clarendon Cn BT" panose="02040606040505040204" pitchFamily="18" charset="0"/>
            </a:endParaRPr>
          </a:p>
        </p:txBody>
      </p:sp>
      <p:sp>
        <p:nvSpPr>
          <p:cNvPr id="3" name="Segnaposto contenuto 2"/>
          <p:cNvSpPr>
            <a:spLocks noGrp="1"/>
          </p:cNvSpPr>
          <p:nvPr>
            <p:ph idx="1"/>
          </p:nvPr>
        </p:nvSpPr>
        <p:spPr/>
        <p:txBody>
          <a:bodyPr>
            <a:noAutofit/>
          </a:bodyPr>
          <a:lstStyle/>
          <a:p>
            <a:pPr marL="0" indent="0">
              <a:buNone/>
            </a:pPr>
            <a:r>
              <a:rPr lang="it-IT" sz="1600" dirty="0" smtClean="0">
                <a:latin typeface="Clarendon Cn BT" panose="02040606040505040204" pitchFamily="18" charset="0"/>
              </a:rPr>
              <a:t>L’orfano Battaglia Luciano è figlio </a:t>
            </a:r>
            <a:r>
              <a:rPr lang="it-IT" sz="1600" dirty="0">
                <a:latin typeface="Clarendon Cn BT" panose="02040606040505040204" pitchFamily="18" charset="0"/>
              </a:rPr>
              <a:t>di Libero Battaglia e Zucchetti Petronilla. </a:t>
            </a:r>
            <a:r>
              <a:rPr lang="it-IT" sz="1600" dirty="0" smtClean="0">
                <a:latin typeface="Clarendon Cn BT" panose="02040606040505040204" pitchFamily="18" charset="0"/>
              </a:rPr>
              <a:t>La </a:t>
            </a:r>
            <a:r>
              <a:rPr lang="it-IT" sz="1600" dirty="0">
                <a:latin typeface="Clarendon Cn BT" panose="02040606040505040204" pitchFamily="18" charset="0"/>
              </a:rPr>
              <a:t>famiglia è composta dalla madre e i </a:t>
            </a:r>
            <a:r>
              <a:rPr lang="it-IT" sz="1600" dirty="0" smtClean="0">
                <a:latin typeface="Clarendon Cn BT" panose="02040606040505040204" pitchFamily="18" charset="0"/>
              </a:rPr>
              <a:t>due fratelli</a:t>
            </a:r>
            <a:r>
              <a:rPr lang="it-IT" sz="1600" dirty="0">
                <a:latin typeface="Clarendon Cn BT" panose="02040606040505040204" pitchFamily="18" charset="0"/>
              </a:rPr>
              <a:t>; la madre </a:t>
            </a:r>
            <a:r>
              <a:rPr lang="it-IT" sz="1600" dirty="0" smtClean="0">
                <a:latin typeface="Clarendon Cn BT" panose="02040606040505040204" pitchFamily="18" charset="0"/>
              </a:rPr>
              <a:t>è </a:t>
            </a:r>
            <a:r>
              <a:rPr lang="it-IT" sz="1600" dirty="0">
                <a:latin typeface="Clarendon Cn BT" panose="02040606040505040204" pitchFamily="18" charset="0"/>
              </a:rPr>
              <a:t>casalinga ed </a:t>
            </a:r>
            <a:r>
              <a:rPr lang="it-IT" sz="1600" dirty="0" smtClean="0">
                <a:latin typeface="Clarendon Cn BT" panose="02040606040505040204" pitchFamily="18" charset="0"/>
              </a:rPr>
              <a:t>è la </a:t>
            </a:r>
            <a:r>
              <a:rPr lang="it-IT" sz="1600" dirty="0">
                <a:latin typeface="Clarendon Cn BT" panose="02040606040505040204" pitchFamily="18" charset="0"/>
              </a:rPr>
              <a:t>tutrice di Luciano. Il padre del ricorrente era mutilato di guerra e lavorava come fattorino, è morto di cancro nel 1933 dopo aver sofferto per lunghi mesi. </a:t>
            </a:r>
            <a:r>
              <a:rPr lang="it-IT" sz="1600" dirty="0" smtClean="0">
                <a:latin typeface="Clarendon Cn BT" panose="02040606040505040204" pitchFamily="18" charset="0"/>
              </a:rPr>
              <a:t>Luciano </a:t>
            </a:r>
            <a:r>
              <a:rPr lang="it-IT" sz="1600" dirty="0">
                <a:latin typeface="Clarendon Cn BT" panose="02040606040505040204" pitchFamily="18" charset="0"/>
              </a:rPr>
              <a:t>è considerato orfano di guerra e per questo la madre percepisce l’assegno mensile per </a:t>
            </a:r>
            <a:r>
              <a:rPr lang="it-IT" sz="1600" dirty="0" err="1" smtClean="0">
                <a:latin typeface="Clarendon Cn BT" panose="02040606040505040204" pitchFamily="18" charset="0"/>
              </a:rPr>
              <a:t>sè</a:t>
            </a:r>
            <a:r>
              <a:rPr lang="it-IT" sz="1600" dirty="0" smtClean="0">
                <a:latin typeface="Clarendon Cn BT" panose="02040606040505040204" pitchFamily="18" charset="0"/>
              </a:rPr>
              <a:t> </a:t>
            </a:r>
            <a:r>
              <a:rPr lang="it-IT" sz="1600" dirty="0">
                <a:latin typeface="Clarendon Cn BT" panose="02040606040505040204" pitchFamily="18" charset="0"/>
              </a:rPr>
              <a:t>e per i suoi figli di lire </a:t>
            </a:r>
            <a:r>
              <a:rPr lang="it-IT" sz="1600" dirty="0" smtClean="0">
                <a:latin typeface="Clarendon Cn BT" panose="02040606040505040204" pitchFamily="18" charset="0"/>
              </a:rPr>
              <a:t>135, inoltre è </a:t>
            </a:r>
            <a:r>
              <a:rPr lang="it-IT" sz="1600" dirty="0">
                <a:latin typeface="Clarendon Cn BT" panose="02040606040505040204" pitchFamily="18" charset="0"/>
              </a:rPr>
              <a:t>disposta a versare le 60 lire mensili per la retta dell’orfanotrofio. I due fratelli maggiori </a:t>
            </a:r>
            <a:r>
              <a:rPr lang="it-IT" sz="1600" dirty="0" smtClean="0">
                <a:latin typeface="Clarendon Cn BT" panose="02040606040505040204" pitchFamily="18" charset="0"/>
              </a:rPr>
              <a:t>lavorano </a:t>
            </a:r>
            <a:r>
              <a:rPr lang="it-IT" sz="1600" dirty="0">
                <a:latin typeface="Clarendon Cn BT" panose="02040606040505040204" pitchFamily="18" charset="0"/>
              </a:rPr>
              <a:t>il primo in un’officina e </a:t>
            </a:r>
            <a:r>
              <a:rPr lang="it-IT" sz="1600" dirty="0" smtClean="0">
                <a:latin typeface="Clarendon Cn BT" panose="02040606040505040204" pitchFamily="18" charset="0"/>
              </a:rPr>
              <a:t>il </a:t>
            </a:r>
            <a:r>
              <a:rPr lang="it-IT" sz="1600" dirty="0">
                <a:latin typeface="Clarendon Cn BT" panose="02040606040505040204" pitchFamily="18" charset="0"/>
              </a:rPr>
              <a:t>secondo </a:t>
            </a:r>
            <a:r>
              <a:rPr lang="it-IT" sz="1600" dirty="0" smtClean="0">
                <a:latin typeface="Clarendon Cn BT" panose="02040606040505040204" pitchFamily="18" charset="0"/>
              </a:rPr>
              <a:t>in </a:t>
            </a:r>
            <a:r>
              <a:rPr lang="it-IT" sz="1600" dirty="0">
                <a:latin typeface="Clarendon Cn BT" panose="02040606040505040204" pitchFamily="18" charset="0"/>
              </a:rPr>
              <a:t>un </a:t>
            </a:r>
            <a:r>
              <a:rPr lang="it-IT" sz="1600" dirty="0" smtClean="0">
                <a:latin typeface="Clarendon Cn BT" panose="02040606040505040204" pitchFamily="18" charset="0"/>
              </a:rPr>
              <a:t>saponificio. </a:t>
            </a:r>
            <a:r>
              <a:rPr lang="it-IT" sz="1600" dirty="0">
                <a:latin typeface="Clarendon Cn BT" panose="02040606040505040204" pitchFamily="18" charset="0"/>
              </a:rPr>
              <a:t>L’orfano </a:t>
            </a:r>
            <a:r>
              <a:rPr lang="it-IT" sz="1600" dirty="0" smtClean="0">
                <a:latin typeface="Clarendon Cn BT" panose="02040606040505040204" pitchFamily="18" charset="0"/>
              </a:rPr>
              <a:t>vive in un</a:t>
            </a:r>
            <a:r>
              <a:rPr lang="it-IT" sz="1600" dirty="0">
                <a:latin typeface="Clarendon Cn BT" panose="02040606040505040204" pitchFamily="18" charset="0"/>
              </a:rPr>
              <a:t>’ abitazione con due stanze grandi insieme alla mamma e ai </a:t>
            </a:r>
            <a:r>
              <a:rPr lang="it-IT" sz="1600" dirty="0" smtClean="0">
                <a:latin typeface="Clarendon Cn BT" panose="02040606040505040204" pitchFamily="18" charset="0"/>
              </a:rPr>
              <a:t>fratelli. A Luciano piace stare in orfanotrofio perché ha tutto il necessario e vuole diventare un bravo ragazzo. Durante la sua permanenza all’orfanotrofio maschile ha frequentato la prima elementare, con un’intelligenza nella media e una forte memoria. Grazie alla sua buona condotta non ha mai commesso mancanze. È stato dimesso per mancato pagamento del contributo per il ricovero all’orfanotrofio.</a:t>
            </a:r>
            <a:endParaRPr lang="it-IT" sz="1600" dirty="0">
              <a:latin typeface="Clarendon Cn BT" panose="02040606040505040204" pitchFamily="18" charset="0"/>
            </a:endParaRPr>
          </a:p>
        </p:txBody>
      </p:sp>
      <p:sp>
        <p:nvSpPr>
          <p:cNvPr id="4" name="Segnaposto testo 3"/>
          <p:cNvSpPr>
            <a:spLocks noGrp="1"/>
          </p:cNvSpPr>
          <p:nvPr>
            <p:ph type="body" sz="half" idx="2"/>
          </p:nvPr>
        </p:nvSpPr>
        <p:spPr>
          <a:xfrm>
            <a:off x="1293811" y="3031065"/>
            <a:ext cx="3831981" cy="2438404"/>
          </a:xfrm>
        </p:spPr>
        <p:txBody>
          <a:bodyPr/>
          <a:lstStyle/>
          <a:p>
            <a:pPr marL="285750" indent="-285750" algn="l">
              <a:buFont typeface="Arial" panose="020B0604020202020204" pitchFamily="34" charset="0"/>
              <a:buChar char="•"/>
            </a:pPr>
            <a:r>
              <a:rPr lang="it-IT" sz="2200" dirty="0" smtClean="0">
                <a:latin typeface="Clarendon Cn BT" panose="02040606040505040204" pitchFamily="18" charset="0"/>
              </a:rPr>
              <a:t>Nato il 12 gennaio 1929 a Milano</a:t>
            </a:r>
          </a:p>
          <a:p>
            <a:pPr marL="285750" indent="-285750" algn="l">
              <a:buFont typeface="Arial" panose="020B0604020202020204" pitchFamily="34" charset="0"/>
              <a:buChar char="•"/>
            </a:pPr>
            <a:r>
              <a:rPr lang="it-IT" sz="2200" dirty="0" smtClean="0">
                <a:latin typeface="Clarendon Cn BT" panose="02040606040505040204" pitchFamily="18" charset="0"/>
              </a:rPr>
              <a:t>Ammesso il 25 ottobre 1938</a:t>
            </a:r>
          </a:p>
          <a:p>
            <a:pPr marL="285750" indent="-285750" algn="l">
              <a:buFont typeface="Arial" panose="020B0604020202020204" pitchFamily="34" charset="0"/>
              <a:buChar char="•"/>
            </a:pPr>
            <a:r>
              <a:rPr lang="it-IT" sz="2200" dirty="0" smtClean="0">
                <a:latin typeface="Clarendon Cn BT" panose="02040606040505040204" pitchFamily="18" charset="0"/>
              </a:rPr>
              <a:t>Dimesso il 22 novembre 1939</a:t>
            </a:r>
          </a:p>
          <a:p>
            <a:pPr marL="285750" indent="-285750">
              <a:buFont typeface="Arial" panose="020B0604020202020204" pitchFamily="34" charset="0"/>
              <a:buChar char="•"/>
            </a:pPr>
            <a:endParaRPr lang="it-IT" dirty="0">
              <a:latin typeface="Clarendon Cn BT" panose="02040606040505040204" pitchFamily="18" charset="0"/>
            </a:endParaRPr>
          </a:p>
        </p:txBody>
      </p:sp>
    </p:spTree>
    <p:extLst>
      <p:ext uri="{BB962C8B-B14F-4D97-AF65-F5344CB8AC3E}">
        <p14:creationId xmlns:p14="http://schemas.microsoft.com/office/powerpoint/2010/main" val="4094781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smtClean="0">
                <a:latin typeface="Clarendon Cn BT" panose="02040606040505040204" pitchFamily="18" charset="0"/>
              </a:rPr>
              <a:t>BERNACCHI UGO</a:t>
            </a:r>
            <a:br>
              <a:rPr lang="it-IT" sz="3200" dirty="0" smtClean="0">
                <a:latin typeface="Clarendon Cn BT" panose="02040606040505040204" pitchFamily="18" charset="0"/>
              </a:rPr>
            </a:br>
            <a:r>
              <a:rPr lang="it-IT" sz="1800" dirty="0" smtClean="0">
                <a:latin typeface="Clarendon Cn BT" panose="02040606040505040204" pitchFamily="18" charset="0"/>
              </a:rPr>
              <a:t>di </a:t>
            </a:r>
            <a:r>
              <a:rPr lang="it-IT" sz="1800" dirty="0" err="1" smtClean="0">
                <a:latin typeface="Clarendon Cn BT" panose="02040606040505040204" pitchFamily="18" charset="0"/>
              </a:rPr>
              <a:t>Califano</a:t>
            </a:r>
            <a:r>
              <a:rPr lang="it-IT" sz="1800" dirty="0" smtClean="0">
                <a:latin typeface="Clarendon Cn BT" panose="02040606040505040204" pitchFamily="18" charset="0"/>
              </a:rPr>
              <a:t> Alessandra</a:t>
            </a:r>
            <a:endParaRPr lang="it-IT" sz="3200" dirty="0">
              <a:latin typeface="Clarendon Cn BT" panose="02040606040505040204" pitchFamily="18" charset="0"/>
            </a:endParaRPr>
          </a:p>
        </p:txBody>
      </p:sp>
      <p:sp>
        <p:nvSpPr>
          <p:cNvPr id="3" name="Segnaposto contenuto 2"/>
          <p:cNvSpPr>
            <a:spLocks noGrp="1"/>
          </p:cNvSpPr>
          <p:nvPr>
            <p:ph idx="1"/>
          </p:nvPr>
        </p:nvSpPr>
        <p:spPr/>
        <p:txBody>
          <a:bodyPr>
            <a:noAutofit/>
          </a:bodyPr>
          <a:lstStyle/>
          <a:p>
            <a:pPr marL="0" indent="0">
              <a:buNone/>
            </a:pPr>
            <a:r>
              <a:rPr lang="it-IT" sz="1800" dirty="0" err="1" smtClean="0">
                <a:latin typeface="Clarendon Cn BT" panose="02040606040505040204" pitchFamily="18" charset="0"/>
              </a:rPr>
              <a:t>Bernacchi</a:t>
            </a:r>
            <a:r>
              <a:rPr lang="it-IT" sz="1800" dirty="0" smtClean="0">
                <a:latin typeface="Clarendon Cn BT" panose="02040606040505040204" pitchFamily="18" charset="0"/>
              </a:rPr>
              <a:t> Ugo è orfano di padre, un fruttivendolo morto di nefrite. La madre faceva la venditrice ambulante, ma quando ha avuto una figlia con il suo amante è rimasta a casa a fare la casalinga. La piccola Elena al momento dell’ammissione del fratello Ugo aveva 19 mesi. Ugo ha altri tre fratelli legittimi: Guido, Giulio e Franco. Guido fa l’impiegato, Giulio è con Ugo all’orfanotrofio e Franco ha soli 4 anni, di conseguenza è troppo piccolo per lavorare. L’orfano è stato mandato a casa per 7 giorni per la sua pessima condotta, ma quando la madre è andata a conferire con il direttore, hanno deciso di procedere all’espulsione. Ugo è stato spesso punito per aver picchiato violentemente i suoi compagni, per aver rotto finestre, o per essere stato ripreso varie volte a causa della sua mancanza di rispetto. È un ragazzo vivace, divertente ma poco obbediente</a:t>
            </a:r>
            <a:r>
              <a:rPr lang="it-IT" sz="2000" dirty="0" smtClean="0">
                <a:latin typeface="Clarendon Cn BT" panose="02040606040505040204" pitchFamily="18" charset="0"/>
              </a:rPr>
              <a:t>.</a:t>
            </a:r>
            <a:endParaRPr lang="it-IT" sz="2000" dirty="0">
              <a:latin typeface="Clarendon Cn BT" panose="02040606040505040204" pitchFamily="18" charset="0"/>
            </a:endParaRPr>
          </a:p>
        </p:txBody>
      </p:sp>
      <p:sp>
        <p:nvSpPr>
          <p:cNvPr id="4" name="Segnaposto testo 3"/>
          <p:cNvSpPr>
            <a:spLocks noGrp="1"/>
          </p:cNvSpPr>
          <p:nvPr>
            <p:ph type="body" sz="half" idx="2"/>
          </p:nvPr>
        </p:nvSpPr>
        <p:spPr/>
        <p:txBody>
          <a:bodyPr>
            <a:normAutofit lnSpcReduction="10000"/>
          </a:bodyPr>
          <a:lstStyle/>
          <a:p>
            <a:pPr marL="285750" indent="-285750" algn="l">
              <a:buFont typeface="Arial" panose="020B0604020202020204" pitchFamily="34" charset="0"/>
              <a:buChar char="•"/>
            </a:pPr>
            <a:r>
              <a:rPr lang="it-IT" sz="2200" dirty="0" smtClean="0">
                <a:latin typeface="Clarendon Cn BT" panose="02040606040505040204" pitchFamily="18" charset="0"/>
              </a:rPr>
              <a:t>Nato</a:t>
            </a:r>
            <a:r>
              <a:rPr lang="it-IT" sz="2400" dirty="0" smtClean="0">
                <a:latin typeface="Clarendon Cn BT" panose="02040606040505040204" pitchFamily="18" charset="0"/>
              </a:rPr>
              <a:t> </a:t>
            </a:r>
            <a:r>
              <a:rPr lang="it-IT" sz="2200" dirty="0" smtClean="0">
                <a:latin typeface="Clarendon Cn BT" panose="02040606040505040204" pitchFamily="18" charset="0"/>
              </a:rPr>
              <a:t>il 4 febbraio 1922 a Milano</a:t>
            </a:r>
          </a:p>
          <a:p>
            <a:pPr marL="285750" indent="-285750" algn="l">
              <a:buFont typeface="Arial" panose="020B0604020202020204" pitchFamily="34" charset="0"/>
              <a:buChar char="•"/>
            </a:pPr>
            <a:r>
              <a:rPr lang="it-IT" sz="2400" dirty="0" smtClean="0">
                <a:latin typeface="Clarendon Cn BT" panose="02040606040505040204" pitchFamily="18" charset="0"/>
              </a:rPr>
              <a:t>Ammesso il 2 ottobre 1930</a:t>
            </a:r>
          </a:p>
          <a:p>
            <a:pPr marL="285750" indent="-285750" algn="l">
              <a:buFont typeface="Arial" panose="020B0604020202020204" pitchFamily="34" charset="0"/>
              <a:buChar char="•"/>
            </a:pPr>
            <a:r>
              <a:rPr lang="it-IT" sz="2400" dirty="0" smtClean="0">
                <a:latin typeface="Clarendon Cn BT" panose="02040606040505040204" pitchFamily="18" charset="0"/>
              </a:rPr>
              <a:t>Dimesso il 23 marzo 1935</a:t>
            </a:r>
            <a:endParaRPr lang="it-IT" sz="2400" dirty="0">
              <a:latin typeface="Clarendon Cn BT" panose="02040606040505040204" pitchFamily="18" charset="0"/>
            </a:endParaRPr>
          </a:p>
        </p:txBody>
      </p:sp>
    </p:spTree>
    <p:extLst>
      <p:ext uri="{BB962C8B-B14F-4D97-AF65-F5344CB8AC3E}">
        <p14:creationId xmlns:p14="http://schemas.microsoft.com/office/powerpoint/2010/main" val="27651667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a:latin typeface="Clarendon Cn BT" panose="02040606040505040204" pitchFamily="18" charset="0"/>
              </a:rPr>
              <a:t>BOI </a:t>
            </a:r>
            <a:r>
              <a:rPr lang="it-IT" sz="3200" dirty="0" smtClean="0">
                <a:latin typeface="Clarendon Cn BT" panose="02040606040505040204" pitchFamily="18" charset="0"/>
              </a:rPr>
              <a:t>UMBERTO</a:t>
            </a:r>
            <a:br>
              <a:rPr lang="it-IT" sz="3200" dirty="0" smtClean="0">
                <a:latin typeface="Clarendon Cn BT" panose="02040606040505040204" pitchFamily="18" charset="0"/>
              </a:rPr>
            </a:br>
            <a:r>
              <a:rPr lang="it-IT" sz="1800" dirty="0" smtClean="0">
                <a:latin typeface="Clarendon Cn BT" panose="02040606040505040204" pitchFamily="18" charset="0"/>
              </a:rPr>
              <a:t>di </a:t>
            </a:r>
            <a:r>
              <a:rPr lang="it-IT" sz="1800" dirty="0" err="1" smtClean="0">
                <a:latin typeface="Clarendon Cn BT" panose="02040606040505040204" pitchFamily="18" charset="0"/>
              </a:rPr>
              <a:t>Gaviraghi</a:t>
            </a:r>
            <a:r>
              <a:rPr lang="it-IT" sz="1800" dirty="0" smtClean="0">
                <a:latin typeface="Clarendon Cn BT" panose="02040606040505040204" pitchFamily="18" charset="0"/>
              </a:rPr>
              <a:t> Filippo</a:t>
            </a:r>
            <a:endParaRPr lang="it-IT" sz="3200" dirty="0">
              <a:latin typeface="Clarendon Cn BT" panose="02040606040505040204" pitchFamily="18" charset="0"/>
            </a:endParaRPr>
          </a:p>
        </p:txBody>
      </p:sp>
      <p:sp>
        <p:nvSpPr>
          <p:cNvPr id="3" name="Segnaposto contenuto 2"/>
          <p:cNvSpPr>
            <a:spLocks noGrp="1"/>
          </p:cNvSpPr>
          <p:nvPr>
            <p:ph idx="1"/>
          </p:nvPr>
        </p:nvSpPr>
        <p:spPr/>
        <p:txBody>
          <a:bodyPr>
            <a:noAutofit/>
          </a:bodyPr>
          <a:lstStyle/>
          <a:p>
            <a:pPr marL="0" indent="0">
              <a:buNone/>
            </a:pPr>
            <a:r>
              <a:rPr lang="it-IT" sz="2000" dirty="0" smtClean="0">
                <a:latin typeface="Clarendon Cn BT" panose="02040606040505040204" pitchFamily="18" charset="0"/>
              </a:rPr>
              <a:t>Umberto </a:t>
            </a:r>
            <a:r>
              <a:rPr lang="it-IT" sz="2000" dirty="0">
                <a:latin typeface="Clarendon Cn BT" panose="02040606040505040204" pitchFamily="18" charset="0"/>
              </a:rPr>
              <a:t>Boi è</a:t>
            </a:r>
            <a:r>
              <a:rPr lang="it-IT" sz="2000" dirty="0" smtClean="0">
                <a:latin typeface="Clarendon Cn BT" panose="02040606040505040204" pitchFamily="18" charset="0"/>
              </a:rPr>
              <a:t> </a:t>
            </a:r>
            <a:r>
              <a:rPr lang="it-IT" sz="2000" dirty="0">
                <a:latin typeface="Clarendon Cn BT" panose="02040606040505040204" pitchFamily="18" charset="0"/>
              </a:rPr>
              <a:t>entrato in orfanotrofio a soli 10 </a:t>
            </a:r>
            <a:r>
              <a:rPr lang="it-IT" sz="2000" dirty="0" smtClean="0">
                <a:latin typeface="Clarendon Cn BT" panose="02040606040505040204" pitchFamily="18" charset="0"/>
              </a:rPr>
              <a:t>anni, e viene espulso per cattiva condotta. È orfano di entrambi i genitori morti di tumore. Il padre lavorava come fattorino mentre la madre era casalinga. Umberto ha anche una sorella di 7 anni. Dal suo stato disciplinare si può notare che l’orfano alterna comportamenti scorretti a comportamenti distinti, grazie al quale acquisisce anche il fregio, che successivamente perde a causa della cattiva condotta. Per quanto riguarda l’andamento scolastico, l’orfano si presenta come un buono scolaro; per la specializzazione lavorativa di falegname invece ha un riscontro negativo, poiché viene bocciato al corso di formazione lavorativa.</a:t>
            </a:r>
            <a:endParaRPr lang="it-IT" sz="2000" dirty="0">
              <a:latin typeface="Clarendon Cn BT" panose="02040606040505040204" pitchFamily="18" charset="0"/>
            </a:endParaRPr>
          </a:p>
        </p:txBody>
      </p:sp>
      <p:sp>
        <p:nvSpPr>
          <p:cNvPr id="4" name="Segnaposto testo 3"/>
          <p:cNvSpPr>
            <a:spLocks noGrp="1"/>
          </p:cNvSpPr>
          <p:nvPr>
            <p:ph type="body" sz="half" idx="2"/>
          </p:nvPr>
        </p:nvSpPr>
        <p:spPr>
          <a:xfrm>
            <a:off x="1293811" y="3031065"/>
            <a:ext cx="3857738" cy="2438404"/>
          </a:xfrm>
        </p:spPr>
        <p:txBody>
          <a:bodyPr>
            <a:normAutofit/>
          </a:bodyPr>
          <a:lstStyle/>
          <a:p>
            <a:pPr marL="285750" indent="-285750" algn="l">
              <a:buFont typeface="Arial" panose="020B0604020202020204" pitchFamily="34" charset="0"/>
              <a:buChar char="•"/>
            </a:pPr>
            <a:r>
              <a:rPr lang="it-IT" sz="2400" dirty="0" smtClean="0">
                <a:latin typeface="Clarendon Cn BT" panose="02040606040505040204" pitchFamily="18" charset="0"/>
              </a:rPr>
              <a:t>Nato il 6 maggio 1895 a Milano</a:t>
            </a:r>
          </a:p>
          <a:p>
            <a:pPr marL="285750" indent="-285750" algn="l">
              <a:buFont typeface="Arial" panose="020B0604020202020204" pitchFamily="34" charset="0"/>
              <a:buChar char="•"/>
            </a:pPr>
            <a:r>
              <a:rPr lang="it-IT" sz="2400" dirty="0" smtClean="0">
                <a:latin typeface="Clarendon Cn BT" panose="02040606040505040204" pitchFamily="18" charset="0"/>
              </a:rPr>
              <a:t>Ammesso il 6 settembre 1905</a:t>
            </a:r>
          </a:p>
          <a:p>
            <a:pPr marL="285750" indent="-285750" algn="l">
              <a:buFont typeface="Arial" panose="020B0604020202020204" pitchFamily="34" charset="0"/>
              <a:buChar char="•"/>
            </a:pPr>
            <a:r>
              <a:rPr lang="it-IT" sz="2400" dirty="0" smtClean="0">
                <a:latin typeface="Clarendon Cn BT" panose="02040606040505040204" pitchFamily="18" charset="0"/>
              </a:rPr>
              <a:t>Dimesso il 18 aprile 1910</a:t>
            </a:r>
          </a:p>
          <a:p>
            <a:pPr marL="285750" indent="-285750" algn="l">
              <a:buFont typeface="Arial" panose="020B0604020202020204" pitchFamily="34" charset="0"/>
              <a:buChar char="•"/>
            </a:pPr>
            <a:endParaRPr lang="it-IT" sz="2400" dirty="0">
              <a:latin typeface="Clarendon Cn BT" panose="02040606040505040204" pitchFamily="18" charset="0"/>
            </a:endParaRPr>
          </a:p>
        </p:txBody>
      </p:sp>
    </p:spTree>
    <p:extLst>
      <p:ext uri="{BB962C8B-B14F-4D97-AF65-F5344CB8AC3E}">
        <p14:creationId xmlns:p14="http://schemas.microsoft.com/office/powerpoint/2010/main" val="29032626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smtClean="0">
                <a:latin typeface="Clarendon Cn BT" panose="02040606040505040204" pitchFamily="18" charset="0"/>
              </a:rPr>
              <a:t>BALLABIO EMILIO</a:t>
            </a:r>
            <a:br>
              <a:rPr lang="it-IT" sz="3200" dirty="0" smtClean="0">
                <a:latin typeface="Clarendon Cn BT" panose="02040606040505040204" pitchFamily="18" charset="0"/>
              </a:rPr>
            </a:br>
            <a:r>
              <a:rPr lang="it-IT" sz="1800" dirty="0" smtClean="0">
                <a:latin typeface="Clarendon Cn BT" panose="02040606040505040204" pitchFamily="18" charset="0"/>
              </a:rPr>
              <a:t>di Storti Tommaso</a:t>
            </a:r>
            <a:endParaRPr lang="it-IT" sz="3200" dirty="0">
              <a:latin typeface="Clarendon Cn BT" panose="02040606040505040204" pitchFamily="18" charset="0"/>
            </a:endParaRPr>
          </a:p>
        </p:txBody>
      </p:sp>
      <p:sp>
        <p:nvSpPr>
          <p:cNvPr id="3" name="Segnaposto contenuto 2"/>
          <p:cNvSpPr>
            <a:spLocks noGrp="1"/>
          </p:cNvSpPr>
          <p:nvPr>
            <p:ph idx="1"/>
          </p:nvPr>
        </p:nvSpPr>
        <p:spPr/>
        <p:txBody>
          <a:bodyPr>
            <a:noAutofit/>
          </a:bodyPr>
          <a:lstStyle/>
          <a:p>
            <a:pPr marL="0" indent="0">
              <a:buNone/>
            </a:pPr>
            <a:r>
              <a:rPr lang="it-IT" sz="2000" dirty="0" smtClean="0">
                <a:latin typeface="Clarendon Cn BT" panose="02040606040505040204" pitchFamily="18" charset="0"/>
              </a:rPr>
              <a:t>Emilio Ballabio è orfano del padre Luigi, meccanico, morto quando il figlio ha solo 6 anni. La madre impiegata come portinaia attende 3 anni prima di fare domanda per l’ammissione all’orfanotrofio per Emilio, che viene poi ritirato urgentemente per le condizioni economiche in cui si trova la madre. L’orfano, una volta ammesso all’istituto non viene mai meno ai suoi doveri di studente, infatti pure non eccellendo in tutte le discipline, mantiene una media complessivamente sufficiente. Durante la sua permanenza Emilio viene più volte premiato ed incentivato dall’istituto sia per la costanza scolastica sia per l’impegno lavorativo. Emilio viene infatti assunto come incisore in pietra e stipendiato con 25 lire mensili. </a:t>
            </a:r>
            <a:r>
              <a:rPr lang="it-IT" sz="2000" dirty="0">
                <a:latin typeface="Clarendon Cn BT" panose="02040606040505040204" pitchFamily="18" charset="0"/>
              </a:rPr>
              <a:t>M</a:t>
            </a:r>
            <a:r>
              <a:rPr lang="it-IT" sz="2000" dirty="0" smtClean="0">
                <a:latin typeface="Clarendon Cn BT" panose="02040606040505040204" pitchFamily="18" charset="0"/>
              </a:rPr>
              <a:t>uore prematuramente a 18 anni per malattia, dopo due anni dalla sua uscita per premio dall’istituto.</a:t>
            </a:r>
            <a:endParaRPr lang="it-IT" sz="2000" dirty="0">
              <a:latin typeface="Clarendon Cn BT" panose="02040606040505040204" pitchFamily="18" charset="0"/>
            </a:endParaRPr>
          </a:p>
        </p:txBody>
      </p:sp>
      <p:sp>
        <p:nvSpPr>
          <p:cNvPr id="4" name="Segnaposto testo 3"/>
          <p:cNvSpPr>
            <a:spLocks noGrp="1"/>
          </p:cNvSpPr>
          <p:nvPr>
            <p:ph type="body" sz="half" idx="2"/>
          </p:nvPr>
        </p:nvSpPr>
        <p:spPr>
          <a:xfrm>
            <a:off x="1293811" y="3031065"/>
            <a:ext cx="4124857" cy="2438404"/>
          </a:xfrm>
        </p:spPr>
        <p:txBody>
          <a:bodyPr>
            <a:normAutofit/>
          </a:bodyPr>
          <a:lstStyle/>
          <a:p>
            <a:pPr marL="285750" indent="-285750" algn="l">
              <a:buFont typeface="Arial" panose="020B0604020202020204" pitchFamily="34" charset="0"/>
              <a:buChar char="•"/>
            </a:pPr>
            <a:r>
              <a:rPr lang="it-IT" sz="2400" dirty="0" smtClean="0">
                <a:latin typeface="Clarendon Cn BT" panose="02040606040505040204" pitchFamily="18" charset="0"/>
              </a:rPr>
              <a:t>Nato il 9 novembre 1900 a Milano</a:t>
            </a:r>
          </a:p>
          <a:p>
            <a:pPr marL="285750" indent="-285750" algn="l">
              <a:buFont typeface="Arial" panose="020B0604020202020204" pitchFamily="34" charset="0"/>
              <a:buChar char="•"/>
            </a:pPr>
            <a:r>
              <a:rPr lang="it-IT" sz="2400" dirty="0" smtClean="0">
                <a:latin typeface="Clarendon Cn BT" panose="02040606040505040204" pitchFamily="18" charset="0"/>
              </a:rPr>
              <a:t>Ammesso il 4 settembre 1909</a:t>
            </a:r>
          </a:p>
          <a:p>
            <a:pPr marL="285750" indent="-285750" algn="l">
              <a:buFont typeface="Arial" panose="020B0604020202020204" pitchFamily="34" charset="0"/>
              <a:buChar char="•"/>
            </a:pPr>
            <a:r>
              <a:rPr lang="it-IT" sz="2400" dirty="0" smtClean="0">
                <a:latin typeface="Clarendon Cn BT" panose="02040606040505040204" pitchFamily="18" charset="0"/>
              </a:rPr>
              <a:t>Dimesso </a:t>
            </a:r>
            <a:endParaRPr lang="it-IT" sz="2400" dirty="0">
              <a:latin typeface="Clarendon Cn BT" panose="02040606040505040204" pitchFamily="18" charset="0"/>
            </a:endParaRPr>
          </a:p>
        </p:txBody>
      </p:sp>
    </p:spTree>
    <p:extLst>
      <p:ext uri="{BB962C8B-B14F-4D97-AF65-F5344CB8AC3E}">
        <p14:creationId xmlns:p14="http://schemas.microsoft.com/office/powerpoint/2010/main" val="30876933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07583" y="1388534"/>
            <a:ext cx="3904683" cy="1371600"/>
          </a:xfrm>
        </p:spPr>
        <p:txBody>
          <a:bodyPr>
            <a:normAutofit/>
          </a:bodyPr>
          <a:lstStyle/>
          <a:p>
            <a:r>
              <a:rPr lang="it-IT" sz="3200" dirty="0" smtClean="0">
                <a:latin typeface="Clarendon Cn BT" panose="02040606040505040204" pitchFamily="18" charset="0"/>
              </a:rPr>
              <a:t>BALESTRINI GUGLIELMO</a:t>
            </a:r>
            <a:br>
              <a:rPr lang="it-IT" sz="3200" dirty="0" smtClean="0">
                <a:latin typeface="Clarendon Cn BT" panose="02040606040505040204" pitchFamily="18" charset="0"/>
              </a:rPr>
            </a:br>
            <a:r>
              <a:rPr lang="it-IT" sz="1800" dirty="0" smtClean="0">
                <a:latin typeface="Clarendon Cn BT" panose="02040606040505040204" pitchFamily="18" charset="0"/>
              </a:rPr>
              <a:t>di Ferreri Alessandro</a:t>
            </a:r>
            <a:endParaRPr lang="it-IT" sz="3200" dirty="0">
              <a:latin typeface="Clarendon Cn BT" panose="02040606040505040204" pitchFamily="18" charset="0"/>
            </a:endParaRPr>
          </a:p>
        </p:txBody>
      </p:sp>
      <p:sp>
        <p:nvSpPr>
          <p:cNvPr id="3" name="Segnaposto contenuto 2"/>
          <p:cNvSpPr>
            <a:spLocks noGrp="1"/>
          </p:cNvSpPr>
          <p:nvPr>
            <p:ph idx="1"/>
          </p:nvPr>
        </p:nvSpPr>
        <p:spPr/>
        <p:txBody>
          <a:bodyPr>
            <a:normAutofit/>
          </a:bodyPr>
          <a:lstStyle/>
          <a:p>
            <a:pPr marL="0" indent="0">
              <a:buNone/>
            </a:pPr>
            <a:r>
              <a:rPr lang="it-IT" sz="2200" dirty="0" smtClean="0">
                <a:latin typeface="Clarendon Cn BT" panose="02040606040505040204" pitchFamily="18" charset="0"/>
              </a:rPr>
              <a:t>Balestrini Guglielmo è orfano di entrambi i genitori, il padre era fruttivendolo mentre la madre era casalinga. Ha due sorelle di tenera età di cui però non sono state trovate molte informazioni. Il tutore di Guglielmo è il ragionier </a:t>
            </a:r>
            <a:r>
              <a:rPr lang="it-IT" sz="2200" dirty="0" err="1" smtClean="0">
                <a:latin typeface="Clarendon Cn BT" panose="02040606040505040204" pitchFamily="18" charset="0"/>
              </a:rPr>
              <a:t>Solomoni</a:t>
            </a:r>
            <a:r>
              <a:rPr lang="it-IT" sz="2200" dirty="0" smtClean="0">
                <a:latin typeface="Clarendon Cn BT" panose="02040606040505040204" pitchFamily="18" charset="0"/>
              </a:rPr>
              <a:t>, che si occup</a:t>
            </a:r>
            <a:r>
              <a:rPr lang="it-IT" sz="2200" dirty="0">
                <a:latin typeface="Clarendon Cn BT" panose="02040606040505040204" pitchFamily="18" charset="0"/>
              </a:rPr>
              <a:t>a</a:t>
            </a:r>
            <a:r>
              <a:rPr lang="it-IT" sz="2200" dirty="0" smtClean="0">
                <a:latin typeface="Clarendon Cn BT" panose="02040606040505040204" pitchFamily="18" charset="0"/>
              </a:rPr>
              <a:t> dell’orfano. Guglielmo entra in orfanotrofio all’età di 8 anni. Il suo comportamento all’interno dell’istituto oscilla tra note di merito e punizioni, conseguenze di una più frequente cattiva condotta.</a:t>
            </a:r>
            <a:endParaRPr lang="it-IT" sz="2200" dirty="0">
              <a:latin typeface="Clarendon Cn BT" panose="02040606040505040204" pitchFamily="18" charset="0"/>
            </a:endParaRPr>
          </a:p>
        </p:txBody>
      </p:sp>
      <p:sp>
        <p:nvSpPr>
          <p:cNvPr id="4" name="Segnaposto testo 3"/>
          <p:cNvSpPr>
            <a:spLocks noGrp="1"/>
          </p:cNvSpPr>
          <p:nvPr>
            <p:ph type="body" sz="half" idx="2"/>
          </p:nvPr>
        </p:nvSpPr>
        <p:spPr>
          <a:xfrm>
            <a:off x="1293811" y="3031065"/>
            <a:ext cx="3922133" cy="2438404"/>
          </a:xfrm>
        </p:spPr>
        <p:txBody>
          <a:bodyPr>
            <a:normAutofit/>
          </a:bodyPr>
          <a:lstStyle/>
          <a:p>
            <a:pPr marL="342900" indent="-342900" algn="l">
              <a:buFont typeface="Arial" panose="020B0604020202020204" pitchFamily="34" charset="0"/>
              <a:buChar char="•"/>
            </a:pPr>
            <a:r>
              <a:rPr lang="it-IT" sz="2400" dirty="0" smtClean="0">
                <a:latin typeface="Clarendon Cn BT" panose="02040606040505040204" pitchFamily="18" charset="0"/>
              </a:rPr>
              <a:t>Nato il 26 marzo 1889 a Milano</a:t>
            </a:r>
          </a:p>
          <a:p>
            <a:pPr marL="342900" indent="-342900" algn="l">
              <a:buFont typeface="Arial" panose="020B0604020202020204" pitchFamily="34" charset="0"/>
              <a:buChar char="•"/>
            </a:pPr>
            <a:r>
              <a:rPr lang="it-IT" sz="2400" dirty="0" smtClean="0">
                <a:latin typeface="Clarendon Cn BT" panose="02040606040505040204" pitchFamily="18" charset="0"/>
              </a:rPr>
              <a:t>Ammesso il 15 ottobre 1897</a:t>
            </a:r>
          </a:p>
          <a:p>
            <a:pPr marL="342900" indent="-342900" algn="l">
              <a:buFont typeface="Arial" panose="020B0604020202020204" pitchFamily="34" charset="0"/>
              <a:buChar char="•"/>
            </a:pPr>
            <a:r>
              <a:rPr lang="it-IT" sz="2400" dirty="0" smtClean="0">
                <a:latin typeface="Clarendon Cn BT" panose="02040606040505040204" pitchFamily="18" charset="0"/>
              </a:rPr>
              <a:t>Dimesso il 16 marzo 1907</a:t>
            </a:r>
            <a:endParaRPr lang="it-IT" sz="2400" dirty="0">
              <a:latin typeface="Clarendon Cn BT" panose="02040606040505040204" pitchFamily="18" charset="0"/>
            </a:endParaRPr>
          </a:p>
        </p:txBody>
      </p:sp>
    </p:spTree>
    <p:extLst>
      <p:ext uri="{BB962C8B-B14F-4D97-AF65-F5344CB8AC3E}">
        <p14:creationId xmlns:p14="http://schemas.microsoft.com/office/powerpoint/2010/main" val="7090279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smtClean="0">
                <a:latin typeface="Clarendon Cn BT" panose="02040606040505040204" pitchFamily="18" charset="0"/>
              </a:rPr>
              <a:t>BAGLIONI SERAFINO</a:t>
            </a:r>
            <a:br>
              <a:rPr lang="it-IT" sz="3200" dirty="0" smtClean="0">
                <a:latin typeface="Clarendon Cn BT" panose="02040606040505040204" pitchFamily="18" charset="0"/>
              </a:rPr>
            </a:br>
            <a:r>
              <a:rPr lang="it-IT" sz="1800" dirty="0" smtClean="0">
                <a:latin typeface="Clarendon Cn BT" panose="02040606040505040204" pitchFamily="18" charset="0"/>
              </a:rPr>
              <a:t>di Porta Sofia</a:t>
            </a:r>
            <a:endParaRPr lang="it-IT" sz="3200" dirty="0">
              <a:latin typeface="Clarendon Cn BT" panose="02040606040505040204" pitchFamily="18" charset="0"/>
            </a:endParaRPr>
          </a:p>
        </p:txBody>
      </p:sp>
      <p:sp>
        <p:nvSpPr>
          <p:cNvPr id="3" name="Segnaposto contenuto 2"/>
          <p:cNvSpPr>
            <a:spLocks noGrp="1"/>
          </p:cNvSpPr>
          <p:nvPr>
            <p:ph idx="1"/>
          </p:nvPr>
        </p:nvSpPr>
        <p:spPr>
          <a:xfrm>
            <a:off x="5470182" y="1210613"/>
            <a:ext cx="5469466" cy="5022761"/>
          </a:xfrm>
        </p:spPr>
        <p:txBody>
          <a:bodyPr>
            <a:noAutofit/>
          </a:bodyPr>
          <a:lstStyle/>
          <a:p>
            <a:pPr marL="0" indent="0">
              <a:buNone/>
            </a:pPr>
            <a:r>
              <a:rPr lang="it-IT" sz="1800" dirty="0" smtClean="0">
                <a:latin typeface="Clarendon Cn BT" panose="02040606040505040204" pitchFamily="18" charset="0"/>
              </a:rPr>
              <a:t>Baglioni Serafino è orfano del </a:t>
            </a:r>
            <a:r>
              <a:rPr lang="it-IT" sz="1800" dirty="0">
                <a:latin typeface="Clarendon Cn BT" panose="02040606040505040204" pitchFamily="18" charset="0"/>
              </a:rPr>
              <a:t>padre </a:t>
            </a:r>
            <a:r>
              <a:rPr lang="it-IT" sz="1800" dirty="0" smtClean="0">
                <a:latin typeface="Clarendon Cn BT" panose="02040606040505040204" pitchFamily="18" charset="0"/>
              </a:rPr>
              <a:t>Alessandro, </a:t>
            </a:r>
            <a:r>
              <a:rPr lang="it-IT" sz="1800" dirty="0">
                <a:latin typeface="Clarendon Cn BT" panose="02040606040505040204" pitchFamily="18" charset="0"/>
              </a:rPr>
              <a:t>morto l’8 gennaio </a:t>
            </a:r>
            <a:r>
              <a:rPr lang="it-IT" sz="1800" dirty="0" smtClean="0">
                <a:latin typeface="Clarendon Cn BT" panose="02040606040505040204" pitchFamily="18" charset="0"/>
              </a:rPr>
              <a:t>1920 </a:t>
            </a:r>
            <a:r>
              <a:rPr lang="it-IT" sz="1800" dirty="0">
                <a:latin typeface="Clarendon Cn BT" panose="02040606040505040204" pitchFamily="18" charset="0"/>
              </a:rPr>
              <a:t>per </a:t>
            </a:r>
            <a:r>
              <a:rPr lang="it-IT" sz="1800" dirty="0" smtClean="0">
                <a:latin typeface="Clarendon Cn BT" panose="02040606040505040204" pitchFamily="18" charset="0"/>
              </a:rPr>
              <a:t>un’enterite </a:t>
            </a:r>
            <a:r>
              <a:rPr lang="it-IT" sz="1800" dirty="0">
                <a:latin typeface="Clarendon Cn BT" panose="02040606040505040204" pitchFamily="18" charset="0"/>
              </a:rPr>
              <a:t>cronica. </a:t>
            </a:r>
            <a:r>
              <a:rPr lang="it-IT" sz="1800" dirty="0" smtClean="0">
                <a:latin typeface="Clarendon Cn BT" panose="02040606040505040204" pitchFamily="18" charset="0"/>
              </a:rPr>
              <a:t>Era un venditore </a:t>
            </a:r>
            <a:r>
              <a:rPr lang="it-IT" sz="1800" dirty="0" smtClean="0">
                <a:latin typeface="Clarendon Cn BT" panose="02040606040505040204" pitchFamily="18" charset="0"/>
              </a:rPr>
              <a:t>ambulante. </a:t>
            </a:r>
            <a:r>
              <a:rPr lang="it-IT" sz="1800" dirty="0">
                <a:latin typeface="Clarendon Cn BT" panose="02040606040505040204" pitchFamily="18" charset="0"/>
              </a:rPr>
              <a:t>L</a:t>
            </a:r>
            <a:r>
              <a:rPr lang="it-IT" sz="1800" dirty="0" smtClean="0">
                <a:latin typeface="Clarendon Cn BT" panose="02040606040505040204" pitchFamily="18" charset="0"/>
              </a:rPr>
              <a:t>a madre invece è un’ortolana</a:t>
            </a:r>
            <a:r>
              <a:rPr lang="it-IT" sz="1800" dirty="0">
                <a:latin typeface="Clarendon Cn BT" panose="02040606040505040204" pitchFamily="18" charset="0"/>
              </a:rPr>
              <a:t>. Ha 3 fratelli: Luigia (29 aprile 1909), Luigi (23 aprile 1911) e Cecilia (13 dicembre 1914). Serafino </a:t>
            </a:r>
            <a:r>
              <a:rPr lang="it-IT" sz="1800" dirty="0" smtClean="0">
                <a:latin typeface="Clarendon Cn BT" panose="02040606040505040204" pitchFamily="18" charset="0"/>
              </a:rPr>
              <a:t>entra in orfanotrofio </a:t>
            </a:r>
            <a:r>
              <a:rPr lang="it-IT" sz="1800" dirty="0">
                <a:latin typeface="Clarendon Cn BT" panose="02040606040505040204" pitchFamily="18" charset="0"/>
              </a:rPr>
              <a:t>l’anno della </a:t>
            </a:r>
            <a:r>
              <a:rPr lang="it-IT" sz="1800" dirty="0" smtClean="0">
                <a:latin typeface="Clarendon Cn BT" panose="02040606040505040204" pitchFamily="18" charset="0"/>
              </a:rPr>
              <a:t>terza elementare. </a:t>
            </a:r>
            <a:r>
              <a:rPr lang="it-IT" sz="1800" dirty="0">
                <a:latin typeface="Clarendon Cn BT" panose="02040606040505040204" pitchFamily="18" charset="0"/>
              </a:rPr>
              <a:t>Durante quest’anno h</a:t>
            </a:r>
            <a:r>
              <a:rPr lang="it-IT" sz="1800" dirty="0" smtClean="0">
                <a:latin typeface="Clarendon Cn BT" panose="02040606040505040204" pitchFamily="18" charset="0"/>
              </a:rPr>
              <a:t>a </a:t>
            </a:r>
            <a:r>
              <a:rPr lang="it-IT" sz="1800" dirty="0">
                <a:latin typeface="Clarendon Cn BT" panose="02040606040505040204" pitchFamily="18" charset="0"/>
              </a:rPr>
              <a:t>la sufficienza solo nel comportamento, mentre nelle altre materie h</a:t>
            </a:r>
            <a:r>
              <a:rPr lang="it-IT" sz="1800" dirty="0" smtClean="0">
                <a:latin typeface="Clarendon Cn BT" panose="02040606040505040204" pitchFamily="18" charset="0"/>
              </a:rPr>
              <a:t>a </a:t>
            </a:r>
            <a:r>
              <a:rPr lang="it-IT" sz="1800" dirty="0">
                <a:latin typeface="Clarendon Cn BT" panose="02040606040505040204" pitchFamily="18" charset="0"/>
              </a:rPr>
              <a:t>dei voti molto bassi. In quarta </a:t>
            </a:r>
            <a:r>
              <a:rPr lang="it-IT" sz="1800" dirty="0" smtClean="0">
                <a:latin typeface="Clarendon Cn BT" panose="02040606040505040204" pitchFamily="18" charset="0"/>
              </a:rPr>
              <a:t>riceve </a:t>
            </a:r>
            <a:r>
              <a:rPr lang="it-IT" sz="1800" dirty="0">
                <a:latin typeface="Clarendon Cn BT" panose="02040606040505040204" pitchFamily="18" charset="0"/>
              </a:rPr>
              <a:t>voti ancora più bassi e nella pagella sono presenti solo i voti di </a:t>
            </a:r>
            <a:r>
              <a:rPr lang="it-IT" sz="1800" dirty="0" smtClean="0">
                <a:latin typeface="Clarendon Cn BT" panose="02040606040505040204" pitchFamily="18" charset="0"/>
              </a:rPr>
              <a:t>dicembre, poiché dopo viene espulso dall’orfanotrofio per cattiva condotta. </a:t>
            </a:r>
            <a:r>
              <a:rPr lang="it-IT" sz="1800" dirty="0">
                <a:latin typeface="Clarendon Cn BT" panose="02040606040505040204" pitchFamily="18" charset="0"/>
              </a:rPr>
              <a:t>I</a:t>
            </a:r>
            <a:r>
              <a:rPr lang="it-IT" sz="1800" dirty="0" smtClean="0">
                <a:latin typeface="Clarendon Cn BT" panose="02040606040505040204" pitchFamily="18" charset="0"/>
              </a:rPr>
              <a:t>nfatti </a:t>
            </a:r>
            <a:r>
              <a:rPr lang="it-IT" sz="1800" dirty="0">
                <a:latin typeface="Clarendon Cn BT" panose="02040606040505040204" pitchFamily="18" charset="0"/>
              </a:rPr>
              <a:t>riceve molte note disciplinari </a:t>
            </a:r>
            <a:r>
              <a:rPr lang="it-IT" sz="1800" dirty="0" smtClean="0">
                <a:latin typeface="Clarendon Cn BT" panose="02040606040505040204" pitchFamily="18" charset="0"/>
              </a:rPr>
              <a:t>ed è </a:t>
            </a:r>
            <a:r>
              <a:rPr lang="it-IT" sz="1800" dirty="0">
                <a:latin typeface="Clarendon Cn BT" panose="02040606040505040204" pitchFamily="18" charset="0"/>
              </a:rPr>
              <a:t>descritto come l’alunno più indisciplinato e </a:t>
            </a:r>
            <a:r>
              <a:rPr lang="it-IT" sz="1800" dirty="0" smtClean="0">
                <a:latin typeface="Clarendon Cn BT" panose="02040606040505040204" pitchFamily="18" charset="0"/>
              </a:rPr>
              <a:t>ribelle; viene definito </a:t>
            </a:r>
            <a:r>
              <a:rPr lang="it-IT" sz="1800" dirty="0">
                <a:latin typeface="Clarendon Cn BT" panose="02040606040505040204" pitchFamily="18" charset="0"/>
              </a:rPr>
              <a:t>“l’ostacolo massimo per il buon andamento e profitto della classe”. E’ di indole cattiva, è </a:t>
            </a:r>
            <a:r>
              <a:rPr lang="it-IT" sz="1800" dirty="0" smtClean="0">
                <a:latin typeface="Clarendon Cn BT" panose="02040606040505040204" pitchFamily="18" charset="0"/>
              </a:rPr>
              <a:t>taciturno, </a:t>
            </a:r>
            <a:r>
              <a:rPr lang="it-IT" sz="1800" dirty="0">
                <a:latin typeface="Clarendon Cn BT" panose="02040606040505040204" pitchFamily="18" charset="0"/>
              </a:rPr>
              <a:t>si arrabbia facilmente ed è molto prepotente.</a:t>
            </a:r>
          </a:p>
          <a:p>
            <a:endParaRPr lang="it-IT" sz="2100" dirty="0">
              <a:latin typeface="Clarendon Cn BT" panose="02040606040505040204" pitchFamily="18" charset="0"/>
            </a:endParaRPr>
          </a:p>
        </p:txBody>
      </p:sp>
      <p:sp>
        <p:nvSpPr>
          <p:cNvPr id="4" name="Segnaposto testo 3"/>
          <p:cNvSpPr>
            <a:spLocks noGrp="1"/>
          </p:cNvSpPr>
          <p:nvPr>
            <p:ph type="body" sz="half" idx="2"/>
          </p:nvPr>
        </p:nvSpPr>
        <p:spPr>
          <a:xfrm>
            <a:off x="1293811" y="3031065"/>
            <a:ext cx="3922133" cy="2438404"/>
          </a:xfrm>
        </p:spPr>
        <p:txBody>
          <a:bodyPr>
            <a:normAutofit lnSpcReduction="10000"/>
          </a:bodyPr>
          <a:lstStyle/>
          <a:p>
            <a:pPr marL="285750" indent="-285750" algn="l">
              <a:buFont typeface="Arial" panose="020B0604020202020204" pitchFamily="34" charset="0"/>
              <a:buChar char="•"/>
            </a:pPr>
            <a:r>
              <a:rPr lang="it-IT" sz="2400" dirty="0" smtClean="0">
                <a:latin typeface="Clarendon Cn BT" panose="02040606040505040204" pitchFamily="18" charset="0"/>
              </a:rPr>
              <a:t>Nato il 18 agosto 1913 ad Affori</a:t>
            </a:r>
          </a:p>
          <a:p>
            <a:pPr marL="285750" indent="-285750" algn="l">
              <a:buFont typeface="Arial" panose="020B0604020202020204" pitchFamily="34" charset="0"/>
              <a:buChar char="•"/>
            </a:pPr>
            <a:r>
              <a:rPr lang="it-IT" sz="2400" dirty="0" smtClean="0">
                <a:latin typeface="Clarendon Cn BT" panose="02040606040505040204" pitchFamily="18" charset="0"/>
              </a:rPr>
              <a:t>Ammesso il 27 settembre 1923</a:t>
            </a:r>
          </a:p>
          <a:p>
            <a:pPr marL="285750" indent="-285750" algn="l">
              <a:buFont typeface="Arial" panose="020B0604020202020204" pitchFamily="34" charset="0"/>
              <a:buChar char="•"/>
            </a:pPr>
            <a:r>
              <a:rPr lang="it-IT" sz="2400" dirty="0" smtClean="0">
                <a:latin typeface="Clarendon Cn BT" panose="02040606040505040204" pitchFamily="18" charset="0"/>
              </a:rPr>
              <a:t>Dimesso il 22 dicembre 1925 </a:t>
            </a:r>
            <a:endParaRPr lang="it-IT" sz="2400" dirty="0">
              <a:latin typeface="Clarendon Cn BT" panose="02040606040505040204" pitchFamily="18" charset="0"/>
            </a:endParaRPr>
          </a:p>
        </p:txBody>
      </p:sp>
    </p:spTree>
    <p:extLst>
      <p:ext uri="{BB962C8B-B14F-4D97-AF65-F5344CB8AC3E}">
        <p14:creationId xmlns:p14="http://schemas.microsoft.com/office/powerpoint/2010/main" val="12375829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smtClean="0">
                <a:latin typeface="Clarendon Cn BT" panose="02040606040505040204" pitchFamily="18" charset="0"/>
              </a:rPr>
              <a:t>BAVIRAGHI EGIDIO</a:t>
            </a:r>
            <a:br>
              <a:rPr lang="it-IT" sz="3200" dirty="0" smtClean="0">
                <a:latin typeface="Clarendon Cn BT" panose="02040606040505040204" pitchFamily="18" charset="0"/>
              </a:rPr>
            </a:br>
            <a:r>
              <a:rPr lang="it-IT" sz="1800" dirty="0" smtClean="0">
                <a:latin typeface="Clarendon Cn BT" panose="02040606040505040204" pitchFamily="18" charset="0"/>
              </a:rPr>
              <a:t>di Negri Matteo</a:t>
            </a:r>
            <a:endParaRPr lang="it-IT" sz="3200" dirty="0">
              <a:latin typeface="Clarendon Cn BT" panose="02040606040505040204" pitchFamily="18" charset="0"/>
            </a:endParaRPr>
          </a:p>
        </p:txBody>
      </p:sp>
      <p:sp>
        <p:nvSpPr>
          <p:cNvPr id="3" name="Segnaposto contenuto 2"/>
          <p:cNvSpPr>
            <a:spLocks noGrp="1"/>
          </p:cNvSpPr>
          <p:nvPr>
            <p:ph idx="1"/>
          </p:nvPr>
        </p:nvSpPr>
        <p:spPr>
          <a:xfrm>
            <a:off x="5418668" y="1149557"/>
            <a:ext cx="5469466" cy="4893735"/>
          </a:xfrm>
        </p:spPr>
        <p:txBody>
          <a:bodyPr>
            <a:normAutofit fontScale="92500" lnSpcReduction="10000"/>
          </a:bodyPr>
          <a:lstStyle/>
          <a:p>
            <a:pPr marL="0" indent="0">
              <a:buNone/>
            </a:pPr>
            <a:r>
              <a:rPr lang="it-IT" dirty="0" err="1">
                <a:latin typeface="Clarendon Cn BT" panose="02040606040505040204" pitchFamily="18" charset="0"/>
              </a:rPr>
              <a:t>Baviraghi</a:t>
            </a:r>
            <a:r>
              <a:rPr lang="it-IT" dirty="0">
                <a:latin typeface="Clarendon Cn BT" panose="02040606040505040204" pitchFamily="18" charset="0"/>
              </a:rPr>
              <a:t> </a:t>
            </a:r>
            <a:r>
              <a:rPr lang="it-IT" dirty="0" smtClean="0">
                <a:latin typeface="Clarendon Cn BT" panose="02040606040505040204" pitchFamily="18" charset="0"/>
              </a:rPr>
              <a:t>Egidio è </a:t>
            </a:r>
            <a:r>
              <a:rPr lang="it-IT" dirty="0">
                <a:latin typeface="Clarendon Cn BT" panose="02040606040505040204" pitchFamily="18" charset="0"/>
              </a:rPr>
              <a:t>orfano di padre e </a:t>
            </a:r>
            <a:r>
              <a:rPr lang="it-IT" dirty="0" smtClean="0">
                <a:latin typeface="Clarendon Cn BT" panose="02040606040505040204" pitchFamily="18" charset="0"/>
              </a:rPr>
              <a:t>vive </a:t>
            </a:r>
            <a:r>
              <a:rPr lang="it-IT" dirty="0">
                <a:latin typeface="Clarendon Cn BT" panose="02040606040505040204" pitchFamily="18" charset="0"/>
              </a:rPr>
              <a:t>con la </a:t>
            </a:r>
            <a:r>
              <a:rPr lang="it-IT" dirty="0" smtClean="0">
                <a:latin typeface="Clarendon Cn BT" panose="02040606040505040204" pitchFamily="18" charset="0"/>
              </a:rPr>
              <a:t>madre. Essa è la sua tutrice, è </a:t>
            </a:r>
            <a:r>
              <a:rPr lang="it-IT" dirty="0">
                <a:latin typeface="Clarendon Cn BT" panose="02040606040505040204" pitchFamily="18" charset="0"/>
              </a:rPr>
              <a:t>una lavandaia e </a:t>
            </a:r>
            <a:r>
              <a:rPr lang="it-IT" dirty="0" smtClean="0">
                <a:latin typeface="Clarendon Cn BT" panose="02040606040505040204" pitchFamily="18" charset="0"/>
              </a:rPr>
              <a:t>guadagna </a:t>
            </a:r>
            <a:r>
              <a:rPr lang="it-IT" dirty="0">
                <a:latin typeface="Clarendon Cn BT" panose="02040606040505040204" pitchFamily="18" charset="0"/>
              </a:rPr>
              <a:t>5 lire a </a:t>
            </a:r>
            <a:r>
              <a:rPr lang="it-IT" dirty="0" smtClean="0">
                <a:latin typeface="Clarendon Cn BT" panose="02040606040505040204" pitchFamily="18" charset="0"/>
              </a:rPr>
              <a:t>settimana, </a:t>
            </a:r>
            <a:r>
              <a:rPr lang="it-IT" dirty="0">
                <a:latin typeface="Clarendon Cn BT" panose="02040606040505040204" pitchFamily="18" charset="0"/>
              </a:rPr>
              <a:t>spesso anche meno. </a:t>
            </a:r>
            <a:r>
              <a:rPr lang="it-IT" dirty="0" smtClean="0">
                <a:latin typeface="Clarendon Cn BT" panose="02040606040505040204" pitchFamily="18" charset="0"/>
              </a:rPr>
              <a:t>L’orfano ha </a:t>
            </a:r>
            <a:r>
              <a:rPr lang="it-IT" dirty="0">
                <a:latin typeface="Clarendon Cn BT" panose="02040606040505040204" pitchFamily="18" charset="0"/>
              </a:rPr>
              <a:t>4 fratelli e una sorella; il </a:t>
            </a:r>
            <a:r>
              <a:rPr lang="it-IT" dirty="0" smtClean="0">
                <a:latin typeface="Clarendon Cn BT" panose="02040606040505040204" pitchFamily="18" charset="0"/>
              </a:rPr>
              <a:t>primogenito </a:t>
            </a:r>
            <a:r>
              <a:rPr lang="it-IT" dirty="0">
                <a:latin typeface="Clarendon Cn BT" panose="02040606040505040204" pitchFamily="18" charset="0"/>
              </a:rPr>
              <a:t>diciassettenne </a:t>
            </a:r>
            <a:r>
              <a:rPr lang="it-IT" dirty="0" smtClean="0">
                <a:latin typeface="Clarendon Cn BT" panose="02040606040505040204" pitchFamily="18" charset="0"/>
              </a:rPr>
              <a:t>è mandato in </a:t>
            </a:r>
            <a:r>
              <a:rPr lang="it-IT" dirty="0">
                <a:latin typeface="Clarendon Cn BT" panose="02040606040505040204" pitchFamily="18" charset="0"/>
              </a:rPr>
              <a:t>una casa di correzione, il secondo è</a:t>
            </a:r>
            <a:r>
              <a:rPr lang="it-IT" dirty="0" smtClean="0">
                <a:latin typeface="Clarendon Cn BT" panose="02040606040505040204" pitchFamily="18" charset="0"/>
              </a:rPr>
              <a:t> </a:t>
            </a:r>
            <a:r>
              <a:rPr lang="it-IT" dirty="0">
                <a:latin typeface="Clarendon Cn BT" panose="02040606040505040204" pitchFamily="18" charset="0"/>
              </a:rPr>
              <a:t>ricoverato </a:t>
            </a:r>
            <a:r>
              <a:rPr lang="it-IT" dirty="0" smtClean="0">
                <a:latin typeface="Clarendon Cn BT" panose="02040606040505040204" pitchFamily="18" charset="0"/>
              </a:rPr>
              <a:t>all’orfanotrofio dei </a:t>
            </a:r>
            <a:r>
              <a:rPr lang="it-IT" dirty="0" err="1" smtClean="0">
                <a:latin typeface="Clarendon Cn BT" panose="02040606040505040204" pitchFamily="18" charset="0"/>
              </a:rPr>
              <a:t>Martinitt</a:t>
            </a:r>
            <a:r>
              <a:rPr lang="it-IT" dirty="0" smtClean="0">
                <a:latin typeface="Clarendon Cn BT" panose="02040606040505040204" pitchFamily="18" charset="0"/>
              </a:rPr>
              <a:t> </a:t>
            </a:r>
            <a:r>
              <a:rPr lang="it-IT" dirty="0">
                <a:latin typeface="Clarendon Cn BT" panose="02040606040505040204" pitchFamily="18" charset="0"/>
              </a:rPr>
              <a:t>come Egidio, mentre degli altri non si hanno notizie</a:t>
            </a:r>
            <a:r>
              <a:rPr lang="it-IT" dirty="0" smtClean="0">
                <a:latin typeface="Clarendon Cn BT" panose="02040606040505040204" pitchFamily="18" charset="0"/>
              </a:rPr>
              <a:t>. Egidio frequenta </a:t>
            </a:r>
            <a:r>
              <a:rPr lang="it-IT" dirty="0">
                <a:latin typeface="Clarendon Cn BT" panose="02040606040505040204" pitchFamily="18" charset="0"/>
              </a:rPr>
              <a:t>la prima elementare, ottiene numerose note a causa della cattiva condotta, ma passa alla classe successiva con 7/10 nel profitto e 8/10 nella condotta. </a:t>
            </a:r>
            <a:r>
              <a:rPr lang="it-IT" dirty="0" smtClean="0">
                <a:latin typeface="Clarendon Cn BT" panose="02040606040505040204" pitchFamily="18" charset="0"/>
              </a:rPr>
              <a:t>Impara </a:t>
            </a:r>
            <a:r>
              <a:rPr lang="it-IT" dirty="0">
                <a:latin typeface="Clarendon Cn BT" panose="02040606040505040204" pitchFamily="18" charset="0"/>
              </a:rPr>
              <a:t>dal padre il mestiere del meccanico e </a:t>
            </a:r>
            <a:r>
              <a:rPr lang="it-IT" dirty="0" smtClean="0">
                <a:latin typeface="Clarendon Cn BT" panose="02040606040505040204" pitchFamily="18" charset="0"/>
              </a:rPr>
              <a:t>lo </a:t>
            </a:r>
            <a:r>
              <a:rPr lang="it-IT" dirty="0">
                <a:latin typeface="Clarendon Cn BT" panose="02040606040505040204" pitchFamily="18" charset="0"/>
              </a:rPr>
              <a:t>esercita assieme a </a:t>
            </a:r>
            <a:r>
              <a:rPr lang="it-IT" dirty="0" smtClean="0">
                <a:latin typeface="Clarendon Cn BT" panose="02040606040505040204" pitchFamily="18" charset="0"/>
              </a:rPr>
              <a:t>quello </a:t>
            </a:r>
            <a:r>
              <a:rPr lang="it-IT" dirty="0">
                <a:latin typeface="Clarendon Cn BT" panose="02040606040505040204" pitchFamily="18" charset="0"/>
              </a:rPr>
              <a:t>di elettricista e gassista.</a:t>
            </a:r>
            <a:r>
              <a:rPr lang="it-IT" dirty="0" smtClean="0">
                <a:latin typeface="Clarendon Cn BT" panose="02040606040505040204" pitchFamily="18" charset="0"/>
              </a:rPr>
              <a:t> </a:t>
            </a:r>
            <a:endParaRPr lang="it-IT" dirty="0">
              <a:latin typeface="Clarendon Cn BT" panose="02040606040505040204" pitchFamily="18" charset="0"/>
            </a:endParaRPr>
          </a:p>
          <a:p>
            <a:endParaRPr lang="it-IT" dirty="0"/>
          </a:p>
        </p:txBody>
      </p:sp>
      <p:sp>
        <p:nvSpPr>
          <p:cNvPr id="4" name="Segnaposto testo 3"/>
          <p:cNvSpPr>
            <a:spLocks noGrp="1"/>
          </p:cNvSpPr>
          <p:nvPr>
            <p:ph type="body" sz="half" idx="2"/>
          </p:nvPr>
        </p:nvSpPr>
        <p:spPr>
          <a:xfrm>
            <a:off x="1293811" y="3031065"/>
            <a:ext cx="3883496" cy="2438404"/>
          </a:xfrm>
        </p:spPr>
        <p:txBody>
          <a:bodyPr>
            <a:normAutofit/>
          </a:bodyPr>
          <a:lstStyle/>
          <a:p>
            <a:pPr marL="285750" indent="-285750" algn="l">
              <a:buFont typeface="Arial" panose="020B0604020202020204" pitchFamily="34" charset="0"/>
              <a:buChar char="•"/>
            </a:pPr>
            <a:r>
              <a:rPr lang="it-IT" sz="2400" dirty="0" smtClean="0">
                <a:latin typeface="Clarendon Cn BT" panose="02040606040505040204" pitchFamily="18" charset="0"/>
              </a:rPr>
              <a:t>Nato il 15 ottobre 1893</a:t>
            </a:r>
          </a:p>
          <a:p>
            <a:pPr marL="285750" indent="-285750" algn="l">
              <a:buFont typeface="Arial" panose="020B0604020202020204" pitchFamily="34" charset="0"/>
              <a:buChar char="•"/>
            </a:pPr>
            <a:r>
              <a:rPr lang="it-IT" sz="2400" dirty="0" smtClean="0">
                <a:latin typeface="Clarendon Cn BT" panose="02040606040505040204" pitchFamily="18" charset="0"/>
              </a:rPr>
              <a:t>Ammesso il 15 novembre 1900</a:t>
            </a:r>
          </a:p>
          <a:p>
            <a:pPr marL="285750" indent="-285750" algn="l">
              <a:buFont typeface="Arial" panose="020B0604020202020204" pitchFamily="34" charset="0"/>
              <a:buChar char="•"/>
            </a:pPr>
            <a:r>
              <a:rPr lang="it-IT" sz="2400" dirty="0" smtClean="0">
                <a:latin typeface="Clarendon Cn BT" panose="02040606040505040204" pitchFamily="18" charset="0"/>
              </a:rPr>
              <a:t>Dimesso il 22 giugno 1907</a:t>
            </a:r>
            <a:endParaRPr lang="it-IT" sz="2400" dirty="0">
              <a:latin typeface="Clarendon Cn BT" panose="02040606040505040204" pitchFamily="18" charset="0"/>
            </a:endParaRPr>
          </a:p>
        </p:txBody>
      </p:sp>
    </p:spTree>
    <p:extLst>
      <p:ext uri="{BB962C8B-B14F-4D97-AF65-F5344CB8AC3E}">
        <p14:creationId xmlns:p14="http://schemas.microsoft.com/office/powerpoint/2010/main" val="37811662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latin typeface="Clarendon Cn BT" panose="02040606040505040204" pitchFamily="18" charset="0"/>
              </a:rPr>
              <a:t>ORGANIZZAZIONE DELLE STELLINE</a:t>
            </a:r>
            <a:endParaRPr lang="it-IT" dirty="0">
              <a:latin typeface="Clarendon Cn BT" panose="02040606040505040204" pitchFamily="18" charset="0"/>
            </a:endParaRPr>
          </a:p>
        </p:txBody>
      </p:sp>
      <p:sp>
        <p:nvSpPr>
          <p:cNvPr id="3" name="Segnaposto contenuto 2"/>
          <p:cNvSpPr>
            <a:spLocks noGrp="1"/>
          </p:cNvSpPr>
          <p:nvPr>
            <p:ph idx="1"/>
          </p:nvPr>
        </p:nvSpPr>
        <p:spPr/>
        <p:txBody>
          <a:bodyPr/>
          <a:lstStyle/>
          <a:p>
            <a:pPr marL="0" indent="0">
              <a:buNone/>
            </a:pPr>
            <a:r>
              <a:rPr lang="it-IT" dirty="0" smtClean="0">
                <a:latin typeface="Clarendon Cn BT" panose="02040606040505040204" pitchFamily="18" charset="0"/>
              </a:rPr>
              <a:t>L’istruzione delle orfane è elementare e meno intensa rispetto ai </a:t>
            </a:r>
            <a:r>
              <a:rPr lang="it-IT" dirty="0" err="1" smtClean="0">
                <a:latin typeface="Clarendon Cn BT" panose="02040606040505040204" pitchFamily="18" charset="0"/>
              </a:rPr>
              <a:t>Martinitt</a:t>
            </a:r>
            <a:r>
              <a:rPr lang="it-IT" dirty="0" smtClean="0">
                <a:latin typeface="Clarendon Cn BT" panose="02040606040505040204" pitchFamily="18" charset="0"/>
              </a:rPr>
              <a:t>. La loro formazione è finalizzata a farne brave madri, mogli o cameriere, imparando lavori  donneschi come: ricamo, pizzo, cucina</a:t>
            </a:r>
            <a:r>
              <a:rPr lang="it-IT" dirty="0">
                <a:latin typeface="Clarendon Cn BT" panose="02040606040505040204" pitchFamily="18" charset="0"/>
              </a:rPr>
              <a:t> </a:t>
            </a:r>
            <a:r>
              <a:rPr lang="it-IT" dirty="0" smtClean="0">
                <a:latin typeface="Clarendon Cn BT" panose="02040606040505040204" pitchFamily="18" charset="0"/>
              </a:rPr>
              <a:t> e lavori di sartoria come taglio e confezione di biancheria. Le stelline venivano dimesse di norma a 18 anni, facevano eccezione ed erano dimesse a 21 anni se erano emerite della scuola di canto o seguivano i corsi magistrali per diventare maestre. </a:t>
            </a:r>
          </a:p>
        </p:txBody>
      </p:sp>
    </p:spTree>
    <p:extLst>
      <p:ext uri="{BB962C8B-B14F-4D97-AF65-F5344CB8AC3E}">
        <p14:creationId xmlns:p14="http://schemas.microsoft.com/office/powerpoint/2010/main" val="19156049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smtClean="0">
                <a:latin typeface="Clarendon Cn BT" panose="02040606040505040204" pitchFamily="18" charset="0"/>
              </a:rPr>
              <a:t>PIZZOCCHERA EMILIO</a:t>
            </a:r>
            <a:br>
              <a:rPr lang="it-IT" sz="3200" dirty="0" smtClean="0">
                <a:latin typeface="Clarendon Cn BT" panose="02040606040505040204" pitchFamily="18" charset="0"/>
              </a:rPr>
            </a:br>
            <a:r>
              <a:rPr lang="it-IT" sz="1800" dirty="0" smtClean="0">
                <a:latin typeface="Clarendon Cn BT" panose="02040606040505040204" pitchFamily="18" charset="0"/>
              </a:rPr>
              <a:t>di </a:t>
            </a:r>
            <a:r>
              <a:rPr lang="it-IT" sz="1800" dirty="0" err="1" smtClean="0">
                <a:latin typeface="Clarendon Cn BT" panose="02040606040505040204" pitchFamily="18" charset="0"/>
              </a:rPr>
              <a:t>Sommaruga</a:t>
            </a:r>
            <a:r>
              <a:rPr lang="it-IT" sz="1800" dirty="0" smtClean="0">
                <a:latin typeface="Clarendon Cn BT" panose="02040606040505040204" pitchFamily="18" charset="0"/>
              </a:rPr>
              <a:t> Cecilia</a:t>
            </a:r>
            <a:endParaRPr lang="it-IT" sz="3200" dirty="0">
              <a:latin typeface="Clarendon Cn BT" panose="02040606040505040204" pitchFamily="18" charset="0"/>
            </a:endParaRPr>
          </a:p>
        </p:txBody>
      </p:sp>
      <p:sp>
        <p:nvSpPr>
          <p:cNvPr id="3" name="Segnaposto contenuto 2"/>
          <p:cNvSpPr>
            <a:spLocks noGrp="1"/>
          </p:cNvSpPr>
          <p:nvPr>
            <p:ph idx="1"/>
          </p:nvPr>
        </p:nvSpPr>
        <p:spPr>
          <a:xfrm>
            <a:off x="5483062" y="837128"/>
            <a:ext cx="5469466" cy="5409126"/>
          </a:xfrm>
        </p:spPr>
        <p:txBody>
          <a:bodyPr>
            <a:normAutofit fontScale="25000" lnSpcReduction="20000"/>
          </a:bodyPr>
          <a:lstStyle/>
          <a:p>
            <a:pPr marL="0" indent="0">
              <a:buNone/>
            </a:pPr>
            <a:r>
              <a:rPr lang="it-IT" sz="8000" dirty="0" smtClean="0">
                <a:latin typeface="Clarendon Cn BT" panose="02040606040505040204" pitchFamily="18" charset="0"/>
              </a:rPr>
              <a:t>La </a:t>
            </a:r>
            <a:r>
              <a:rPr lang="it-IT" sz="8000" dirty="0">
                <a:latin typeface="Clarendon Cn BT" panose="02040606040505040204" pitchFamily="18" charset="0"/>
              </a:rPr>
              <a:t>famiglia </a:t>
            </a:r>
            <a:r>
              <a:rPr lang="it-IT" sz="8000" dirty="0" smtClean="0">
                <a:latin typeface="Clarendon Cn BT" panose="02040606040505040204" pitchFamily="18" charset="0"/>
              </a:rPr>
              <a:t>dell’orfano </a:t>
            </a:r>
            <a:r>
              <a:rPr lang="it-IT" sz="8000" dirty="0" err="1">
                <a:latin typeface="Clarendon Cn BT" panose="02040606040505040204" pitchFamily="18" charset="0"/>
              </a:rPr>
              <a:t>Pizzocchera</a:t>
            </a:r>
            <a:r>
              <a:rPr lang="it-IT" sz="8000" dirty="0">
                <a:latin typeface="Clarendon Cn BT" panose="02040606040505040204" pitchFamily="18" charset="0"/>
              </a:rPr>
              <a:t> Emilio </a:t>
            </a:r>
            <a:r>
              <a:rPr lang="it-IT" sz="8000" dirty="0" smtClean="0">
                <a:latin typeface="Clarendon Cn BT" panose="02040606040505040204" pitchFamily="18" charset="0"/>
              </a:rPr>
              <a:t>è </a:t>
            </a:r>
            <a:r>
              <a:rPr lang="it-IT" sz="8000" dirty="0">
                <a:latin typeface="Clarendon Cn BT" panose="02040606040505040204" pitchFamily="18" charset="0"/>
              </a:rPr>
              <a:t>composta dalla sola madre con tre figli, in ordine: Virginia, Emilio e </a:t>
            </a:r>
            <a:r>
              <a:rPr lang="it-IT" sz="8000" dirty="0" smtClean="0">
                <a:latin typeface="Clarendon Cn BT" panose="02040606040505040204" pitchFamily="18" charset="0"/>
              </a:rPr>
              <a:t>Giuseppe; il </a:t>
            </a:r>
            <a:r>
              <a:rPr lang="it-IT" sz="8000" dirty="0">
                <a:latin typeface="Clarendon Cn BT" panose="02040606040505040204" pitchFamily="18" charset="0"/>
              </a:rPr>
              <a:t>padre </a:t>
            </a:r>
            <a:r>
              <a:rPr lang="it-IT" sz="8000" dirty="0" smtClean="0">
                <a:latin typeface="Clarendon Cn BT" panose="02040606040505040204" pitchFamily="18" charset="0"/>
              </a:rPr>
              <a:t>è morto </a:t>
            </a:r>
            <a:r>
              <a:rPr lang="it-IT" sz="8000" dirty="0">
                <a:latin typeface="Clarendon Cn BT" panose="02040606040505040204" pitchFamily="18" charset="0"/>
              </a:rPr>
              <a:t>precipitando nel cortile di casa per un attacco di sonnambulismo</a:t>
            </a:r>
            <a:r>
              <a:rPr lang="it-IT" sz="8000" dirty="0" smtClean="0">
                <a:latin typeface="Clarendon Cn BT" panose="02040606040505040204" pitchFamily="18" charset="0"/>
              </a:rPr>
              <a:t>. Esso </a:t>
            </a:r>
            <a:r>
              <a:rPr lang="it-IT" sz="8000" dirty="0">
                <a:latin typeface="Clarendon Cn BT" panose="02040606040505040204" pitchFamily="18" charset="0"/>
              </a:rPr>
              <a:t>ha lavorato come meccanico e </a:t>
            </a:r>
            <a:r>
              <a:rPr lang="it-IT" sz="8000" dirty="0" smtClean="0">
                <a:latin typeface="Clarendon Cn BT" panose="02040606040505040204" pitchFamily="18" charset="0"/>
              </a:rPr>
              <a:t>manovale</a:t>
            </a:r>
            <a:r>
              <a:rPr lang="it-IT" sz="8000" dirty="0" smtClean="0">
                <a:latin typeface="Clarendon Cn BT" panose="02040606040505040204" pitchFamily="18" charset="0"/>
              </a:rPr>
              <a:t>, </a:t>
            </a:r>
            <a:r>
              <a:rPr lang="it-IT" sz="8000" dirty="0" smtClean="0">
                <a:latin typeface="Clarendon Cn BT" panose="02040606040505040204" pitchFamily="18" charset="0"/>
              </a:rPr>
              <a:t>mentre </a:t>
            </a:r>
            <a:r>
              <a:rPr lang="it-IT" sz="8000" dirty="0">
                <a:latin typeface="Clarendon Cn BT" panose="02040606040505040204" pitchFamily="18" charset="0"/>
              </a:rPr>
              <a:t>la madre ha lavorato come </a:t>
            </a:r>
            <a:r>
              <a:rPr lang="it-IT" sz="8000" dirty="0" smtClean="0">
                <a:latin typeface="Clarendon Cn BT" panose="02040606040505040204" pitchFamily="18" charset="0"/>
              </a:rPr>
              <a:t>meccanica. Per quanto riguarda l’ammissione in orfanotrofio, inizialmente la domanda viene respinta, </a:t>
            </a:r>
            <a:r>
              <a:rPr lang="it-IT" sz="8000" dirty="0">
                <a:latin typeface="Clarendon Cn BT" panose="02040606040505040204" pitchFamily="18" charset="0"/>
              </a:rPr>
              <a:t>forse per le condizioni generali della famiglia. Quando </a:t>
            </a:r>
            <a:r>
              <a:rPr lang="it-IT" sz="8000" dirty="0" smtClean="0">
                <a:latin typeface="Clarendon Cn BT" panose="02040606040505040204" pitchFamily="18" charset="0"/>
              </a:rPr>
              <a:t>la madre si ammala, </a:t>
            </a:r>
            <a:r>
              <a:rPr lang="it-IT" sz="8000" dirty="0">
                <a:latin typeface="Clarendon Cn BT" panose="02040606040505040204" pitchFamily="18" charset="0"/>
              </a:rPr>
              <a:t>la domanda </a:t>
            </a:r>
            <a:r>
              <a:rPr lang="it-IT" sz="8000" dirty="0" smtClean="0">
                <a:latin typeface="Clarendon Cn BT" panose="02040606040505040204" pitchFamily="18" charset="0"/>
              </a:rPr>
              <a:t>viene </a:t>
            </a:r>
            <a:r>
              <a:rPr lang="it-IT" sz="8000" dirty="0">
                <a:latin typeface="Clarendon Cn BT" panose="02040606040505040204" pitchFamily="18" charset="0"/>
              </a:rPr>
              <a:t>presa in considerazione e l’orfano </a:t>
            </a:r>
            <a:r>
              <a:rPr lang="it-IT" sz="8000" dirty="0" smtClean="0">
                <a:latin typeface="Clarendon Cn BT" panose="02040606040505040204" pitchFamily="18" charset="0"/>
              </a:rPr>
              <a:t>viene </a:t>
            </a:r>
            <a:r>
              <a:rPr lang="it-IT" sz="8000" dirty="0">
                <a:latin typeface="Clarendon Cn BT" panose="02040606040505040204" pitchFamily="18" charset="0"/>
              </a:rPr>
              <a:t>ammesso. Durante il suo ricovero </a:t>
            </a:r>
            <a:r>
              <a:rPr lang="it-IT" sz="8000" dirty="0" smtClean="0">
                <a:latin typeface="Clarendon Cn BT" panose="02040606040505040204" pitchFamily="18" charset="0"/>
              </a:rPr>
              <a:t>frequenta la quinta classe</a:t>
            </a:r>
            <a:r>
              <a:rPr lang="it-IT" sz="8000" dirty="0">
                <a:latin typeface="Clarendon Cn BT" panose="02040606040505040204" pitchFamily="18" charset="0"/>
              </a:rPr>
              <a:t> </a:t>
            </a:r>
            <a:r>
              <a:rPr lang="it-IT" sz="8000" dirty="0" smtClean="0">
                <a:latin typeface="Clarendon Cn BT" panose="02040606040505040204" pitchFamily="18" charset="0"/>
              </a:rPr>
              <a:t>e il primo corso della </a:t>
            </a:r>
            <a:r>
              <a:rPr lang="it-IT" sz="8000" dirty="0">
                <a:latin typeface="Clarendon Cn BT" panose="02040606040505040204" pitchFamily="18" charset="0"/>
              </a:rPr>
              <a:t>scuola di avviamento professionale. </a:t>
            </a:r>
            <a:r>
              <a:rPr lang="it-IT" sz="8000" dirty="0" smtClean="0">
                <a:latin typeface="Clarendon Cn BT" panose="02040606040505040204" pitchFamily="18" charset="0"/>
              </a:rPr>
              <a:t>Sin </a:t>
            </a:r>
            <a:r>
              <a:rPr lang="it-IT" sz="8000" dirty="0">
                <a:latin typeface="Clarendon Cn BT" panose="02040606040505040204" pitchFamily="18" charset="0"/>
              </a:rPr>
              <a:t>dai primi anni in orfanotrofio </a:t>
            </a:r>
            <a:r>
              <a:rPr lang="it-IT" sz="8000" dirty="0" smtClean="0">
                <a:latin typeface="Clarendon Cn BT" panose="02040606040505040204" pitchFamily="18" charset="0"/>
              </a:rPr>
              <a:t>ha </a:t>
            </a:r>
            <a:r>
              <a:rPr lang="it-IT" sz="8000" dirty="0">
                <a:latin typeface="Clarendon Cn BT" panose="02040606040505040204" pitchFamily="18" charset="0"/>
              </a:rPr>
              <a:t>il desiderio di diventare meccanico, </a:t>
            </a:r>
            <a:r>
              <a:rPr lang="it-IT" sz="8000" dirty="0" smtClean="0">
                <a:latin typeface="Clarendon Cn BT" panose="02040606040505040204" pitchFamily="18" charset="0"/>
              </a:rPr>
              <a:t>poiché ritiene </a:t>
            </a:r>
            <a:r>
              <a:rPr lang="it-IT" sz="8000" dirty="0">
                <a:latin typeface="Clarendon Cn BT" panose="02040606040505040204" pitchFamily="18" charset="0"/>
              </a:rPr>
              <a:t>che con questo lavoro avrebbe potuto mantenere la famiglia</a:t>
            </a:r>
            <a:r>
              <a:rPr lang="it-IT" sz="8000" dirty="0" smtClean="0">
                <a:latin typeface="Clarendon Cn BT" panose="02040606040505040204" pitchFamily="18" charset="0"/>
              </a:rPr>
              <a:t>. </a:t>
            </a:r>
            <a:r>
              <a:rPr lang="it-IT" sz="8000" dirty="0">
                <a:latin typeface="Clarendon Cn BT" panose="02040606040505040204" pitchFamily="18" charset="0"/>
              </a:rPr>
              <a:t>E’ uscito dall’orfanotrofio con dimissione anticipata </a:t>
            </a:r>
            <a:r>
              <a:rPr lang="it-IT" sz="8000" dirty="0" smtClean="0">
                <a:latin typeface="Clarendon Cn BT" panose="02040606040505040204" pitchFamily="18" charset="0"/>
              </a:rPr>
              <a:t>per </a:t>
            </a:r>
            <a:r>
              <a:rPr lang="it-IT" sz="8000" dirty="0">
                <a:latin typeface="Clarendon Cn BT" panose="02040606040505040204" pitchFamily="18" charset="0"/>
              </a:rPr>
              <a:t>mancato pagamento del contributo di </a:t>
            </a:r>
            <a:r>
              <a:rPr lang="it-IT" sz="8000" dirty="0" smtClean="0">
                <a:latin typeface="Clarendon Cn BT" panose="02040606040505040204" pitchFamily="18" charset="0"/>
              </a:rPr>
              <a:t>ricovero, infatti nelle sue dichiarazioni scrive che spesso, quando era a casa dalla madre, mancava il cibo. </a:t>
            </a:r>
            <a:endParaRPr lang="it-IT" sz="8000" dirty="0">
              <a:latin typeface="Clarendon Cn BT" panose="02040606040505040204" pitchFamily="18" charset="0"/>
            </a:endParaRPr>
          </a:p>
          <a:p>
            <a:pPr marL="0" indent="0">
              <a:buNone/>
            </a:pPr>
            <a:endParaRPr lang="it-IT" dirty="0"/>
          </a:p>
        </p:txBody>
      </p:sp>
      <p:sp>
        <p:nvSpPr>
          <p:cNvPr id="4" name="Segnaposto testo 3"/>
          <p:cNvSpPr>
            <a:spLocks noGrp="1"/>
          </p:cNvSpPr>
          <p:nvPr>
            <p:ph type="body" sz="half" idx="2"/>
          </p:nvPr>
        </p:nvSpPr>
        <p:spPr/>
        <p:txBody>
          <a:bodyPr>
            <a:normAutofit lnSpcReduction="10000"/>
          </a:bodyPr>
          <a:lstStyle/>
          <a:p>
            <a:pPr marL="342900" indent="-342900" algn="l">
              <a:buFont typeface="Arial" panose="020B0604020202020204" pitchFamily="34" charset="0"/>
              <a:buChar char="•"/>
            </a:pPr>
            <a:r>
              <a:rPr lang="it-IT" sz="2400" dirty="0" smtClean="0">
                <a:latin typeface="Clarendon Cn BT" panose="02040606040505040204" pitchFamily="18" charset="0"/>
              </a:rPr>
              <a:t>Nato il 7 gennaio 1926 a Milano</a:t>
            </a:r>
          </a:p>
          <a:p>
            <a:pPr marL="342900" indent="-342900" algn="l">
              <a:buFont typeface="Arial" panose="020B0604020202020204" pitchFamily="34" charset="0"/>
              <a:buChar char="•"/>
            </a:pPr>
            <a:r>
              <a:rPr lang="it-IT" sz="2400" dirty="0" smtClean="0">
                <a:latin typeface="Clarendon Cn BT" panose="02040606040505040204" pitchFamily="18" charset="0"/>
              </a:rPr>
              <a:t>Ammesso il 13 luglio 1933</a:t>
            </a:r>
          </a:p>
          <a:p>
            <a:pPr marL="342900" indent="-342900" algn="l">
              <a:buFont typeface="Arial" panose="020B0604020202020204" pitchFamily="34" charset="0"/>
              <a:buChar char="•"/>
            </a:pPr>
            <a:r>
              <a:rPr lang="it-IT" sz="2400" dirty="0" smtClean="0">
                <a:latin typeface="Clarendon Cn BT" panose="02040606040505040204" pitchFamily="18" charset="0"/>
              </a:rPr>
              <a:t>Dimesso l’11 maggio 1940</a:t>
            </a:r>
            <a:endParaRPr lang="it-IT" sz="2400" dirty="0">
              <a:latin typeface="Clarendon Cn BT" panose="02040606040505040204" pitchFamily="18" charset="0"/>
            </a:endParaRPr>
          </a:p>
        </p:txBody>
      </p:sp>
    </p:spTree>
    <p:extLst>
      <p:ext uri="{BB962C8B-B14F-4D97-AF65-F5344CB8AC3E}">
        <p14:creationId xmlns:p14="http://schemas.microsoft.com/office/powerpoint/2010/main" val="32691124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smtClean="0">
                <a:latin typeface="Clarendon Cn BT" panose="02040606040505040204" pitchFamily="18" charset="0"/>
              </a:rPr>
              <a:t>BELLE’ PAOLO</a:t>
            </a:r>
            <a:br>
              <a:rPr lang="it-IT" sz="3200" dirty="0" smtClean="0">
                <a:latin typeface="Clarendon Cn BT" panose="02040606040505040204" pitchFamily="18" charset="0"/>
              </a:rPr>
            </a:br>
            <a:r>
              <a:rPr lang="it-IT" sz="1800" dirty="0" smtClean="0">
                <a:latin typeface="Clarendon Cn BT" panose="02040606040505040204" pitchFamily="18" charset="0"/>
              </a:rPr>
              <a:t>di Spagnuolo Anna Maria</a:t>
            </a:r>
            <a:endParaRPr lang="it-IT" sz="3200" dirty="0">
              <a:latin typeface="Clarendon Cn BT" panose="02040606040505040204" pitchFamily="18" charset="0"/>
            </a:endParaRPr>
          </a:p>
        </p:txBody>
      </p:sp>
      <p:sp>
        <p:nvSpPr>
          <p:cNvPr id="3" name="Segnaposto contenuto 2"/>
          <p:cNvSpPr>
            <a:spLocks noGrp="1"/>
          </p:cNvSpPr>
          <p:nvPr>
            <p:ph idx="1"/>
          </p:nvPr>
        </p:nvSpPr>
        <p:spPr/>
        <p:txBody>
          <a:bodyPr>
            <a:noAutofit/>
          </a:bodyPr>
          <a:lstStyle/>
          <a:p>
            <a:pPr marL="0" indent="0">
              <a:buNone/>
            </a:pPr>
            <a:r>
              <a:rPr lang="it-IT" sz="1800" dirty="0" smtClean="0">
                <a:latin typeface="Clarendon Cn BT" panose="02040606040505040204" pitchFamily="18" charset="0"/>
              </a:rPr>
              <a:t>L’orfano è figlio </a:t>
            </a:r>
            <a:r>
              <a:rPr lang="it-IT" sz="1800" dirty="0" smtClean="0">
                <a:latin typeface="Clarendon Cn BT" panose="02040606040505040204" pitchFamily="18" charset="0"/>
              </a:rPr>
              <a:t>di Antonio </a:t>
            </a:r>
            <a:r>
              <a:rPr lang="it-IT" sz="1800" dirty="0">
                <a:latin typeface="Clarendon Cn BT" panose="02040606040505040204" pitchFamily="18" charset="0"/>
              </a:rPr>
              <a:t>e di Gattini Angela. </a:t>
            </a:r>
            <a:r>
              <a:rPr lang="it-IT" sz="1800" dirty="0" smtClean="0">
                <a:latin typeface="Clarendon Cn BT" panose="02040606040505040204" pitchFamily="18" charset="0"/>
              </a:rPr>
              <a:t>Il </a:t>
            </a:r>
            <a:r>
              <a:rPr lang="it-IT" sz="1800" dirty="0">
                <a:latin typeface="Clarendon Cn BT" panose="02040606040505040204" pitchFamily="18" charset="0"/>
              </a:rPr>
              <a:t>padre </a:t>
            </a:r>
            <a:r>
              <a:rPr lang="it-IT" sz="1800" dirty="0" smtClean="0">
                <a:latin typeface="Clarendon Cn BT" panose="02040606040505040204" pitchFamily="18" charset="0"/>
              </a:rPr>
              <a:t>è </a:t>
            </a:r>
            <a:r>
              <a:rPr lang="it-IT" sz="1800" dirty="0" smtClean="0">
                <a:latin typeface="Clarendon Cn BT" panose="02040606040505040204" pitchFamily="18" charset="0"/>
              </a:rPr>
              <a:t>morto </a:t>
            </a:r>
            <a:r>
              <a:rPr lang="it-IT" sz="1800" dirty="0">
                <a:latin typeface="Clarendon Cn BT" panose="02040606040505040204" pitchFamily="18" charset="0"/>
              </a:rPr>
              <a:t>a 41 anni nel 1918 </a:t>
            </a:r>
            <a:r>
              <a:rPr lang="it-IT" sz="1800" dirty="0" smtClean="0">
                <a:latin typeface="Clarendon Cn BT" panose="02040606040505040204" pitchFamily="18" charset="0"/>
              </a:rPr>
              <a:t>ed era un </a:t>
            </a:r>
            <a:r>
              <a:rPr lang="it-IT" sz="1800" dirty="0">
                <a:latin typeface="Clarendon Cn BT" panose="02040606040505040204" pitchFamily="18" charset="0"/>
              </a:rPr>
              <a:t>rilegatore di </a:t>
            </a:r>
            <a:r>
              <a:rPr lang="it-IT" sz="1800" dirty="0" smtClean="0">
                <a:latin typeface="Clarendon Cn BT" panose="02040606040505040204" pitchFamily="18" charset="0"/>
              </a:rPr>
              <a:t>libri; morì </a:t>
            </a:r>
            <a:r>
              <a:rPr lang="it-IT" sz="1800" dirty="0">
                <a:latin typeface="Clarendon Cn BT" panose="02040606040505040204" pitchFamily="18" charset="0"/>
              </a:rPr>
              <a:t>per spagnola.</a:t>
            </a:r>
            <a:r>
              <a:rPr lang="it-IT" sz="1800" dirty="0" smtClean="0">
                <a:latin typeface="Clarendon Cn BT" panose="02040606040505040204" pitchFamily="18" charset="0"/>
              </a:rPr>
              <a:t> L’orfano ha </a:t>
            </a:r>
            <a:r>
              <a:rPr lang="it-IT" sz="1800" dirty="0">
                <a:latin typeface="Clarendon Cn BT" panose="02040606040505040204" pitchFamily="18" charset="0"/>
              </a:rPr>
              <a:t>due sorelle Carla, </a:t>
            </a:r>
            <a:r>
              <a:rPr lang="it-IT" sz="1800" dirty="0" smtClean="0">
                <a:latin typeface="Clarendon Cn BT" panose="02040606040505040204" pitchFamily="18" charset="0"/>
              </a:rPr>
              <a:t>operaia, </a:t>
            </a:r>
            <a:r>
              <a:rPr lang="it-IT" sz="1800" dirty="0">
                <a:latin typeface="Clarendon Cn BT" panose="02040606040505040204" pitchFamily="18" charset="0"/>
              </a:rPr>
              <a:t>e Luigia, </a:t>
            </a:r>
            <a:r>
              <a:rPr lang="it-IT" sz="1800" dirty="0" smtClean="0">
                <a:latin typeface="Clarendon Cn BT" panose="02040606040505040204" pitchFamily="18" charset="0"/>
              </a:rPr>
              <a:t>scolara, </a:t>
            </a:r>
            <a:r>
              <a:rPr lang="it-IT" sz="1800" dirty="0">
                <a:latin typeface="Clarendon Cn BT" panose="02040606040505040204" pitchFamily="18" charset="0"/>
              </a:rPr>
              <a:t>e un fratello Alessandro, meccanico</a:t>
            </a:r>
            <a:r>
              <a:rPr lang="it-IT" sz="1800" dirty="0" smtClean="0">
                <a:latin typeface="Clarendon Cn BT" panose="02040606040505040204" pitchFamily="18" charset="0"/>
              </a:rPr>
              <a:t>. </a:t>
            </a:r>
            <a:r>
              <a:rPr lang="it-IT" sz="1800" dirty="0" smtClean="0">
                <a:latin typeface="Clarendon Cn BT" panose="02040606040505040204" pitchFamily="18" charset="0"/>
              </a:rPr>
              <a:t>Paolo, accolto nel 1927 </a:t>
            </a:r>
            <a:r>
              <a:rPr lang="it-IT" sz="1800" dirty="0" smtClean="0">
                <a:latin typeface="Clarendon Cn BT" panose="02040606040505040204" pitchFamily="18" charset="0"/>
              </a:rPr>
              <a:t>viene </a:t>
            </a:r>
            <a:r>
              <a:rPr lang="it-IT" sz="1800" dirty="0">
                <a:latin typeface="Clarendon Cn BT" panose="02040606040505040204" pitchFamily="18" charset="0"/>
              </a:rPr>
              <a:t>dimesso dall’onorevole </a:t>
            </a:r>
            <a:r>
              <a:rPr lang="it-IT" sz="1800" dirty="0" smtClean="0">
                <a:latin typeface="Clarendon Cn BT" panose="02040606040505040204" pitchFamily="18" charset="0"/>
              </a:rPr>
              <a:t>consiglio dell’orfanotrofio </a:t>
            </a:r>
            <a:r>
              <a:rPr lang="it-IT" sz="1800" dirty="0" smtClean="0">
                <a:latin typeface="Clarendon Cn BT" panose="02040606040505040204" pitchFamily="18" charset="0"/>
              </a:rPr>
              <a:t>nello stesso anno </a:t>
            </a:r>
            <a:r>
              <a:rPr lang="it-IT" sz="1800" dirty="0">
                <a:latin typeface="Clarendon Cn BT" panose="02040606040505040204" pitchFamily="18" charset="0"/>
              </a:rPr>
              <a:t>poiché è</a:t>
            </a:r>
            <a:r>
              <a:rPr lang="it-IT" sz="1800" dirty="0" smtClean="0">
                <a:latin typeface="Clarendon Cn BT" panose="02040606040505040204" pitchFamily="18" charset="0"/>
              </a:rPr>
              <a:t> </a:t>
            </a:r>
            <a:r>
              <a:rPr lang="it-IT" sz="1800" dirty="0">
                <a:latin typeface="Clarendon Cn BT" panose="02040606040505040204" pitchFamily="18" charset="0"/>
              </a:rPr>
              <a:t>affetto da enuresi notturna</a:t>
            </a:r>
            <a:r>
              <a:rPr lang="it-IT" sz="1800" dirty="0" smtClean="0">
                <a:latin typeface="Clarendon Cn BT" panose="02040606040505040204" pitchFamily="18" charset="0"/>
              </a:rPr>
              <a:t>. La madre insiste per </a:t>
            </a:r>
            <a:r>
              <a:rPr lang="it-IT" sz="1800" dirty="0">
                <a:latin typeface="Clarendon Cn BT" panose="02040606040505040204" pitchFamily="18" charset="0"/>
              </a:rPr>
              <a:t>farlo riammettere con lettere e certificati medici. </a:t>
            </a:r>
            <a:r>
              <a:rPr lang="it-IT" sz="1800" dirty="0" smtClean="0">
                <a:latin typeface="Clarendon Cn BT" panose="02040606040505040204" pitchFamily="18" charset="0"/>
              </a:rPr>
              <a:t>Allora l’istitutore </a:t>
            </a:r>
            <a:r>
              <a:rPr lang="it-IT" sz="1800" dirty="0">
                <a:latin typeface="Clarendon Cn BT" panose="02040606040505040204" pitchFamily="18" charset="0"/>
              </a:rPr>
              <a:t>lo </a:t>
            </a:r>
            <a:r>
              <a:rPr lang="it-IT" sz="1800" dirty="0" smtClean="0">
                <a:latin typeface="Clarendon Cn BT" panose="02040606040505040204" pitchFamily="18" charset="0"/>
              </a:rPr>
              <a:t>considera </a:t>
            </a:r>
            <a:r>
              <a:rPr lang="it-IT" sz="1800" dirty="0">
                <a:latin typeface="Clarendon Cn BT" panose="02040606040505040204" pitchFamily="18" charset="0"/>
              </a:rPr>
              <a:t>degno di essere </a:t>
            </a:r>
            <a:r>
              <a:rPr lang="it-IT" sz="1800" dirty="0" smtClean="0">
                <a:latin typeface="Clarendon Cn BT" panose="02040606040505040204" pitchFamily="18" charset="0"/>
              </a:rPr>
              <a:t>riammesso, a condizione che l’enuresi non si aggravi</a:t>
            </a:r>
            <a:r>
              <a:rPr lang="it-IT" sz="1800" dirty="0">
                <a:latin typeface="Clarendon Cn BT" panose="02040606040505040204" pitchFamily="18" charset="0"/>
              </a:rPr>
              <a:t>. </a:t>
            </a:r>
            <a:r>
              <a:rPr lang="it-IT" sz="1800" dirty="0" smtClean="0">
                <a:latin typeface="Clarendon Cn BT" panose="02040606040505040204" pitchFamily="18" charset="0"/>
              </a:rPr>
              <a:t>Ha </a:t>
            </a:r>
            <a:r>
              <a:rPr lang="it-IT" sz="1800" dirty="0">
                <a:latin typeface="Clarendon Cn BT" panose="02040606040505040204" pitchFamily="18" charset="0"/>
              </a:rPr>
              <a:t>frequentato per tre anni la scuola di disegno dell’orfanotrofio riportando come giudizio finale buono e tiene una buona condotta per tutto il tempo passato in orfanotrofio. </a:t>
            </a:r>
            <a:r>
              <a:rPr lang="it-IT" sz="1800" dirty="0" smtClean="0">
                <a:latin typeface="Clarendon Cn BT" panose="02040606040505040204" pitchFamily="18" charset="0"/>
              </a:rPr>
              <a:t>Esce </a:t>
            </a:r>
            <a:r>
              <a:rPr lang="it-IT" sz="1800" dirty="0">
                <a:latin typeface="Clarendon Cn BT" panose="02040606040505040204" pitchFamily="18" charset="0"/>
              </a:rPr>
              <a:t>dalla classe quinta della scuola del comune con esito sufficiente e dalla classe prima dei corsi professionali con esito buono. </a:t>
            </a:r>
            <a:r>
              <a:rPr lang="it-IT" sz="1800" dirty="0" smtClean="0">
                <a:latin typeface="Clarendon Cn BT" panose="02040606040505040204" pitchFamily="18" charset="0"/>
              </a:rPr>
              <a:t>Finita </a:t>
            </a:r>
            <a:r>
              <a:rPr lang="it-IT" sz="1800" dirty="0">
                <a:latin typeface="Clarendon Cn BT" panose="02040606040505040204" pitchFamily="18" charset="0"/>
              </a:rPr>
              <a:t>la quinta elementare </a:t>
            </a:r>
            <a:r>
              <a:rPr lang="it-IT" sz="1800" dirty="0" smtClean="0">
                <a:latin typeface="Clarendon Cn BT" panose="02040606040505040204" pitchFamily="18" charset="0"/>
              </a:rPr>
              <a:t> </a:t>
            </a:r>
            <a:r>
              <a:rPr lang="it-IT" sz="1800" dirty="0">
                <a:latin typeface="Clarendon Cn BT" panose="02040606040505040204" pitchFamily="18" charset="0"/>
              </a:rPr>
              <a:t>viene avviato alla professione di pittore </a:t>
            </a:r>
            <a:r>
              <a:rPr lang="it-IT" sz="1800" dirty="0" smtClean="0">
                <a:latin typeface="Clarendon Cn BT" panose="02040606040505040204" pitchFamily="18" charset="0"/>
              </a:rPr>
              <a:t>decoratore e una </a:t>
            </a:r>
            <a:r>
              <a:rPr lang="it-IT" sz="1800" dirty="0">
                <a:latin typeface="Clarendon Cn BT" panose="02040606040505040204" pitchFamily="18" charset="0"/>
              </a:rPr>
              <a:t>volta uscito lavora alla ditta </a:t>
            </a:r>
            <a:r>
              <a:rPr lang="it-IT" sz="1800" dirty="0" err="1">
                <a:latin typeface="Clarendon Cn BT" panose="02040606040505040204" pitchFamily="18" charset="0"/>
              </a:rPr>
              <a:t>Corinthus</a:t>
            </a:r>
            <a:r>
              <a:rPr lang="it-IT" sz="1800" dirty="0">
                <a:latin typeface="Clarendon Cn BT" panose="02040606040505040204" pitchFamily="18" charset="0"/>
              </a:rPr>
              <a:t>.</a:t>
            </a:r>
            <a:r>
              <a:rPr lang="it-IT" sz="1800" dirty="0"/>
              <a:t> </a:t>
            </a:r>
          </a:p>
        </p:txBody>
      </p:sp>
      <p:sp>
        <p:nvSpPr>
          <p:cNvPr id="4" name="Segnaposto testo 3"/>
          <p:cNvSpPr>
            <a:spLocks noGrp="1"/>
          </p:cNvSpPr>
          <p:nvPr>
            <p:ph type="body" sz="half" idx="2"/>
          </p:nvPr>
        </p:nvSpPr>
        <p:spPr/>
        <p:txBody>
          <a:bodyPr>
            <a:normAutofit/>
          </a:bodyPr>
          <a:lstStyle/>
          <a:p>
            <a:pPr marL="285750" indent="-285750" algn="l">
              <a:buFont typeface="Arial" panose="020B0604020202020204" pitchFamily="34" charset="0"/>
              <a:buChar char="•"/>
            </a:pPr>
            <a:r>
              <a:rPr lang="it-IT" sz="2400" dirty="0" smtClean="0">
                <a:latin typeface="Clarendon Cn BT" panose="02040606040505040204" pitchFamily="18" charset="0"/>
              </a:rPr>
              <a:t>Nato il 16 aprile 1917</a:t>
            </a:r>
          </a:p>
          <a:p>
            <a:pPr marL="285750" indent="-285750" algn="l">
              <a:buFont typeface="Arial" panose="020B0604020202020204" pitchFamily="34" charset="0"/>
              <a:buChar char="•"/>
            </a:pPr>
            <a:r>
              <a:rPr lang="it-IT" sz="2400" dirty="0" smtClean="0">
                <a:latin typeface="Clarendon Cn BT" panose="02040606040505040204" pitchFamily="18" charset="0"/>
              </a:rPr>
              <a:t>Ammesso il 16 marzo 1927</a:t>
            </a:r>
          </a:p>
          <a:p>
            <a:pPr marL="285750" indent="-285750" algn="l">
              <a:buFont typeface="Arial" panose="020B0604020202020204" pitchFamily="34" charset="0"/>
              <a:buChar char="•"/>
            </a:pPr>
            <a:r>
              <a:rPr lang="it-IT" sz="2400" dirty="0" smtClean="0">
                <a:latin typeface="Clarendon Cn BT" panose="02040606040505040204" pitchFamily="18" charset="0"/>
              </a:rPr>
              <a:t>Dimesso il 13 marzo 1934</a:t>
            </a:r>
            <a:endParaRPr lang="it-IT" sz="2400" dirty="0">
              <a:latin typeface="Clarendon Cn BT" panose="02040606040505040204" pitchFamily="18" charset="0"/>
            </a:endParaRPr>
          </a:p>
        </p:txBody>
      </p:sp>
    </p:spTree>
    <p:extLst>
      <p:ext uri="{BB962C8B-B14F-4D97-AF65-F5344CB8AC3E}">
        <p14:creationId xmlns:p14="http://schemas.microsoft.com/office/powerpoint/2010/main" val="38276405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3200" dirty="0" smtClean="0">
                <a:latin typeface="Clarendon Cn BT" panose="02040606040505040204" pitchFamily="18" charset="0"/>
              </a:rPr>
              <a:t>POSSIBILI RICERCHE STORICHE</a:t>
            </a:r>
            <a:endParaRPr lang="it-IT" sz="3200" dirty="0">
              <a:latin typeface="Clarendon Cn BT" panose="02040606040505040204" pitchFamily="18" charset="0"/>
            </a:endParaRPr>
          </a:p>
        </p:txBody>
      </p:sp>
      <p:sp>
        <p:nvSpPr>
          <p:cNvPr id="3" name="Segnaposto contenuto 2"/>
          <p:cNvSpPr>
            <a:spLocks noGrp="1"/>
          </p:cNvSpPr>
          <p:nvPr>
            <p:ph idx="1"/>
          </p:nvPr>
        </p:nvSpPr>
        <p:spPr/>
        <p:txBody>
          <a:bodyPr/>
          <a:lstStyle/>
          <a:p>
            <a:r>
              <a:rPr lang="it-IT" dirty="0" smtClean="0">
                <a:latin typeface="Clarendon Cn BT" panose="02040606040505040204" pitchFamily="18" charset="0"/>
              </a:rPr>
              <a:t>Una statistica su quanti bambini sono orfani solo di padre, quanti solo di madre e quanti di entrambi i genitori;</a:t>
            </a:r>
          </a:p>
          <a:p>
            <a:r>
              <a:rPr lang="it-IT" dirty="0" smtClean="0">
                <a:latin typeface="Clarendon Cn BT" panose="02040606040505040204" pitchFamily="18" charset="0"/>
              </a:rPr>
              <a:t>Una ricerca su quanti fratelli anno in media gli orfani </a:t>
            </a:r>
          </a:p>
          <a:p>
            <a:r>
              <a:rPr lang="it-IT" dirty="0" smtClean="0">
                <a:latin typeface="Clarendon Cn BT" panose="02040606040505040204" pitchFamily="18" charset="0"/>
              </a:rPr>
              <a:t>Una ricerca su quanti bambini sono stati dimessi anticipatamente dall’orfanotrofio per mancato pagamento del contributo, quindi per condizioni di povertà.</a:t>
            </a:r>
            <a:endParaRPr lang="it-IT" dirty="0">
              <a:latin typeface="Clarendon Cn BT" panose="02040606040505040204" pitchFamily="18" charset="0"/>
            </a:endParaRPr>
          </a:p>
        </p:txBody>
      </p:sp>
      <p:sp>
        <p:nvSpPr>
          <p:cNvPr id="4" name="Segnaposto testo 3"/>
          <p:cNvSpPr>
            <a:spLocks noGrp="1"/>
          </p:cNvSpPr>
          <p:nvPr>
            <p:ph type="body" sz="half" idx="2"/>
          </p:nvPr>
        </p:nvSpPr>
        <p:spPr/>
        <p:txBody>
          <a:bodyPr/>
          <a:lstStyle/>
          <a:p>
            <a:endParaRPr lang="it-IT"/>
          </a:p>
        </p:txBody>
      </p:sp>
    </p:spTree>
    <p:extLst>
      <p:ext uri="{BB962C8B-B14F-4D97-AF65-F5344CB8AC3E}">
        <p14:creationId xmlns:p14="http://schemas.microsoft.com/office/powerpoint/2010/main" val="28571328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latin typeface="Clarendon Cn BT" panose="02040606040505040204" pitchFamily="18" charset="0"/>
              </a:rPr>
              <a:t>RIASSUNTO ALTERNANZA</a:t>
            </a:r>
            <a:endParaRPr lang="it-IT" dirty="0">
              <a:latin typeface="Clarendon Cn BT" panose="02040606040505040204" pitchFamily="18" charset="0"/>
            </a:endParaRPr>
          </a:p>
        </p:txBody>
      </p:sp>
      <p:sp>
        <p:nvSpPr>
          <p:cNvPr id="3" name="Segnaposto contenuto 2"/>
          <p:cNvSpPr>
            <a:spLocks noGrp="1"/>
          </p:cNvSpPr>
          <p:nvPr>
            <p:ph idx="1"/>
          </p:nvPr>
        </p:nvSpPr>
        <p:spPr/>
        <p:txBody>
          <a:bodyPr>
            <a:normAutofit/>
          </a:bodyPr>
          <a:lstStyle/>
          <a:p>
            <a:r>
              <a:rPr lang="it-IT" sz="2000" dirty="0" smtClean="0">
                <a:latin typeface="Clarendon Cn BT" panose="02040606040505040204" pitchFamily="18" charset="0"/>
              </a:rPr>
              <a:t>GIORNO 1                                                                                                                                                      Il giorno 23 aprile abbiamo iniziato l’alternanza scuola-lavoro, siamo arrivati al museo </a:t>
            </a:r>
            <a:r>
              <a:rPr lang="it-IT" sz="2000" dirty="0" err="1" smtClean="0">
                <a:latin typeface="Clarendon Cn BT" panose="02040606040505040204" pitchFamily="18" charset="0"/>
              </a:rPr>
              <a:t>Martinitt</a:t>
            </a:r>
            <a:r>
              <a:rPr lang="it-IT" sz="2000" dirty="0" smtClean="0">
                <a:latin typeface="Clarendon Cn BT" panose="02040606040505040204" pitchFamily="18" charset="0"/>
              </a:rPr>
              <a:t> e Stelline e ci siamo seduti tra i banchi dell’aula rossa. La direttrice del museo ci ha spiegato cosa avremmo dovuto fare e come ci saremmo dovuti comportare in questi giorni di alternanza. Dopodiché ci hanno diviso in due gruppi e insieme alle due dottoresse abbiamo fatto la visita guidata </a:t>
            </a:r>
            <a:r>
              <a:rPr lang="it-IT" sz="2000" dirty="0" smtClean="0">
                <a:latin typeface="Clarendon Cn BT" panose="02040606040505040204" pitchFamily="18" charset="0"/>
              </a:rPr>
              <a:t>del </a:t>
            </a:r>
            <a:r>
              <a:rPr lang="it-IT" sz="2000" dirty="0" smtClean="0">
                <a:latin typeface="Clarendon Cn BT" panose="02040606040505040204" pitchFamily="18" charset="0"/>
              </a:rPr>
              <a:t>museo. Dopo la visita siamo tornati nell’aula rossa, nella quale ci hanno mostrato il lavoro da svolgere nei successivi giorni: ad ognuno sono stati assegnati dei fascicoli </a:t>
            </a:r>
            <a:r>
              <a:rPr lang="it-IT" sz="2000" dirty="0" smtClean="0">
                <a:latin typeface="Clarendon Cn BT" panose="02040606040505040204" pitchFamily="18" charset="0"/>
              </a:rPr>
              <a:t>personali di </a:t>
            </a:r>
            <a:r>
              <a:rPr lang="it-IT" sz="2000" dirty="0" smtClean="0">
                <a:latin typeface="Clarendon Cn BT" panose="02040606040505040204" pitchFamily="18" charset="0"/>
              </a:rPr>
              <a:t>alcuni orfani, da cui abbiamo ricavato delle informazioni su cui avremmo lavorato in seguito. Tra il primo e il secondo giorno ne sono stati analizzati circa una ventina.</a:t>
            </a:r>
          </a:p>
        </p:txBody>
      </p:sp>
    </p:spTree>
    <p:extLst>
      <p:ext uri="{BB962C8B-B14F-4D97-AF65-F5344CB8AC3E}">
        <p14:creationId xmlns:p14="http://schemas.microsoft.com/office/powerpoint/2010/main" val="38957211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latin typeface="Clarendon Cn BT" panose="02040606040505040204" pitchFamily="18" charset="0"/>
              </a:rPr>
              <a:t>RIASSUNTO ALTERNANZA</a:t>
            </a:r>
            <a:endParaRPr lang="it-IT" dirty="0">
              <a:latin typeface="Clarendon Cn BT" panose="02040606040505040204" pitchFamily="18" charset="0"/>
            </a:endParaRPr>
          </a:p>
        </p:txBody>
      </p:sp>
      <p:sp>
        <p:nvSpPr>
          <p:cNvPr id="3" name="Segnaposto contenuto 2"/>
          <p:cNvSpPr>
            <a:spLocks noGrp="1"/>
          </p:cNvSpPr>
          <p:nvPr>
            <p:ph idx="1"/>
          </p:nvPr>
        </p:nvSpPr>
        <p:spPr/>
        <p:txBody>
          <a:bodyPr>
            <a:normAutofit fontScale="92500" lnSpcReduction="10000"/>
          </a:bodyPr>
          <a:lstStyle/>
          <a:p>
            <a:r>
              <a:rPr lang="it-IT" dirty="0">
                <a:latin typeface="Clarendon Cn BT" panose="02040606040505040204" pitchFamily="18" charset="0"/>
              </a:rPr>
              <a:t>G</a:t>
            </a:r>
            <a:r>
              <a:rPr lang="it-IT" dirty="0" smtClean="0">
                <a:latin typeface="Clarendon Cn BT" panose="02040606040505040204" pitchFamily="18" charset="0"/>
              </a:rPr>
              <a:t>IORNO 2                                                                                                                               Arrivati al museo siamo stati divisi in tre gruppi e ogni gruppo è andato a lavorare in un’aula diversa, dopodiché abbiamo continuato con l’analisi dei fascicoli.</a:t>
            </a:r>
          </a:p>
          <a:p>
            <a:r>
              <a:rPr lang="it-IT" dirty="0" smtClean="0">
                <a:latin typeface="Clarendon Cn BT" panose="02040606040505040204" pitchFamily="18" charset="0"/>
              </a:rPr>
              <a:t>GIORNO 3                                                                                                                              Il terzo giorno abbiamo iniziato a organizzare il lavoro per creare il </a:t>
            </a:r>
            <a:r>
              <a:rPr lang="it-IT" dirty="0" err="1" smtClean="0">
                <a:latin typeface="Clarendon Cn BT" panose="02040606040505040204" pitchFamily="18" charset="0"/>
              </a:rPr>
              <a:t>Power</a:t>
            </a:r>
            <a:r>
              <a:rPr lang="it-IT" dirty="0" smtClean="0">
                <a:latin typeface="Clarendon Cn BT" panose="02040606040505040204" pitchFamily="18" charset="0"/>
              </a:rPr>
              <a:t> Point. Ci siamo quindi divisi in piccoli gruppi e ad ogni gruppo è stato affidato un compito: quattro persone hanno iniziato a fare le ricerche, tre persone hanno fatto i grafici con Excel e altre due si sono occupate di trascrivere le biografie degli orfani scelti da ognuno di noi.</a:t>
            </a:r>
            <a:endParaRPr lang="it-IT" dirty="0">
              <a:latin typeface="Clarendon Cn BT" panose="02040606040505040204" pitchFamily="18" charset="0"/>
            </a:endParaRPr>
          </a:p>
        </p:txBody>
      </p:sp>
    </p:spTree>
    <p:extLst>
      <p:ext uri="{BB962C8B-B14F-4D97-AF65-F5344CB8AC3E}">
        <p14:creationId xmlns:p14="http://schemas.microsoft.com/office/powerpoint/2010/main" val="3446671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latin typeface="Clarendon Cn BT" panose="02040606040505040204" pitchFamily="18" charset="0"/>
              </a:rPr>
              <a:t>RIASSUNTO ALTERNANZA</a:t>
            </a:r>
            <a:endParaRPr lang="it-IT" dirty="0">
              <a:latin typeface="Clarendon Cn BT" panose="02040606040505040204" pitchFamily="18" charset="0"/>
            </a:endParaRPr>
          </a:p>
        </p:txBody>
      </p:sp>
      <p:sp>
        <p:nvSpPr>
          <p:cNvPr id="3" name="Segnaposto contenuto 2"/>
          <p:cNvSpPr>
            <a:spLocks noGrp="1"/>
          </p:cNvSpPr>
          <p:nvPr>
            <p:ph idx="1"/>
          </p:nvPr>
        </p:nvSpPr>
        <p:spPr/>
        <p:txBody>
          <a:bodyPr/>
          <a:lstStyle/>
          <a:p>
            <a:r>
              <a:rPr lang="it-IT" dirty="0" smtClean="0">
                <a:latin typeface="Clarendon Cn BT" panose="02040606040505040204" pitchFamily="18" charset="0"/>
              </a:rPr>
              <a:t>GIORNO 4                                                                                                                                La mattina del quarto giorno abbiamo iniziato a creare il nostro </a:t>
            </a:r>
            <a:r>
              <a:rPr lang="it-IT" dirty="0" err="1" smtClean="0">
                <a:latin typeface="Clarendon Cn BT" panose="02040606040505040204" pitchFamily="18" charset="0"/>
              </a:rPr>
              <a:t>Power</a:t>
            </a:r>
            <a:r>
              <a:rPr lang="it-IT" dirty="0" smtClean="0">
                <a:latin typeface="Clarendon Cn BT" panose="02040606040505040204" pitchFamily="18" charset="0"/>
              </a:rPr>
              <a:t> Point, procedendo con la trascrizione delle informazioni storiche raccolte, poi con la trascrizione delle biografie e infine inserendo i grafici Excel.</a:t>
            </a:r>
          </a:p>
          <a:p>
            <a:r>
              <a:rPr lang="it-IT" dirty="0" smtClean="0">
                <a:latin typeface="Clarendon Cn BT" panose="02040606040505040204" pitchFamily="18" charset="0"/>
              </a:rPr>
              <a:t>GIORNO 5                                                                                                                            L’ultimo giorno di alternanza abbiamo rifinito i nostri lavori fino alle 11:00, dopodiché abbiamo iniziato ad esporli.  </a:t>
            </a:r>
            <a:endParaRPr lang="it-IT" dirty="0">
              <a:latin typeface="Clarendon Cn BT" panose="02040606040505040204" pitchFamily="18" charset="0"/>
            </a:endParaRPr>
          </a:p>
        </p:txBody>
      </p:sp>
    </p:spTree>
    <p:extLst>
      <p:ext uri="{BB962C8B-B14F-4D97-AF65-F5344CB8AC3E}">
        <p14:creationId xmlns:p14="http://schemas.microsoft.com/office/powerpoint/2010/main" val="39275354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latin typeface="Clarendon Cn BT" panose="02040606040505040204" pitchFamily="18" charset="0"/>
              </a:rPr>
              <a:t>Orfanotrofio maschile </a:t>
            </a:r>
            <a:r>
              <a:rPr lang="it-IT" dirty="0" err="1" smtClean="0">
                <a:latin typeface="Clarendon Cn BT" panose="02040606040505040204" pitchFamily="18" charset="0"/>
              </a:rPr>
              <a:t>Martinitt</a:t>
            </a:r>
            <a:endParaRPr lang="it-IT" dirty="0">
              <a:latin typeface="Clarendon Cn BT" panose="02040606040505040204" pitchFamily="18" charset="0"/>
            </a:endParaRPr>
          </a:p>
        </p:txBody>
      </p:sp>
      <p:sp>
        <p:nvSpPr>
          <p:cNvPr id="3" name="Segnaposto contenuto 2"/>
          <p:cNvSpPr>
            <a:spLocks noGrp="1"/>
          </p:cNvSpPr>
          <p:nvPr>
            <p:ph idx="1"/>
          </p:nvPr>
        </p:nvSpPr>
        <p:spPr/>
        <p:txBody>
          <a:bodyPr>
            <a:normAutofit fontScale="92500" lnSpcReduction="20000"/>
          </a:bodyPr>
          <a:lstStyle/>
          <a:p>
            <a:pPr marL="0" indent="0">
              <a:buNone/>
            </a:pPr>
            <a:r>
              <a:rPr lang="it-IT" dirty="0" smtClean="0">
                <a:latin typeface="Clarendon Cn BT" panose="02040606040505040204" pitchFamily="18" charset="0"/>
              </a:rPr>
              <a:t>Nel 1533 Gerolamo Emiliani, chiamato </a:t>
            </a:r>
            <a:r>
              <a:rPr lang="it-IT" dirty="0" smtClean="0">
                <a:latin typeface="Clarendon Cn BT" panose="02040606040505040204" pitchFamily="18" charset="0"/>
              </a:rPr>
              <a:t>a Milano dal duca </a:t>
            </a:r>
            <a:r>
              <a:rPr lang="it-IT" dirty="0" smtClean="0">
                <a:latin typeface="Clarendon Cn BT" panose="02040606040505040204" pitchFamily="18" charset="0"/>
              </a:rPr>
              <a:t>Francesco Sforza II, raduna in una casa presso la chiesa di San Sepolcro alcuni fanciulli poveri, orfani e vagabondi; questa sede diventa in poco tempo troppo piccola e gli orfani sono trasferiti in un edificio più grande nell’attuale via Manzoni. Nel 1560 San Carlo Borromeo consacra lì vicino la </a:t>
            </a:r>
            <a:r>
              <a:rPr lang="it-IT" dirty="0">
                <a:latin typeface="Clarendon Cn BT" panose="02040606040505040204" pitchFamily="18" charset="0"/>
              </a:rPr>
              <a:t>C</a:t>
            </a:r>
            <a:r>
              <a:rPr lang="it-IT" dirty="0" smtClean="0">
                <a:latin typeface="Clarendon Cn BT" panose="02040606040505040204" pitchFamily="18" charset="0"/>
              </a:rPr>
              <a:t>hiesa di San Martino e gli orfani da allora sono chiamati Martinitt. Nel corso del ‘500 l’orfanotrofio accoglie esclusivamente bambini maschi. Tra il 1784 e il 1785 l’orfanotrofio trova una nuova sede presso il monastero di San Pietro in Gessate. Viene creato un nuovo regolamento che mette in primo piano l’istruzione e la formazione al lavoro degli orfani.</a:t>
            </a:r>
          </a:p>
          <a:p>
            <a:pPr marL="0" indent="0">
              <a:buNone/>
            </a:pPr>
            <a:r>
              <a:rPr lang="it-IT" dirty="0" smtClean="0">
                <a:latin typeface="Clarendon Cn BT" panose="02040606040505040204" pitchFamily="18" charset="0"/>
              </a:rPr>
              <a:t>Per </a:t>
            </a:r>
            <a:r>
              <a:rPr lang="it-IT" dirty="0">
                <a:latin typeface="Clarendon Cn BT" panose="02040606040505040204" pitchFamily="18" charset="0"/>
              </a:rPr>
              <a:t>essere ammessi all’orfanotrofio </a:t>
            </a:r>
            <a:r>
              <a:rPr lang="it-IT" dirty="0" smtClean="0">
                <a:latin typeface="Clarendon Cn BT" panose="02040606040505040204" pitchFamily="18" charset="0"/>
              </a:rPr>
              <a:t>erano </a:t>
            </a:r>
            <a:r>
              <a:rPr lang="it-IT" dirty="0">
                <a:latin typeface="Clarendon Cn BT" panose="02040606040505040204" pitchFamily="18" charset="0"/>
              </a:rPr>
              <a:t>necessari i seguenti requisiti:</a:t>
            </a:r>
          </a:p>
          <a:p>
            <a:pPr marL="0" indent="0">
              <a:buNone/>
            </a:pPr>
            <a:endParaRPr lang="it-IT" dirty="0" smtClean="0">
              <a:latin typeface="Clarendon Cn BT" panose="02040606040505040204" pitchFamily="18" charset="0"/>
            </a:endParaRPr>
          </a:p>
        </p:txBody>
      </p:sp>
    </p:spTree>
    <p:extLst>
      <p:ext uri="{BB962C8B-B14F-4D97-AF65-F5344CB8AC3E}">
        <p14:creationId xmlns:p14="http://schemas.microsoft.com/office/powerpoint/2010/main" val="1988989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088101" y="1131854"/>
            <a:ext cx="7618368" cy="5355312"/>
          </a:xfrm>
          <a:prstGeom prst="rect">
            <a:avLst/>
          </a:prstGeom>
          <a:noFill/>
        </p:spPr>
        <p:txBody>
          <a:bodyPr wrap="none" rtlCol="0">
            <a:spAutoFit/>
          </a:bodyPr>
          <a:lstStyle/>
          <a:p>
            <a:pPr marL="285750" indent="-285750">
              <a:buFont typeface="Arial" panose="020B0604020202020204" pitchFamily="34" charset="0"/>
              <a:buChar char="•"/>
            </a:pPr>
            <a:r>
              <a:rPr lang="it-IT" sz="3200" dirty="0">
                <a:latin typeface="Clarendon Cn BT" panose="02040606040505040204" pitchFamily="18" charset="0"/>
              </a:rPr>
              <a:t>Mancanza di uno o di entrambi i genitori</a:t>
            </a:r>
          </a:p>
          <a:p>
            <a:pPr marL="285750" indent="-285750">
              <a:buFont typeface="Arial" panose="020B0604020202020204" pitchFamily="34" charset="0"/>
              <a:buChar char="•"/>
            </a:pPr>
            <a:r>
              <a:rPr lang="it-IT" sz="3200" dirty="0" smtClean="0">
                <a:latin typeface="Clarendon Cn BT" panose="02040606040505040204" pitchFamily="18" charset="0"/>
              </a:rPr>
              <a:t>Età compresa tra i 7 e i 10 anni</a:t>
            </a:r>
          </a:p>
          <a:p>
            <a:pPr marL="285750" indent="-285750">
              <a:buFont typeface="Arial" panose="020B0604020202020204" pitchFamily="34" charset="0"/>
              <a:buChar char="•"/>
            </a:pPr>
            <a:r>
              <a:rPr lang="it-IT" sz="3200" dirty="0" smtClean="0">
                <a:latin typeface="Clarendon Cn BT" panose="02040606040505040204" pitchFamily="18" charset="0"/>
              </a:rPr>
              <a:t>Certificato di miserabilità</a:t>
            </a:r>
          </a:p>
          <a:p>
            <a:pPr marL="285750" indent="-285750">
              <a:buFont typeface="Arial" panose="020B0604020202020204" pitchFamily="34" charset="0"/>
              <a:buChar char="•"/>
            </a:pPr>
            <a:r>
              <a:rPr lang="it-IT" sz="3200" dirty="0" smtClean="0">
                <a:latin typeface="Clarendon Cn BT" panose="02040606040505040204" pitchFamily="18" charset="0"/>
              </a:rPr>
              <a:t>Domicilio in città (Milano)</a:t>
            </a:r>
          </a:p>
          <a:p>
            <a:pPr marL="285750" indent="-285750">
              <a:buFont typeface="Arial" panose="020B0604020202020204" pitchFamily="34" charset="0"/>
              <a:buChar char="•"/>
            </a:pPr>
            <a:r>
              <a:rPr lang="it-IT" sz="3200" dirty="0" smtClean="0">
                <a:latin typeface="Clarendon Cn BT" panose="02040606040505040204" pitchFamily="18" charset="0"/>
              </a:rPr>
              <a:t>Vaccinazione contro il vaiolo</a:t>
            </a:r>
          </a:p>
          <a:p>
            <a:pPr marL="285750" indent="-285750">
              <a:buFont typeface="Arial" panose="020B0604020202020204" pitchFamily="34" charset="0"/>
              <a:buChar char="•"/>
            </a:pPr>
            <a:r>
              <a:rPr lang="it-IT" sz="3200" dirty="0" smtClean="0">
                <a:latin typeface="Clarendon Cn BT" panose="02040606040505040204" pitchFamily="18" charset="0"/>
              </a:rPr>
              <a:t>Certificato di sana e robusta costituzione</a:t>
            </a:r>
          </a:p>
          <a:p>
            <a:pPr marL="285750" indent="-285750">
              <a:buFont typeface="Arial" panose="020B0604020202020204" pitchFamily="34" charset="0"/>
              <a:buChar char="•"/>
            </a:pPr>
            <a:r>
              <a:rPr lang="it-IT" sz="3200" dirty="0" smtClean="0">
                <a:latin typeface="Clarendon Cn BT" panose="02040606040505040204" pitchFamily="18" charset="0"/>
              </a:rPr>
              <a:t>Certificato di battesimo</a:t>
            </a:r>
          </a:p>
          <a:p>
            <a:pPr marL="285750" indent="-285750">
              <a:buFont typeface="Arial" panose="020B0604020202020204" pitchFamily="34" charset="0"/>
              <a:buChar char="•"/>
            </a:pPr>
            <a:r>
              <a:rPr lang="it-IT" sz="3200" dirty="0" smtClean="0">
                <a:latin typeface="Clarendon Cn BT" panose="02040606040505040204" pitchFamily="18" charset="0"/>
              </a:rPr>
              <a:t>Certificato di matrimonio dei genitori</a:t>
            </a:r>
          </a:p>
          <a:p>
            <a:pPr marL="285750" indent="-285750">
              <a:buFont typeface="Arial" panose="020B0604020202020204" pitchFamily="34" charset="0"/>
              <a:buChar char="•"/>
            </a:pPr>
            <a:r>
              <a:rPr lang="it-IT" sz="3200" dirty="0" smtClean="0">
                <a:latin typeface="Clarendon Cn BT" panose="02040606040505040204" pitchFamily="18" charset="0"/>
              </a:rPr>
              <a:t>Nomina di un tutore </a:t>
            </a:r>
          </a:p>
          <a:p>
            <a:pPr marL="285750" indent="-285750">
              <a:buFont typeface="Arial" panose="020B0604020202020204" pitchFamily="34" charset="0"/>
              <a:buChar char="•"/>
            </a:pPr>
            <a:endParaRPr lang="it-IT" dirty="0" smtClean="0"/>
          </a:p>
          <a:p>
            <a:endParaRPr lang="it-IT" dirty="0"/>
          </a:p>
          <a:p>
            <a:r>
              <a:rPr lang="it-IT" dirty="0" smtClean="0"/>
              <a:t>.</a:t>
            </a:r>
          </a:p>
        </p:txBody>
      </p:sp>
    </p:spTree>
    <p:extLst>
      <p:ext uri="{BB962C8B-B14F-4D97-AF65-F5344CB8AC3E}">
        <p14:creationId xmlns:p14="http://schemas.microsoft.com/office/powerpoint/2010/main" val="13521741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dirty="0" smtClean="0">
                <a:latin typeface="Clarendon Cn BT" panose="02040606040505040204" pitchFamily="18" charset="0"/>
              </a:rPr>
              <a:t>ORGANIZZAZIONE DEI MARTINITT</a:t>
            </a:r>
            <a:endParaRPr lang="it-IT" dirty="0">
              <a:latin typeface="Clarendon Cn BT" panose="02040606040505040204" pitchFamily="18" charset="0"/>
            </a:endParaRPr>
          </a:p>
        </p:txBody>
      </p:sp>
      <p:sp>
        <p:nvSpPr>
          <p:cNvPr id="3" name="Segnaposto contenuto 2"/>
          <p:cNvSpPr>
            <a:spLocks noGrp="1"/>
          </p:cNvSpPr>
          <p:nvPr>
            <p:ph idx="1"/>
          </p:nvPr>
        </p:nvSpPr>
        <p:spPr/>
        <p:txBody>
          <a:bodyPr>
            <a:noAutofit/>
          </a:bodyPr>
          <a:lstStyle/>
          <a:p>
            <a:pPr marL="0" indent="0">
              <a:buNone/>
            </a:pPr>
            <a:r>
              <a:rPr lang="it-IT" dirty="0">
                <a:latin typeface="Clarendon Cn BT" panose="02040606040505040204" pitchFamily="18" charset="0"/>
              </a:rPr>
              <a:t>Gli orfani devono essere sani e </a:t>
            </a:r>
            <a:r>
              <a:rPr lang="it-IT" dirty="0" smtClean="0">
                <a:latin typeface="Clarendon Cn BT" panose="02040606040505040204" pitchFamily="18" charset="0"/>
              </a:rPr>
              <a:t>vengono sottoposti ad </a:t>
            </a:r>
            <a:r>
              <a:rPr lang="it-IT" dirty="0">
                <a:latin typeface="Clarendon Cn BT" panose="02040606040505040204" pitchFamily="18" charset="0"/>
              </a:rPr>
              <a:t>una visita </a:t>
            </a:r>
            <a:r>
              <a:rPr lang="it-IT" dirty="0" smtClean="0">
                <a:latin typeface="Clarendon Cn BT" panose="02040606040505040204" pitchFamily="18" charset="0"/>
              </a:rPr>
              <a:t>medico-chirurgica</a:t>
            </a:r>
            <a:r>
              <a:rPr lang="it-IT" dirty="0">
                <a:latin typeface="Clarendon Cn BT" panose="02040606040505040204" pitchFamily="18" charset="0"/>
              </a:rPr>
              <a:t>; sono presentati per </a:t>
            </a:r>
            <a:r>
              <a:rPr lang="it-IT" dirty="0" smtClean="0">
                <a:latin typeface="Clarendon Cn BT" panose="02040606040505040204" pitchFamily="18" charset="0"/>
              </a:rPr>
              <a:t>l’accettazione nel </a:t>
            </a:r>
            <a:r>
              <a:rPr lang="it-IT" dirty="0">
                <a:latin typeface="Clarendon Cn BT" panose="02040606040505040204" pitchFamily="18" charset="0"/>
              </a:rPr>
              <a:t>Pio Istituto dal tutore, dalla madre e dal curatore. Chi presenta l’orfano deve obbligarsi formalmente a ritirarlo nel </a:t>
            </a:r>
            <a:r>
              <a:rPr lang="it-IT" dirty="0" smtClean="0">
                <a:latin typeface="Clarendon Cn BT" panose="02040606040505040204" pitchFamily="18" charset="0"/>
              </a:rPr>
              <a:t>caso </a:t>
            </a:r>
            <a:r>
              <a:rPr lang="it-IT" dirty="0">
                <a:latin typeface="Clarendon Cn BT" panose="02040606040505040204" pitchFamily="18" charset="0"/>
              </a:rPr>
              <a:t>in cui fosse </a:t>
            </a:r>
            <a:r>
              <a:rPr lang="it-IT" dirty="0" smtClean="0">
                <a:latin typeface="Clarendon Cn BT" panose="02040606040505040204" pitchFamily="18" charset="0"/>
              </a:rPr>
              <a:t>dimesso anticipatamente </a:t>
            </a:r>
            <a:r>
              <a:rPr lang="it-IT" dirty="0">
                <a:latin typeface="Clarendon Cn BT" panose="02040606040505040204" pitchFamily="18" charset="0"/>
              </a:rPr>
              <a:t>dal Pio </a:t>
            </a:r>
            <a:r>
              <a:rPr lang="it-IT" dirty="0" smtClean="0">
                <a:latin typeface="Clarendon Cn BT" panose="02040606040505040204" pitchFamily="18" charset="0"/>
              </a:rPr>
              <a:t>Istituto. </a:t>
            </a:r>
            <a:r>
              <a:rPr lang="it-IT" dirty="0">
                <a:latin typeface="Clarendon Cn BT" panose="02040606040505040204" pitchFamily="18" charset="0"/>
              </a:rPr>
              <a:t>Gli spazi dell’orfanotrofio </a:t>
            </a:r>
            <a:r>
              <a:rPr lang="it-IT" dirty="0" smtClean="0">
                <a:latin typeface="Clarendon Cn BT" panose="02040606040505040204" pitchFamily="18" charset="0"/>
              </a:rPr>
              <a:t>sono molto grandi, </a:t>
            </a:r>
            <a:r>
              <a:rPr lang="it-IT" dirty="0">
                <a:latin typeface="Clarendon Cn BT" panose="02040606040505040204" pitchFamily="18" charset="0"/>
              </a:rPr>
              <a:t>costituiti </a:t>
            </a:r>
            <a:r>
              <a:rPr lang="it-IT" dirty="0" smtClean="0">
                <a:latin typeface="Clarendon Cn BT" panose="02040606040505040204" pitchFamily="18" charset="0"/>
              </a:rPr>
              <a:t>da: camerate </a:t>
            </a:r>
            <a:r>
              <a:rPr lang="it-IT" dirty="0">
                <a:latin typeface="Clarendon Cn BT" panose="02040606040505040204" pitchFamily="18" charset="0"/>
              </a:rPr>
              <a:t>dormitorio, refettori con lunghe tavolate comuni, officine </a:t>
            </a:r>
            <a:r>
              <a:rPr lang="it-IT" dirty="0" smtClean="0">
                <a:latin typeface="Clarendon Cn BT" panose="02040606040505040204" pitchFamily="18" charset="0"/>
              </a:rPr>
              <a:t>interne. </a:t>
            </a:r>
            <a:endParaRPr lang="it-IT" dirty="0">
              <a:latin typeface="Clarendon Cn BT" panose="02040606040505040204" pitchFamily="18" charset="0"/>
            </a:endParaRPr>
          </a:p>
        </p:txBody>
      </p:sp>
    </p:spTree>
    <p:extLst>
      <p:ext uri="{BB962C8B-B14F-4D97-AF65-F5344CB8AC3E}">
        <p14:creationId xmlns:p14="http://schemas.microsoft.com/office/powerpoint/2010/main" val="38558847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latin typeface="Clarendon Cn BT" panose="02040606040505040204" pitchFamily="18" charset="0"/>
              </a:rPr>
              <a:t>LA SCUOLA</a:t>
            </a:r>
            <a:endParaRPr lang="it-IT" dirty="0">
              <a:latin typeface="Clarendon Cn BT" panose="02040606040505040204" pitchFamily="18" charset="0"/>
            </a:endParaRPr>
          </a:p>
        </p:txBody>
      </p:sp>
      <p:sp>
        <p:nvSpPr>
          <p:cNvPr id="3" name="Segnaposto contenuto 2"/>
          <p:cNvSpPr>
            <a:spLocks noGrp="1"/>
          </p:cNvSpPr>
          <p:nvPr>
            <p:ph idx="1"/>
          </p:nvPr>
        </p:nvSpPr>
        <p:spPr/>
        <p:txBody>
          <a:bodyPr/>
          <a:lstStyle/>
          <a:p>
            <a:pPr marL="0" indent="0">
              <a:buNone/>
            </a:pPr>
            <a:r>
              <a:rPr lang="it-IT" dirty="0" smtClean="0">
                <a:latin typeface="Clarendon Cn BT" panose="02040606040505040204" pitchFamily="18" charset="0"/>
              </a:rPr>
              <a:t>I </a:t>
            </a:r>
            <a:r>
              <a:rPr lang="it-IT" dirty="0" err="1" smtClean="0">
                <a:latin typeface="Clarendon Cn BT" panose="02040606040505040204" pitchFamily="18" charset="0"/>
              </a:rPr>
              <a:t>Martinitt</a:t>
            </a:r>
            <a:r>
              <a:rPr lang="it-IT" dirty="0" smtClean="0">
                <a:latin typeface="Clarendon Cn BT" panose="02040606040505040204" pitchFamily="18" charset="0"/>
              </a:rPr>
              <a:t> frequentano le scuole elementari interne dell’orfanotrofio; compiute le tre classi elementari gli orfani cessano di essere convittori-studenti e diventano  convittori-operai. Dopo la terza elementare c’è una quarta classe divisa in quattro anni, con due ore giornaliere di lezione e con insegnamenti che mirano a fare degli orfani operai istruiti.</a:t>
            </a:r>
            <a:endParaRPr lang="it-IT" dirty="0">
              <a:latin typeface="Clarendon Cn BT" panose="02040606040505040204" pitchFamily="18" charset="0"/>
            </a:endParaRPr>
          </a:p>
        </p:txBody>
      </p:sp>
    </p:spTree>
    <p:extLst>
      <p:ext uri="{BB962C8B-B14F-4D97-AF65-F5344CB8AC3E}">
        <p14:creationId xmlns:p14="http://schemas.microsoft.com/office/powerpoint/2010/main" val="40270154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latin typeface="Clarendon Cn BT" panose="02040606040505040204" pitchFamily="18" charset="0"/>
              </a:rPr>
              <a:t>IL LAVORO</a:t>
            </a:r>
            <a:endParaRPr lang="it-IT" dirty="0">
              <a:latin typeface="Clarendon Cn BT" panose="02040606040505040204" pitchFamily="18" charset="0"/>
            </a:endParaRPr>
          </a:p>
        </p:txBody>
      </p:sp>
      <p:sp>
        <p:nvSpPr>
          <p:cNvPr id="3" name="Segnaposto contenuto 2"/>
          <p:cNvSpPr>
            <a:spLocks noGrp="1"/>
          </p:cNvSpPr>
          <p:nvPr>
            <p:ph idx="1"/>
          </p:nvPr>
        </p:nvSpPr>
        <p:spPr/>
        <p:txBody>
          <a:bodyPr/>
          <a:lstStyle/>
          <a:p>
            <a:pPr marL="0" indent="0">
              <a:buNone/>
            </a:pPr>
            <a:r>
              <a:rPr lang="it-IT" dirty="0" smtClean="0">
                <a:latin typeface="Clarendon Cn BT" panose="02040606040505040204" pitchFamily="18" charset="0"/>
              </a:rPr>
              <a:t>Nell’orfanotrofio i </a:t>
            </a:r>
            <a:r>
              <a:rPr lang="it-IT" dirty="0" err="1" smtClean="0">
                <a:latin typeface="Clarendon Cn BT" panose="02040606040505040204" pitchFamily="18" charset="0"/>
              </a:rPr>
              <a:t>Martinitt</a:t>
            </a:r>
            <a:r>
              <a:rPr lang="it-IT" dirty="0" smtClean="0">
                <a:latin typeface="Clarendon Cn BT" panose="02040606040505040204" pitchFamily="18" charset="0"/>
              </a:rPr>
              <a:t> tra i 10 e i 12 anni di età vengono avviati alle professioni artigiane attraverso scuole di avviamento professionale e praticano lavori come: tipografi, fabbri, falegnami, calzolai, orologiai, tappezzieri, intagliatori, ebanisti oppure lavori più importanti come l’orefice. Gli orfani vengono anche inviati nelle officine esterne per far pratica,  percepivano ¼ dello stipendio e i ¾ restanti andavano all’ istituto.</a:t>
            </a:r>
          </a:p>
        </p:txBody>
      </p:sp>
    </p:spTree>
    <p:extLst>
      <p:ext uri="{BB962C8B-B14F-4D97-AF65-F5344CB8AC3E}">
        <p14:creationId xmlns:p14="http://schemas.microsoft.com/office/powerpoint/2010/main" val="33825852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latin typeface="Clarendon Cn BT" panose="02040606040505040204" pitchFamily="18" charset="0"/>
              </a:rPr>
              <a:t>PRINCIPE TRIVULZIO</a:t>
            </a:r>
            <a:endParaRPr lang="it-IT" dirty="0">
              <a:latin typeface="Clarendon Cn BT" panose="02040606040505040204" pitchFamily="18" charset="0"/>
            </a:endParaRPr>
          </a:p>
        </p:txBody>
      </p:sp>
      <p:sp>
        <p:nvSpPr>
          <p:cNvPr id="3" name="Segnaposto contenuto 2"/>
          <p:cNvSpPr>
            <a:spLocks noGrp="1"/>
          </p:cNvSpPr>
          <p:nvPr>
            <p:ph idx="1"/>
          </p:nvPr>
        </p:nvSpPr>
        <p:spPr/>
        <p:txBody>
          <a:bodyPr>
            <a:normAutofit lnSpcReduction="10000"/>
          </a:bodyPr>
          <a:lstStyle/>
          <a:p>
            <a:pPr marL="0" indent="0">
              <a:buNone/>
            </a:pPr>
            <a:r>
              <a:rPr lang="it-IT" dirty="0" smtClean="0">
                <a:latin typeface="Clarendon Cn BT" panose="02040606040505040204" pitchFamily="18" charset="0"/>
              </a:rPr>
              <a:t>Il principe Antonio Tolomeo Trivulzio nasce nel 1692 da Antonio Teodoro Gaetano Gallio Trivulzio e Lucrezia Borromeo. Il principe Trivulzio è un uomo dai gusti raffinati, è esperto di cucina ed è un conoscitore di vini e cioccolato. Profondamente toccato dalla miseria fonda un ospitale con cibo e vesti per chi non ha nulla. Questo edificio è affacciato sul naviglio in via Francesco Sforza. Trivulzio nomina erede universale l’albergo dei poveri, che si erige nel suo palazzo di abitazione. Inoltre dice che debba essere luogo Pio laicale e sotto protezione di sua maestà. </a:t>
            </a:r>
            <a:endParaRPr lang="it-IT" dirty="0">
              <a:latin typeface="Clarendon Cn BT" panose="02040606040505040204" pitchFamily="18" charset="0"/>
            </a:endParaRPr>
          </a:p>
        </p:txBody>
      </p:sp>
    </p:spTree>
    <p:extLst>
      <p:ext uri="{BB962C8B-B14F-4D97-AF65-F5344CB8AC3E}">
        <p14:creationId xmlns:p14="http://schemas.microsoft.com/office/powerpoint/2010/main" val="15569953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o">
  <a:themeElements>
    <a:clrScheme name="Orga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1068</TotalTime>
  <Words>2896</Words>
  <Application>Microsoft Office PowerPoint</Application>
  <PresentationFormat>Widescreen</PresentationFormat>
  <Paragraphs>127</Paragraphs>
  <Slides>35</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35</vt:i4>
      </vt:variant>
    </vt:vector>
  </HeadingPairs>
  <TitlesOfParts>
    <vt:vector size="39" baseType="lpstr">
      <vt:lpstr>Arial</vt:lpstr>
      <vt:lpstr>Clarendon Cn BT</vt:lpstr>
      <vt:lpstr>Garamond</vt:lpstr>
      <vt:lpstr>Organico</vt:lpstr>
      <vt:lpstr>MUSEO MARTINITT E STELLINE ALBERGO PIO TRIVULZIO</vt:lpstr>
      <vt:lpstr>ORFANOTROFIO FEMMINILE DELLE STELLINE</vt:lpstr>
      <vt:lpstr>ORGANIZZAZIONE DELLE STELLINE</vt:lpstr>
      <vt:lpstr>Orfanotrofio maschile Martinitt</vt:lpstr>
      <vt:lpstr>Presentazione standard di PowerPoint</vt:lpstr>
      <vt:lpstr>ORGANIZZAZIONE DEI MARTINITT</vt:lpstr>
      <vt:lpstr>LA SCUOLA</vt:lpstr>
      <vt:lpstr>IL LAVORO</vt:lpstr>
      <vt:lpstr>PRINCIPE TRIVULZIO</vt:lpstr>
      <vt:lpstr>PIO ALBERGO TRIVULZIO</vt:lpstr>
      <vt:lpstr>GRAFICI</vt:lpstr>
      <vt:lpstr>LAVORI MARTINITT SERIE 1800-1900</vt:lpstr>
      <vt:lpstr>LAVORI UOMINI  SERIE1800-1900</vt:lpstr>
      <vt:lpstr>LAVORI DONNE SERIE 1800-1900</vt:lpstr>
      <vt:lpstr>LAVORI MARTINITT SERIE 1901-1939</vt:lpstr>
      <vt:lpstr>LAVORI UOMINI SERIE 1901-1939</vt:lpstr>
      <vt:lpstr>LAVORI DONNE SERIE 1901-1939</vt:lpstr>
      <vt:lpstr>LAVORI MARTINITT SERIE 1940-1959</vt:lpstr>
      <vt:lpstr>LAVORI UOMINI SERIE 1940-1959</vt:lpstr>
      <vt:lpstr>LAVORI DONNE SERIE 1940-1959</vt:lpstr>
      <vt:lpstr>CONSIDERAZIONI PERSONALI</vt:lpstr>
      <vt:lpstr>BIOGRAFIE</vt:lpstr>
      <vt:lpstr>BATTAGLIA LUCIANO di Germanò Giorgia</vt:lpstr>
      <vt:lpstr>BERNACCHI UGO di Califano Alessandra</vt:lpstr>
      <vt:lpstr>BOI UMBERTO di Gaviraghi Filippo</vt:lpstr>
      <vt:lpstr>BALLABIO EMILIO di Storti Tommaso</vt:lpstr>
      <vt:lpstr>BALESTRINI GUGLIELMO di Ferreri Alessandro</vt:lpstr>
      <vt:lpstr>BAGLIONI SERAFINO di Porta Sofia</vt:lpstr>
      <vt:lpstr>BAVIRAGHI EGIDIO di Negri Matteo</vt:lpstr>
      <vt:lpstr>PIZZOCCHERA EMILIO di Sommaruga Cecilia</vt:lpstr>
      <vt:lpstr>BELLE’ PAOLO di Spagnuolo Anna Maria</vt:lpstr>
      <vt:lpstr>POSSIBILI RICERCHE STORICHE</vt:lpstr>
      <vt:lpstr>RIASSUNTO ALTERNANZA</vt:lpstr>
      <vt:lpstr>RIASSUNTO ALTERNANZA</vt:lpstr>
      <vt:lpstr>RIASSUNTO ALTERNANZA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MUSEO MARTINITT E STELLINE ALBERGO PIO TRIVULZIO</dc:title>
  <dc:creator>Fede</dc:creator>
  <cp:lastModifiedBy>Museo 07</cp:lastModifiedBy>
  <cp:revision>104</cp:revision>
  <dcterms:created xsi:type="dcterms:W3CDTF">2018-04-27T07:47:15Z</dcterms:created>
  <dcterms:modified xsi:type="dcterms:W3CDTF">2020-02-26T10:04:01Z</dcterms:modified>
</cp:coreProperties>
</file>