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74" r:id="rId4"/>
    <p:sldId id="275" r:id="rId5"/>
    <p:sldId id="259" r:id="rId6"/>
    <p:sldId id="260" r:id="rId7"/>
    <p:sldId id="285" r:id="rId8"/>
    <p:sldId id="277" r:id="rId9"/>
    <p:sldId id="279" r:id="rId10"/>
    <p:sldId id="278" r:id="rId11"/>
    <p:sldId id="280" r:id="rId12"/>
    <p:sldId id="281" r:id="rId13"/>
    <p:sldId id="282" r:id="rId14"/>
    <p:sldId id="276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83" r:id="rId28"/>
    <p:sldId id="284" r:id="rId2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5228"/>
    <a:srgbClr val="FFFF00"/>
    <a:srgbClr val="F15C21"/>
    <a:srgbClr val="EF982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00" autoAdjust="0"/>
  </p:normalViewPr>
  <p:slideViewPr>
    <p:cSldViewPr>
      <p:cViewPr varScale="1">
        <p:scale>
          <a:sx n="97" d="100"/>
          <a:sy n="97" d="100"/>
        </p:scale>
        <p:origin x="3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Foglio_di_lavoro_di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baseline="0" dirty="0" err="1" smtClean="0"/>
              <a:t>Uomini</a:t>
            </a:r>
            <a:r>
              <a:rPr lang="en-US" b="1" baseline="0" dirty="0" smtClean="0"/>
              <a:t> </a:t>
            </a:r>
            <a:endParaRPr lang="en-US" b="1" baseline="0" dirty="0" smtClean="0"/>
          </a:p>
          <a:p>
            <a:pPr>
              <a:defRPr/>
            </a:pPr>
            <a:r>
              <a:rPr lang="en-US" b="1" baseline="0" dirty="0" smtClean="0"/>
              <a:t>(</a:t>
            </a:r>
            <a:r>
              <a:rPr lang="en-US" b="1" baseline="0" dirty="0" err="1" smtClean="0"/>
              <a:t>campione</a:t>
            </a:r>
            <a:r>
              <a:rPr lang="en-US" b="1" baseline="0" dirty="0" smtClean="0"/>
              <a:t> 56 </a:t>
            </a:r>
            <a:r>
              <a:rPr lang="en-US" b="1" baseline="0" dirty="0" err="1" smtClean="0"/>
              <a:t>lavoratori</a:t>
            </a:r>
            <a:r>
              <a:rPr lang="en-US" b="1" baseline="0" dirty="0" smtClean="0"/>
              <a:t>)</a:t>
            </a:r>
            <a:endParaRPr lang="en-US" b="1" dirty="0"/>
          </a:p>
        </c:rich>
      </c:tx>
      <c:layout>
        <c:manualLayout>
          <c:xMode val="edge"/>
          <c:yMode val="edge"/>
          <c:x val="0.28938584039664628"/>
          <c:y val="2.22222222222222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Q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Foglio1!$A$2:$A$43</c:f>
              <c:strCache>
                <c:ptCount val="42"/>
                <c:pt idx="0">
                  <c:v>garzone</c:v>
                </c:pt>
                <c:pt idx="1">
                  <c:v>fattorino telegrafico</c:v>
                </c:pt>
                <c:pt idx="2">
                  <c:v>rilegatore</c:v>
                </c:pt>
                <c:pt idx="3">
                  <c:v>straccivendolo</c:v>
                </c:pt>
                <c:pt idx="4">
                  <c:v>salnitraio</c:v>
                </c:pt>
                <c:pt idx="5">
                  <c:v>falegname</c:v>
                </c:pt>
                <c:pt idx="6">
                  <c:v>portiere al municipio</c:v>
                </c:pt>
                <c:pt idx="7">
                  <c:v>vivandiere</c:v>
                </c:pt>
                <c:pt idx="8">
                  <c:v>mercante di vino</c:v>
                </c:pt>
                <c:pt idx="9">
                  <c:v>farmacista</c:v>
                </c:pt>
                <c:pt idx="10">
                  <c:v>agente di polizia</c:v>
                </c:pt>
                <c:pt idx="11">
                  <c:v>domestico</c:v>
                </c:pt>
                <c:pt idx="12">
                  <c:v>incisore</c:v>
                </c:pt>
                <c:pt idx="13">
                  <c:v>cuoco</c:v>
                </c:pt>
                <c:pt idx="14">
                  <c:v>orologiaio</c:v>
                </c:pt>
                <c:pt idx="15">
                  <c:v>valigiaio</c:v>
                </c:pt>
                <c:pt idx="16">
                  <c:v>agente di commercio</c:v>
                </c:pt>
                <c:pt idx="17">
                  <c:v>orefice</c:v>
                </c:pt>
                <c:pt idx="18">
                  <c:v>impiegato</c:v>
                </c:pt>
                <c:pt idx="19">
                  <c:v>parruchiere</c:v>
                </c:pt>
                <c:pt idx="20">
                  <c:v>vetraio</c:v>
                </c:pt>
                <c:pt idx="21">
                  <c:v>sostraio</c:v>
                </c:pt>
                <c:pt idx="22">
                  <c:v>calzolaio</c:v>
                </c:pt>
                <c:pt idx="23">
                  <c:v>commesso viaggiatore</c:v>
                </c:pt>
                <c:pt idx="24">
                  <c:v>cappellaio</c:v>
                </c:pt>
                <c:pt idx="25">
                  <c:v>facchino</c:v>
                </c:pt>
                <c:pt idx="26">
                  <c:v>cattoniere</c:v>
                </c:pt>
                <c:pt idx="27">
                  <c:v>ragioniere</c:v>
                </c:pt>
                <c:pt idx="28">
                  <c:v>caffettiere</c:v>
                </c:pt>
                <c:pt idx="29">
                  <c:v> arrotino</c:v>
                </c:pt>
                <c:pt idx="30">
                  <c:v>hoste</c:v>
                </c:pt>
                <c:pt idx="31">
                  <c:v>parruchiere</c:v>
                </c:pt>
                <c:pt idx="32">
                  <c:v>litografo</c:v>
                </c:pt>
                <c:pt idx="33">
                  <c:v>portinaio </c:v>
                </c:pt>
                <c:pt idx="34">
                  <c:v>scalpellino</c:v>
                </c:pt>
                <c:pt idx="35">
                  <c:v>macchinista</c:v>
                </c:pt>
                <c:pt idx="36">
                  <c:v>giornalaio</c:v>
                </c:pt>
                <c:pt idx="37">
                  <c:v>impiegato ferrovie</c:v>
                </c:pt>
                <c:pt idx="38">
                  <c:v>sarto</c:v>
                </c:pt>
                <c:pt idx="39">
                  <c:v>contabile</c:v>
                </c:pt>
                <c:pt idx="40">
                  <c:v>commerciante</c:v>
                </c:pt>
                <c:pt idx="41">
                  <c:v>serviente</c:v>
                </c:pt>
              </c:strCache>
            </c:strRef>
          </c:cat>
          <c:val>
            <c:numRef>
              <c:f>Foglio1!$B$2:$B$43</c:f>
              <c:numCache>
                <c:formatCode>General</c:formatCode>
                <c:ptCount val="42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6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3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2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2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B8-448A-B1D5-E0216A8F94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1498616"/>
        <c:axId val="120973864"/>
      </c:barChart>
      <c:catAx>
        <c:axId val="161498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973864"/>
        <c:crosses val="autoZero"/>
        <c:auto val="1"/>
        <c:lblAlgn val="ctr"/>
        <c:lblOffset val="100"/>
        <c:noMultiLvlLbl val="0"/>
      </c:catAx>
      <c:valAx>
        <c:axId val="120973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1498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Donne </a:t>
            </a:r>
            <a:endParaRPr lang="en-US" b="1" dirty="0" smtClean="0"/>
          </a:p>
          <a:p>
            <a:pPr>
              <a:defRPr/>
            </a:pPr>
            <a:r>
              <a:rPr lang="en-US" b="1" dirty="0" smtClean="0"/>
              <a:t>(</a:t>
            </a:r>
            <a:r>
              <a:rPr lang="en-US" b="1" dirty="0" err="1" smtClean="0"/>
              <a:t>campione</a:t>
            </a:r>
            <a:r>
              <a:rPr lang="en-US" b="1" dirty="0" smtClean="0"/>
              <a:t> 15 </a:t>
            </a:r>
            <a:r>
              <a:rPr lang="en-US" b="1" dirty="0" err="1" smtClean="0"/>
              <a:t>lavoratrici</a:t>
            </a:r>
            <a:r>
              <a:rPr lang="en-US" b="1" dirty="0" smtClean="0"/>
              <a:t>)</a:t>
            </a:r>
            <a:endParaRPr lang="en-US" b="1" dirty="0"/>
          </a:p>
        </c:rich>
      </c:tx>
      <c:layout>
        <c:manualLayout>
          <c:xMode val="edge"/>
          <c:yMode val="edge"/>
          <c:x val="0.20931564002899072"/>
          <c:y val="1.11111111111111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lavori femminili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Foglio1!$A$2:$A$10</c:f>
              <c:strCache>
                <c:ptCount val="9"/>
                <c:pt idx="0">
                  <c:v>cucitrice</c:v>
                </c:pt>
                <c:pt idx="1">
                  <c:v>orefice</c:v>
                </c:pt>
                <c:pt idx="2">
                  <c:v>tabaccaia</c:v>
                </c:pt>
                <c:pt idx="3">
                  <c:v>sarta</c:v>
                </c:pt>
                <c:pt idx="4">
                  <c:v>ombrellaia</c:v>
                </c:pt>
                <c:pt idx="5">
                  <c:v>ostessa</c:v>
                </c:pt>
                <c:pt idx="6">
                  <c:v>lavandaia</c:v>
                </c:pt>
                <c:pt idx="7">
                  <c:v>portinaia</c:v>
                </c:pt>
                <c:pt idx="8">
                  <c:v>modista</c:v>
                </c:pt>
              </c:strCache>
            </c:strRef>
          </c:cat>
          <c:val>
            <c:numRef>
              <c:f>Foglio1!$B$2:$B$10</c:f>
              <c:numCache>
                <c:formatCode>General</c:formatCode>
                <c:ptCount val="9"/>
                <c:pt idx="0">
                  <c:v>6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EB-480E-8AC4-AF218A75C0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976320"/>
        <c:axId val="162156360"/>
      </c:barChart>
      <c:catAx>
        <c:axId val="12097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2156360"/>
        <c:crosses val="autoZero"/>
        <c:auto val="1"/>
        <c:lblAlgn val="ctr"/>
        <c:lblOffset val="100"/>
        <c:noMultiLvlLbl val="0"/>
      </c:catAx>
      <c:valAx>
        <c:axId val="162156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976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 smtClean="0"/>
              <a:t>Martinitt</a:t>
            </a:r>
            <a:r>
              <a:rPr lang="en-US" b="1" dirty="0" smtClean="0"/>
              <a:t> (</a:t>
            </a:r>
            <a:r>
              <a:rPr lang="en-US" b="1" dirty="0" err="1" smtClean="0"/>
              <a:t>campione</a:t>
            </a:r>
            <a:r>
              <a:rPr lang="en-US" b="1" baseline="0" dirty="0" smtClean="0"/>
              <a:t> </a:t>
            </a:r>
            <a:r>
              <a:rPr lang="en-US" b="1" dirty="0" smtClean="0"/>
              <a:t>20</a:t>
            </a:r>
            <a:r>
              <a:rPr lang="en-US" b="1" baseline="0" dirty="0" smtClean="0"/>
              <a:t> </a:t>
            </a:r>
            <a:r>
              <a:rPr lang="en-US" b="1" baseline="0" dirty="0" err="1" smtClean="0"/>
              <a:t>lavoratori</a:t>
            </a:r>
            <a:r>
              <a:rPr lang="en-US" b="1" baseline="0" dirty="0" smtClean="0"/>
              <a:t>)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lavori martinitt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Foglio1!$A$2:$A$15</c:f>
              <c:strCache>
                <c:ptCount val="14"/>
                <c:pt idx="0">
                  <c:v>calzolaio </c:v>
                </c:pt>
                <c:pt idx="1">
                  <c:v>fornitore</c:v>
                </c:pt>
                <c:pt idx="2">
                  <c:v>meccanico</c:v>
                </c:pt>
                <c:pt idx="3">
                  <c:v>tipografo</c:v>
                </c:pt>
                <c:pt idx="4">
                  <c:v>caffettiere</c:v>
                </c:pt>
                <c:pt idx="5">
                  <c:v>falegname</c:v>
                </c:pt>
                <c:pt idx="6">
                  <c:v>orologiaio</c:v>
                </c:pt>
                <c:pt idx="7">
                  <c:v>fabbricatore di carrozze</c:v>
                </c:pt>
                <c:pt idx="8">
                  <c:v>orefice</c:v>
                </c:pt>
                <c:pt idx="9">
                  <c:v>parrucchiere</c:v>
                </c:pt>
                <c:pt idx="10">
                  <c:v>calzolaio </c:v>
                </c:pt>
                <c:pt idx="11">
                  <c:v>fabbricatore di strumenti musicali</c:v>
                </c:pt>
                <c:pt idx="12">
                  <c:v>ramaio</c:v>
                </c:pt>
                <c:pt idx="13">
                  <c:v>fabbro</c:v>
                </c:pt>
              </c:strCache>
            </c:strRef>
          </c:cat>
          <c:val>
            <c:numRef>
              <c:f>Foglio1!$B$2:$B$15</c:f>
              <c:numCache>
                <c:formatCode>General</c:formatCode>
                <c:ptCount val="14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CA-47ED-818A-227542B71D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153096"/>
        <c:axId val="162141520"/>
      </c:barChart>
      <c:catAx>
        <c:axId val="162153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2141520"/>
        <c:crosses val="autoZero"/>
        <c:auto val="1"/>
        <c:lblAlgn val="ctr"/>
        <c:lblOffset val="100"/>
        <c:noMultiLvlLbl val="0"/>
      </c:catAx>
      <c:valAx>
        <c:axId val="162141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2153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 smtClean="0"/>
              <a:t>Uomini</a:t>
            </a:r>
            <a:endParaRPr lang="en-US" b="1" dirty="0" smtClean="0"/>
          </a:p>
          <a:p>
            <a:pPr>
              <a:defRPr/>
            </a:pPr>
            <a:r>
              <a:rPr lang="en-US" b="1" dirty="0" smtClean="0"/>
              <a:t>(</a:t>
            </a:r>
            <a:r>
              <a:rPr lang="en-US" b="1" dirty="0" err="1" smtClean="0"/>
              <a:t>campione</a:t>
            </a:r>
            <a:r>
              <a:rPr lang="en-US" b="1" baseline="0" dirty="0" smtClean="0"/>
              <a:t> </a:t>
            </a:r>
            <a:r>
              <a:rPr lang="en-US" b="1" dirty="0" smtClean="0"/>
              <a:t>32 </a:t>
            </a:r>
            <a:r>
              <a:rPr lang="en-US" b="1" dirty="0" err="1" smtClean="0"/>
              <a:t>lavoratori</a:t>
            </a:r>
            <a:r>
              <a:rPr lang="en-US" b="1" dirty="0" smtClean="0"/>
              <a:t>)</a:t>
            </a:r>
            <a:endParaRPr lang="en-US" b="1" dirty="0"/>
          </a:p>
        </c:rich>
      </c:tx>
      <c:layout>
        <c:manualLayout>
          <c:xMode val="edge"/>
          <c:yMode val="edge"/>
          <c:x val="0.28857238723129836"/>
          <c:y val="6.694385993025187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lavori maschili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Foglio1!$A$2:$A$26</c:f>
              <c:strCache>
                <c:ptCount val="25"/>
                <c:pt idx="0">
                  <c:v>elettricista</c:v>
                </c:pt>
                <c:pt idx="1">
                  <c:v>facchino</c:v>
                </c:pt>
                <c:pt idx="2">
                  <c:v>accordatore di pianoforti</c:v>
                </c:pt>
                <c:pt idx="3">
                  <c:v>tramviere</c:v>
                </c:pt>
                <c:pt idx="4">
                  <c:v>attrezzista</c:v>
                </c:pt>
                <c:pt idx="5">
                  <c:v>calzolaio</c:v>
                </c:pt>
                <c:pt idx="6">
                  <c:v>viaggiatore</c:v>
                </c:pt>
                <c:pt idx="7">
                  <c:v>meccanico</c:v>
                </c:pt>
                <c:pt idx="8">
                  <c:v>verniciatore</c:v>
                </c:pt>
                <c:pt idx="9">
                  <c:v>autista</c:v>
                </c:pt>
                <c:pt idx="10">
                  <c:v>salumiere</c:v>
                </c:pt>
                <c:pt idx="11">
                  <c:v>tipografo</c:v>
                </c:pt>
                <c:pt idx="12">
                  <c:v>cesellatore</c:v>
                </c:pt>
                <c:pt idx="13">
                  <c:v>macellaio</c:v>
                </c:pt>
                <c:pt idx="14">
                  <c:v>custode</c:v>
                </c:pt>
                <c:pt idx="15">
                  <c:v>rappresentante</c:v>
                </c:pt>
                <c:pt idx="16">
                  <c:v>operaio meccanico</c:v>
                </c:pt>
                <c:pt idx="17">
                  <c:v>vetraio</c:v>
                </c:pt>
                <c:pt idx="18">
                  <c:v>decoratore</c:v>
                </c:pt>
                <c:pt idx="19">
                  <c:v>capo vigile</c:v>
                </c:pt>
                <c:pt idx="20">
                  <c:v>impiegato ferroviario</c:v>
                </c:pt>
                <c:pt idx="21">
                  <c:v>operaio</c:v>
                </c:pt>
                <c:pt idx="22">
                  <c:v>commesso</c:v>
                </c:pt>
                <c:pt idx="23">
                  <c:v>militare</c:v>
                </c:pt>
                <c:pt idx="24">
                  <c:v>calderaio </c:v>
                </c:pt>
              </c:strCache>
            </c:strRef>
          </c:cat>
          <c:val>
            <c:numRef>
              <c:f>Foglio1!$B$2:$B$26</c:f>
              <c:numCache>
                <c:formatCode>General</c:formatCode>
                <c:ptCount val="25"/>
                <c:pt idx="0">
                  <c:v>1</c:v>
                </c:pt>
                <c:pt idx="1">
                  <c:v>5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2</c:v>
                </c:pt>
                <c:pt idx="2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16-4683-A775-10A637EC02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2243528"/>
        <c:axId val="162243912"/>
      </c:barChart>
      <c:catAx>
        <c:axId val="162243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2243912"/>
        <c:crosses val="autoZero"/>
        <c:auto val="1"/>
        <c:lblAlgn val="ctr"/>
        <c:lblOffset val="100"/>
        <c:noMultiLvlLbl val="0"/>
      </c:catAx>
      <c:valAx>
        <c:axId val="162243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2243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Donne </a:t>
            </a:r>
            <a:endParaRPr lang="en-US" b="1" dirty="0" smtClean="0"/>
          </a:p>
          <a:p>
            <a:pPr>
              <a:defRPr/>
            </a:pPr>
            <a:r>
              <a:rPr lang="en-US" b="1" dirty="0" smtClean="0"/>
              <a:t>(</a:t>
            </a:r>
            <a:r>
              <a:rPr lang="en-US" b="1" dirty="0" err="1" smtClean="0"/>
              <a:t>campione</a:t>
            </a:r>
            <a:r>
              <a:rPr lang="en-US" b="1" baseline="0" dirty="0" smtClean="0"/>
              <a:t>  16 </a:t>
            </a:r>
            <a:r>
              <a:rPr lang="en-US" b="1" baseline="0" dirty="0" err="1" smtClean="0"/>
              <a:t>lavoratrici</a:t>
            </a:r>
            <a:r>
              <a:rPr lang="en-US" b="1" baseline="0" dirty="0" smtClean="0"/>
              <a:t>)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lavori femminili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Foglio1!$A$2:$A$13</c:f>
              <c:strCache>
                <c:ptCount val="12"/>
                <c:pt idx="0">
                  <c:v>timbratrice</c:v>
                </c:pt>
                <c:pt idx="1">
                  <c:v>portinaia</c:v>
                </c:pt>
                <c:pt idx="2">
                  <c:v>servente</c:v>
                </c:pt>
                <c:pt idx="3">
                  <c:v>sarta</c:v>
                </c:pt>
                <c:pt idx="4">
                  <c:v>ricamatrice</c:v>
                </c:pt>
                <c:pt idx="5">
                  <c:v>tessitrice</c:v>
                </c:pt>
                <c:pt idx="6">
                  <c:v>operaia</c:v>
                </c:pt>
                <c:pt idx="7">
                  <c:v>bidella</c:v>
                </c:pt>
                <c:pt idx="8">
                  <c:v>impiegata</c:v>
                </c:pt>
                <c:pt idx="9">
                  <c:v>elettrotecnica</c:v>
                </c:pt>
                <c:pt idx="10">
                  <c:v>commessa</c:v>
                </c:pt>
                <c:pt idx="11">
                  <c:v>operaia in chimica</c:v>
                </c:pt>
              </c:strCache>
            </c:strRef>
          </c:cat>
          <c:val>
            <c:numRef>
              <c:f>Foglio1!$B$2:$B$13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4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48-48AC-A408-E11094CE35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3014672"/>
        <c:axId val="120157496"/>
      </c:barChart>
      <c:catAx>
        <c:axId val="163014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157496"/>
        <c:crosses val="autoZero"/>
        <c:auto val="1"/>
        <c:lblAlgn val="ctr"/>
        <c:lblOffset val="100"/>
        <c:noMultiLvlLbl val="0"/>
      </c:catAx>
      <c:valAx>
        <c:axId val="120157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63014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 </a:t>
            </a:r>
            <a:r>
              <a:rPr lang="en-US" b="1" dirty="0" err="1" smtClean="0"/>
              <a:t>Martinitt</a:t>
            </a:r>
            <a:r>
              <a:rPr lang="en-US" b="1" dirty="0" smtClean="0"/>
              <a:t> (</a:t>
            </a:r>
            <a:r>
              <a:rPr lang="en-US" b="1" dirty="0" err="1" smtClean="0"/>
              <a:t>campione</a:t>
            </a:r>
            <a:r>
              <a:rPr lang="en-US" b="1" baseline="0" dirty="0" smtClean="0"/>
              <a:t> 16 </a:t>
            </a:r>
            <a:r>
              <a:rPr lang="en-US" b="1" baseline="0" dirty="0" err="1" smtClean="0"/>
              <a:t>lavoratori</a:t>
            </a:r>
            <a:r>
              <a:rPr lang="en-US" b="1" baseline="0" dirty="0" smtClean="0"/>
              <a:t>)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lavori martinitt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Foglio1!$A$2:$A$11</c:f>
              <c:strCache>
                <c:ptCount val="10"/>
                <c:pt idx="0">
                  <c:v>impiegato</c:v>
                </c:pt>
                <c:pt idx="1">
                  <c:v>sellaio</c:v>
                </c:pt>
                <c:pt idx="2">
                  <c:v>elettromeccanico</c:v>
                </c:pt>
                <c:pt idx="3">
                  <c:v>operaio</c:v>
                </c:pt>
                <c:pt idx="4">
                  <c:v>meccanico</c:v>
                </c:pt>
                <c:pt idx="5">
                  <c:v>fattorino</c:v>
                </c:pt>
                <c:pt idx="6">
                  <c:v>legatore in piombo</c:v>
                </c:pt>
                <c:pt idx="7">
                  <c:v>macellaio</c:v>
                </c:pt>
                <c:pt idx="8">
                  <c:v>attrezzista</c:v>
                </c:pt>
                <c:pt idx="9">
                  <c:v>orefice</c:v>
                </c:pt>
              </c:strCache>
            </c:strRef>
          </c:cat>
          <c:val>
            <c:numRef>
              <c:f>Foglio1!$B$2:$B$11</c:f>
              <c:numCache>
                <c:formatCode>General</c:formatCode>
                <c:ptCount val="10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241-4759-9041-9447D22223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156712"/>
        <c:axId val="120155928"/>
      </c:barChart>
      <c:catAx>
        <c:axId val="120156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155928"/>
        <c:crosses val="autoZero"/>
        <c:auto val="1"/>
        <c:lblAlgn val="ctr"/>
        <c:lblOffset val="100"/>
        <c:noMultiLvlLbl val="0"/>
      </c:catAx>
      <c:valAx>
        <c:axId val="120155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156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 smtClean="0"/>
              <a:t>Uomini</a:t>
            </a:r>
            <a:endParaRPr lang="en-US" b="1" dirty="0" smtClean="0"/>
          </a:p>
          <a:p>
            <a:pPr>
              <a:defRPr/>
            </a:pPr>
            <a:r>
              <a:rPr lang="en-US" b="1" dirty="0" smtClean="0"/>
              <a:t> </a:t>
            </a:r>
            <a:r>
              <a:rPr lang="en-US" b="1" dirty="0" smtClean="0"/>
              <a:t>(</a:t>
            </a:r>
            <a:r>
              <a:rPr lang="en-US" b="1" dirty="0" err="1" smtClean="0"/>
              <a:t>campione</a:t>
            </a:r>
            <a:r>
              <a:rPr lang="en-US" b="1" baseline="0" dirty="0" smtClean="0"/>
              <a:t> </a:t>
            </a:r>
            <a:r>
              <a:rPr lang="en-US" b="1" dirty="0" smtClean="0"/>
              <a:t>27 </a:t>
            </a:r>
            <a:r>
              <a:rPr lang="en-US" b="1" dirty="0" err="1" smtClean="0"/>
              <a:t>lavoratori</a:t>
            </a:r>
            <a:r>
              <a:rPr lang="en-US" b="1" dirty="0" smtClean="0"/>
              <a:t>)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lavori maschili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Foglio1!$A$2:$A$21</c:f>
              <c:strCache>
                <c:ptCount val="20"/>
                <c:pt idx="0">
                  <c:v>impiegato </c:v>
                </c:pt>
                <c:pt idx="1">
                  <c:v>autista </c:v>
                </c:pt>
                <c:pt idx="2">
                  <c:v>gommaio</c:v>
                </c:pt>
                <c:pt idx="3">
                  <c:v>cartolaio</c:v>
                </c:pt>
                <c:pt idx="4">
                  <c:v>elettricista</c:v>
                </c:pt>
                <c:pt idx="5">
                  <c:v>idraulico</c:v>
                </c:pt>
                <c:pt idx="6">
                  <c:v>imbianchino </c:v>
                </c:pt>
                <c:pt idx="7">
                  <c:v>mecante</c:v>
                </c:pt>
                <c:pt idx="8">
                  <c:v>fattorino</c:v>
                </c:pt>
                <c:pt idx="9">
                  <c:v>parrucchiere</c:v>
                </c:pt>
                <c:pt idx="10">
                  <c:v>calzolaio</c:v>
                </c:pt>
                <c:pt idx="11">
                  <c:v>impermeabilista</c:v>
                </c:pt>
                <c:pt idx="12">
                  <c:v>artista</c:v>
                </c:pt>
                <c:pt idx="13">
                  <c:v>barbiere</c:v>
                </c:pt>
                <c:pt idx="14">
                  <c:v>meccanico</c:v>
                </c:pt>
                <c:pt idx="15">
                  <c:v>marinaio</c:v>
                </c:pt>
                <c:pt idx="16">
                  <c:v>assistente edile</c:v>
                </c:pt>
                <c:pt idx="17">
                  <c:v>operaio</c:v>
                </c:pt>
                <c:pt idx="18">
                  <c:v>inserviente</c:v>
                </c:pt>
                <c:pt idx="19">
                  <c:v>taverniere</c:v>
                </c:pt>
              </c:strCache>
            </c:strRef>
          </c:cat>
          <c:val>
            <c:numRef>
              <c:f>Foglio1!$B$2:$B$21</c:f>
              <c:numCache>
                <c:formatCode>General</c:formatCode>
                <c:ptCount val="20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5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8C-49B9-AB81-6BA5C7B84C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158672"/>
        <c:axId val="120159064"/>
      </c:barChart>
      <c:catAx>
        <c:axId val="120158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159064"/>
        <c:crosses val="autoZero"/>
        <c:auto val="1"/>
        <c:lblAlgn val="ctr"/>
        <c:lblOffset val="100"/>
        <c:noMultiLvlLbl val="0"/>
      </c:catAx>
      <c:valAx>
        <c:axId val="120159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158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Donne</a:t>
            </a:r>
          </a:p>
          <a:p>
            <a:pPr>
              <a:defRPr/>
            </a:pPr>
            <a:r>
              <a:rPr lang="en-US" b="1" dirty="0" smtClean="0"/>
              <a:t>(</a:t>
            </a:r>
            <a:r>
              <a:rPr lang="en-US" b="1" dirty="0" err="1" smtClean="0"/>
              <a:t>campione</a:t>
            </a:r>
            <a:r>
              <a:rPr lang="en-US" b="1" baseline="0" dirty="0" smtClean="0"/>
              <a:t> </a:t>
            </a:r>
            <a:r>
              <a:rPr lang="en-US" b="1" dirty="0" smtClean="0"/>
              <a:t> 17 </a:t>
            </a:r>
            <a:r>
              <a:rPr lang="en-US" b="1" dirty="0" err="1" smtClean="0"/>
              <a:t>lavoratrici</a:t>
            </a:r>
            <a:r>
              <a:rPr lang="en-US" b="1" dirty="0" smtClean="0"/>
              <a:t>) 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lavori femminili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Foglio1!$A$2:$A$9</c:f>
              <c:strCache>
                <c:ptCount val="8"/>
                <c:pt idx="0">
                  <c:v>impiegata</c:v>
                </c:pt>
                <c:pt idx="1">
                  <c:v>donna di servizio</c:v>
                </c:pt>
                <c:pt idx="2">
                  <c:v>operaia meccanica </c:v>
                </c:pt>
                <c:pt idx="3">
                  <c:v>operaia </c:v>
                </c:pt>
                <c:pt idx="4">
                  <c:v>portinaia</c:v>
                </c:pt>
                <c:pt idx="5">
                  <c:v> impiegata</c:v>
                </c:pt>
                <c:pt idx="6">
                  <c:v>massaia</c:v>
                </c:pt>
                <c:pt idx="7">
                  <c:v>sarta</c:v>
                </c:pt>
              </c:strCache>
            </c:strRef>
          </c:cat>
          <c:val>
            <c:numRef>
              <c:f>Foglio1!$B$2:$B$9</c:f>
              <c:numCache>
                <c:formatCode>General</c:formatCode>
                <c:ptCount val="8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7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A5-4D34-89AA-4E6A77132F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159848"/>
        <c:axId val="120160240"/>
      </c:barChart>
      <c:catAx>
        <c:axId val="120159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160240"/>
        <c:crosses val="autoZero"/>
        <c:auto val="1"/>
        <c:lblAlgn val="ctr"/>
        <c:lblOffset val="100"/>
        <c:noMultiLvlLbl val="0"/>
      </c:catAx>
      <c:valAx>
        <c:axId val="120160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159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 </a:t>
            </a:r>
            <a:r>
              <a:rPr lang="en-US" b="1" dirty="0" err="1" smtClean="0"/>
              <a:t>Martinitt</a:t>
            </a:r>
            <a:r>
              <a:rPr lang="en-US" b="1" dirty="0" smtClean="0"/>
              <a:t> (</a:t>
            </a:r>
            <a:r>
              <a:rPr lang="en-US" b="1" dirty="0" err="1" smtClean="0"/>
              <a:t>campione</a:t>
            </a:r>
            <a:r>
              <a:rPr lang="en-US" b="1" baseline="0" dirty="0" smtClean="0"/>
              <a:t>  1</a:t>
            </a:r>
            <a:r>
              <a:rPr lang="en-US" b="1" dirty="0" smtClean="0"/>
              <a:t>8 </a:t>
            </a:r>
            <a:r>
              <a:rPr lang="en-US" b="1" dirty="0" err="1" smtClean="0"/>
              <a:t>lavoratori</a:t>
            </a:r>
            <a:r>
              <a:rPr lang="en-US" b="1" dirty="0" smtClean="0"/>
              <a:t>)</a:t>
            </a:r>
            <a:endParaRPr lang="en-US" b="1" dirty="0"/>
          </a:p>
        </c:rich>
      </c:tx>
      <c:layout>
        <c:manualLayout>
          <c:xMode val="edge"/>
          <c:yMode val="edge"/>
          <c:x val="0.29045141926703616"/>
          <c:y val="1.54250726661466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lavori martinitt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invertIfNegative val="0"/>
          <c:cat>
            <c:strRef>
              <c:f>Foglio1!$A$2:$A$10</c:f>
              <c:strCache>
                <c:ptCount val="9"/>
                <c:pt idx="0">
                  <c:v>impiegato</c:v>
                </c:pt>
                <c:pt idx="1">
                  <c:v>meccanico </c:v>
                </c:pt>
                <c:pt idx="2">
                  <c:v>incisore</c:v>
                </c:pt>
                <c:pt idx="3">
                  <c:v>orafo</c:v>
                </c:pt>
                <c:pt idx="4">
                  <c:v>tipografo</c:v>
                </c:pt>
                <c:pt idx="5">
                  <c:v>operaio</c:v>
                </c:pt>
                <c:pt idx="6">
                  <c:v>elettricista</c:v>
                </c:pt>
                <c:pt idx="7">
                  <c:v>zincografo</c:v>
                </c:pt>
                <c:pt idx="8">
                  <c:v>orologiaio</c:v>
                </c:pt>
              </c:strCache>
            </c:strRef>
          </c:cat>
          <c:val>
            <c:numRef>
              <c:f>Foglio1!$B$2:$B$10</c:f>
              <c:numCache>
                <c:formatCode>General</c:formatCode>
                <c:ptCount val="9"/>
                <c:pt idx="0">
                  <c:v>1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56-4037-8821-824FEBDA81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0161024"/>
        <c:axId val="120161416"/>
      </c:barChart>
      <c:catAx>
        <c:axId val="120161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161416"/>
        <c:crosses val="autoZero"/>
        <c:auto val="1"/>
        <c:lblAlgn val="ctr"/>
        <c:lblOffset val="100"/>
        <c:noMultiLvlLbl val="0"/>
      </c:catAx>
      <c:valAx>
        <c:axId val="120161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0161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Tito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Segnaposto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contenut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6" name="Segnaposto piè di pagina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7" name="Connettore 1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2" name="Segnaposto contenut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4" name="Segnaposto contenut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cxnSp>
        <p:nvCxnSpPr>
          <p:cNvPr id="10" name="Connettore 1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egnaposto contenut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1" name="Tito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tes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17/02/2020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43108" y="4786322"/>
            <a:ext cx="4786346" cy="1214446"/>
          </a:xfrm>
          <a:noFill/>
        </p:spPr>
        <p:txBody>
          <a:bodyPr>
            <a:normAutofit fontScale="70000" lnSpcReduction="20000"/>
          </a:bodyPr>
          <a:lstStyle/>
          <a:p>
            <a:r>
              <a:rPr lang="it-IT" dirty="0" smtClean="0">
                <a:solidFill>
                  <a:schemeClr val="bg1"/>
                </a:solidFill>
              </a:rPr>
              <a:t>Presentazione della classe 3AES 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Silvia Cocchia, Marta </a:t>
            </a:r>
            <a:r>
              <a:rPr lang="it-IT" dirty="0" err="1" smtClean="0">
                <a:solidFill>
                  <a:schemeClr val="bg1"/>
                </a:solidFill>
              </a:rPr>
              <a:t>Pezzetta</a:t>
            </a:r>
            <a:r>
              <a:rPr lang="it-IT" dirty="0" smtClean="0">
                <a:solidFill>
                  <a:schemeClr val="bg1"/>
                </a:solidFill>
              </a:rPr>
              <a:t>, Alessia Cattaneo, Liceo Rebora, Rho</a:t>
            </a:r>
          </a:p>
          <a:p>
            <a:r>
              <a:rPr lang="it-IT" dirty="0" smtClean="0">
                <a:solidFill>
                  <a:schemeClr val="bg1"/>
                </a:solidFill>
              </a:rPr>
              <a:t>Filippo Bartolini, </a:t>
            </a:r>
            <a:r>
              <a:rPr lang="it-IT" dirty="0" err="1" smtClean="0">
                <a:solidFill>
                  <a:schemeClr val="bg1"/>
                </a:solidFill>
              </a:rPr>
              <a:t>Glenda</a:t>
            </a:r>
            <a:r>
              <a:rPr lang="it-IT" dirty="0" smtClean="0">
                <a:solidFill>
                  <a:schemeClr val="bg1"/>
                </a:solidFill>
              </a:rPr>
              <a:t> Negro, Jacopo Beretta, </a:t>
            </a:r>
            <a:r>
              <a:rPr lang="it-IT" dirty="0" err="1" smtClean="0">
                <a:solidFill>
                  <a:schemeClr val="bg1"/>
                </a:solidFill>
              </a:rPr>
              <a:t>Andres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Merigioli</a:t>
            </a:r>
            <a:r>
              <a:rPr lang="it-IT" dirty="0" smtClean="0">
                <a:solidFill>
                  <a:schemeClr val="bg1"/>
                </a:solidFill>
              </a:rPr>
              <a:t>, Elena Lo Prato, </a:t>
            </a:r>
            <a:r>
              <a:rPr lang="it-IT" dirty="0" err="1" smtClean="0">
                <a:solidFill>
                  <a:schemeClr val="bg1"/>
                </a:solidFill>
              </a:rPr>
              <a:t>Anick</a:t>
            </a:r>
            <a:r>
              <a:rPr lang="it-IT" dirty="0" smtClean="0">
                <a:solidFill>
                  <a:schemeClr val="bg1"/>
                </a:solidFill>
              </a:rPr>
              <a:t> </a:t>
            </a:r>
            <a:r>
              <a:rPr lang="it-IT" dirty="0" err="1" smtClean="0">
                <a:solidFill>
                  <a:schemeClr val="bg1"/>
                </a:solidFill>
              </a:rPr>
              <a:t>Kouadio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2976" y="1000108"/>
            <a:ext cx="6886596" cy="2441583"/>
          </a:xfrm>
        </p:spPr>
        <p:txBody>
          <a:bodyPr>
            <a:normAutofit fontScale="90000"/>
          </a:bodyPr>
          <a:lstStyle/>
          <a:p>
            <a:r>
              <a:rPr lang="it-IT" smtClean="0">
                <a:solidFill>
                  <a:srgbClr val="92D050"/>
                </a:solidFill>
                <a:latin typeface="PMingLiU-ExtB" pitchFamily="18" charset="-120"/>
                <a:ea typeface="PMingLiU-ExtB" pitchFamily="18" charset="-120"/>
              </a:rPr>
              <a:t>ORFANOTROFI </a:t>
            </a:r>
            <a:r>
              <a:rPr lang="it-IT" dirty="0" smtClean="0">
                <a:solidFill>
                  <a:srgbClr val="92D050"/>
                </a:solidFill>
                <a:latin typeface="PMingLiU-ExtB" pitchFamily="18" charset="-120"/>
                <a:ea typeface="PMingLiU-ExtB" pitchFamily="18" charset="-120"/>
              </a:rPr>
              <a:t>MARTINITT E STELLINE </a:t>
            </a:r>
            <a:br>
              <a:rPr lang="it-IT" dirty="0" smtClean="0">
                <a:solidFill>
                  <a:srgbClr val="92D050"/>
                </a:solidFill>
                <a:latin typeface="PMingLiU-ExtB" pitchFamily="18" charset="-120"/>
                <a:ea typeface="PMingLiU-ExtB" pitchFamily="18" charset="-120"/>
              </a:rPr>
            </a:br>
            <a:r>
              <a:rPr lang="it-IT" dirty="0" smtClean="0">
                <a:solidFill>
                  <a:srgbClr val="92D050"/>
                </a:solidFill>
                <a:latin typeface="PMingLiU-ExtB" pitchFamily="18" charset="-120"/>
                <a:ea typeface="PMingLiU-ExtB" pitchFamily="18" charset="-120"/>
              </a:rPr>
              <a:t>E PIO ALBERGO TRIVULZIO</a:t>
            </a:r>
            <a:endParaRPr lang="it-IT" dirty="0">
              <a:solidFill>
                <a:srgbClr val="92D050"/>
              </a:solidFill>
              <a:latin typeface="PMingLiU-ExtB" pitchFamily="18" charset="-120"/>
              <a:ea typeface="PMingLiU-ExtB" pitchFamily="18" charset="-12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16360"/>
          </a:xfrm>
        </p:spPr>
        <p:txBody>
          <a:bodyPr/>
          <a:lstStyle/>
          <a:p>
            <a:pPr algn="ctr"/>
            <a:r>
              <a:rPr lang="it-IT" dirty="0" smtClean="0"/>
              <a:t>GRAFICI seconda serie(1901-1939)</a:t>
            </a:r>
            <a:endParaRPr lang="it-IT" dirty="0"/>
          </a:p>
        </p:txBody>
      </p:sp>
      <p:graphicFrame>
        <p:nvGraphicFramePr>
          <p:cNvPr id="10" name="Segnaposto contenuto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64315641"/>
              </p:ext>
            </p:extLst>
          </p:nvPr>
        </p:nvGraphicFramePr>
        <p:xfrm>
          <a:off x="457200" y="1524000"/>
          <a:ext cx="4059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Segnaposto contenuto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54775375"/>
              </p:ext>
            </p:extLst>
          </p:nvPr>
        </p:nvGraphicFramePr>
        <p:xfrm>
          <a:off x="4648200" y="1524000"/>
          <a:ext cx="4059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30831821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428491"/>
              </p:ext>
            </p:extLst>
          </p:nvPr>
        </p:nvGraphicFramePr>
        <p:xfrm>
          <a:off x="457200" y="980728"/>
          <a:ext cx="8229600" cy="5691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/>
          <a:lstStyle/>
          <a:p>
            <a:pPr algn="ctr"/>
            <a:r>
              <a:rPr lang="it-IT" dirty="0" smtClean="0"/>
              <a:t>GRAFICI seconda serie(1901-1939)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4761402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44352"/>
          </a:xfrm>
        </p:spPr>
        <p:txBody>
          <a:bodyPr/>
          <a:lstStyle/>
          <a:p>
            <a:pPr algn="ctr"/>
            <a:r>
              <a:rPr lang="it-IT" dirty="0" smtClean="0"/>
              <a:t>GRAFICI terza serie(1940-1959)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25624537"/>
              </p:ext>
            </p:extLst>
          </p:nvPr>
        </p:nvGraphicFramePr>
        <p:xfrm>
          <a:off x="457200" y="1524000"/>
          <a:ext cx="4059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Segnaposto contenuto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99793181"/>
              </p:ext>
            </p:extLst>
          </p:nvPr>
        </p:nvGraphicFramePr>
        <p:xfrm>
          <a:off x="4648200" y="1524000"/>
          <a:ext cx="4059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2603192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9486692"/>
              </p:ext>
            </p:extLst>
          </p:nvPr>
        </p:nvGraphicFramePr>
        <p:xfrm>
          <a:off x="781236" y="1124744"/>
          <a:ext cx="7581528" cy="5344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>GRAFICI terza serie(1940-1959)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9725493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egnaposto contenuto 7" descr="Martinit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1714488"/>
            <a:ext cx="6057928" cy="4599538"/>
          </a:xfr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57290" y="357166"/>
            <a:ext cx="7472386" cy="990584"/>
          </a:xfrm>
        </p:spPr>
        <p:txBody>
          <a:bodyPr/>
          <a:lstStyle/>
          <a:p>
            <a:r>
              <a:rPr lang="it-IT" dirty="0" smtClean="0"/>
              <a:t>BIOGRAFIE DEGLI ORFANI</a:t>
            </a:r>
            <a:endParaRPr lang="it-IT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8" presetClass="entr" presetSubtype="0" accel="50000" fill="hold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136/12</a:t>
            </a:r>
          </a:p>
          <a:p>
            <a:pPr>
              <a:buClr>
                <a:schemeClr val="tx1"/>
              </a:buClr>
            </a:pPr>
            <a:r>
              <a:rPr lang="it-IT" dirty="0" smtClean="0"/>
              <a:t>nato il 2/1/1921 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Ammesso</a:t>
            </a:r>
            <a:r>
              <a:rPr lang="it-IT" dirty="0" smtClean="0"/>
              <a:t>: 9/1/1929 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Espulso</a:t>
            </a:r>
            <a:r>
              <a:rPr lang="it-IT" dirty="0" smtClean="0"/>
              <a:t>: 8/7/1935 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Madre</a:t>
            </a:r>
            <a:r>
              <a:rPr lang="it-IT" dirty="0" smtClean="0"/>
              <a:t>: Villani </a:t>
            </a:r>
            <a:r>
              <a:rPr lang="it-IT" dirty="0" smtClean="0"/>
              <a:t>Teresa- operaia</a:t>
            </a:r>
            <a:endParaRPr lang="it-IT" dirty="0" smtClean="0"/>
          </a:p>
          <a:p>
            <a:pPr>
              <a:buClr>
                <a:schemeClr val="tx1"/>
              </a:buClr>
            </a:pPr>
            <a:r>
              <a:rPr lang="it-IT" b="1" dirty="0" smtClean="0"/>
              <a:t>Padre</a:t>
            </a:r>
            <a:r>
              <a:rPr lang="it-IT" dirty="0" smtClean="0"/>
              <a:t>: Carmine </a:t>
            </a:r>
            <a:r>
              <a:rPr lang="it-IT" dirty="0" smtClean="0"/>
              <a:t>Bellotti- operaio </a:t>
            </a:r>
            <a:r>
              <a:rPr lang="it-IT" dirty="0" smtClean="0"/>
              <a:t>Pirelli 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Fratello</a:t>
            </a:r>
            <a:r>
              <a:rPr lang="it-IT" dirty="0" smtClean="0"/>
              <a:t>: Angelo(1 anno)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Sorella</a:t>
            </a:r>
            <a:r>
              <a:rPr lang="it-IT" dirty="0" smtClean="0"/>
              <a:t>: Giuseppina(5 anni)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Tutore</a:t>
            </a:r>
            <a:r>
              <a:rPr lang="it-IT" dirty="0" smtClean="0"/>
              <a:t>: Giuseppe Villani(zio materno)-radiotecnico</a:t>
            </a:r>
          </a:p>
          <a:p>
            <a:pPr marL="0" indent="0">
              <a:buClr>
                <a:schemeClr val="tx1"/>
              </a:buClr>
              <a:buNone/>
            </a:pPr>
            <a:endParaRPr lang="it-IT" dirty="0" smtClean="0"/>
          </a:p>
          <a:p>
            <a:pPr marL="0" indent="0">
              <a:buClr>
                <a:schemeClr val="tx1"/>
              </a:buClr>
              <a:buNone/>
            </a:pPr>
            <a:endParaRPr lang="it-IT" dirty="0"/>
          </a:p>
          <a:p>
            <a:pPr marL="0" indent="0">
              <a:buClr>
                <a:schemeClr val="tx1"/>
              </a:buClr>
              <a:buNone/>
            </a:pPr>
            <a:r>
              <a:rPr lang="it-IT" dirty="0" smtClean="0"/>
              <a:t>     (Glenda Negro)</a:t>
            </a:r>
          </a:p>
          <a:p>
            <a:pPr marL="0" indent="0">
              <a:buClr>
                <a:schemeClr val="tx1"/>
              </a:buClr>
              <a:buNone/>
            </a:pPr>
            <a:endParaRPr lang="it-IT" dirty="0" smtClean="0"/>
          </a:p>
          <a:p>
            <a:pPr>
              <a:buClr>
                <a:schemeClr val="tx1"/>
              </a:buClr>
              <a:buNone/>
            </a:pPr>
            <a:r>
              <a:rPr lang="it-IT" dirty="0" smtClean="0"/>
              <a:t> </a:t>
            </a:r>
          </a:p>
          <a:p>
            <a:pPr>
              <a:buNone/>
            </a:pP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Antonio </a:t>
            </a:r>
            <a:r>
              <a:rPr lang="it-IT" b="1" dirty="0" err="1" smtClean="0"/>
              <a:t>Bellotti</a:t>
            </a:r>
            <a:endParaRPr lang="it-IT" b="1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3395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dirty="0" smtClean="0"/>
              <a:t>49/17</a:t>
            </a:r>
          </a:p>
          <a:p>
            <a:pPr>
              <a:buClr>
                <a:schemeClr val="tx1"/>
              </a:buClr>
            </a:pPr>
            <a:r>
              <a:rPr lang="it-IT" dirty="0" smtClean="0"/>
              <a:t> nato il 14/06/1869 a Milano 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Ammesso</a:t>
            </a:r>
            <a:r>
              <a:rPr lang="it-IT" dirty="0" smtClean="0"/>
              <a:t>: 7/02/1879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Dimesso</a:t>
            </a:r>
            <a:r>
              <a:rPr lang="it-IT" dirty="0" smtClean="0"/>
              <a:t>: 3/03/1879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Madre</a:t>
            </a:r>
            <a:r>
              <a:rPr lang="it-IT" dirty="0" smtClean="0"/>
              <a:t>: Ester </a:t>
            </a:r>
            <a:r>
              <a:rPr lang="it-IT" dirty="0" smtClean="0"/>
              <a:t>Locatelli- casalinga</a:t>
            </a:r>
            <a:endParaRPr lang="it-IT" dirty="0" smtClean="0"/>
          </a:p>
          <a:p>
            <a:pPr>
              <a:buClr>
                <a:schemeClr val="tx1"/>
              </a:buClr>
            </a:pPr>
            <a:r>
              <a:rPr lang="it-IT" b="1" dirty="0" smtClean="0"/>
              <a:t>Padre</a:t>
            </a:r>
            <a:r>
              <a:rPr lang="it-IT" dirty="0" smtClean="0"/>
              <a:t>: Isidoro </a:t>
            </a:r>
            <a:r>
              <a:rPr lang="it-IT" dirty="0" err="1" smtClean="0"/>
              <a:t>Fassi</a:t>
            </a:r>
            <a:r>
              <a:rPr lang="it-IT" dirty="0" smtClean="0"/>
              <a:t>- orologiaio</a:t>
            </a:r>
            <a:endParaRPr lang="it-IT" dirty="0" smtClean="0"/>
          </a:p>
          <a:p>
            <a:pPr>
              <a:buClr>
                <a:schemeClr val="tx1"/>
              </a:buClr>
            </a:pPr>
            <a:r>
              <a:rPr lang="it-IT" b="1" dirty="0" smtClean="0"/>
              <a:t>Sorelle</a:t>
            </a:r>
            <a:r>
              <a:rPr lang="it-IT" dirty="0" smtClean="0"/>
              <a:t>: Adele(20 anni)-cameriera a Brescia                   		  	    Virginia(18anni)-lavora presso la sorella a carico del Conte 	    Bolognini                                                                                                                                                          	    Giulia(10 anni)-stellina all'orfanotrofio femminile                              	    Sofia(9 anni)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Fratello</a:t>
            </a:r>
            <a:r>
              <a:rPr lang="it-IT" dirty="0" smtClean="0"/>
              <a:t>: Luciano(15 anni)-studente</a:t>
            </a:r>
          </a:p>
          <a:p>
            <a:pPr>
              <a:buClr>
                <a:schemeClr val="tx1"/>
              </a:buClr>
            </a:pPr>
            <a:r>
              <a:rPr lang="it-IT" dirty="0" smtClean="0"/>
              <a:t>Orfano di entrambi i genitori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Tutore</a:t>
            </a:r>
            <a:r>
              <a:rPr lang="it-IT" dirty="0" smtClean="0"/>
              <a:t>: Giovanni </a:t>
            </a:r>
            <a:r>
              <a:rPr lang="it-IT" dirty="0" err="1" smtClean="0"/>
              <a:t>Locatelli</a:t>
            </a:r>
            <a:r>
              <a:rPr lang="it-IT" dirty="0" smtClean="0"/>
              <a:t>(zio materno)-agente di commercio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Professione</a:t>
            </a:r>
            <a:r>
              <a:rPr lang="it-IT" dirty="0" smtClean="0"/>
              <a:t> </a:t>
            </a:r>
            <a:r>
              <a:rPr lang="it-IT" b="1" dirty="0" smtClean="0"/>
              <a:t>orfano</a:t>
            </a:r>
            <a:r>
              <a:rPr lang="it-IT" dirty="0" smtClean="0"/>
              <a:t>: studente</a:t>
            </a:r>
          </a:p>
          <a:p>
            <a:pPr>
              <a:buClr>
                <a:schemeClr val="tx1"/>
              </a:buClr>
            </a:pPr>
            <a:endParaRPr lang="it-IT" dirty="0"/>
          </a:p>
          <a:p>
            <a:pPr marL="0" indent="0">
              <a:buClr>
                <a:schemeClr val="tx1"/>
              </a:buClr>
              <a:buNone/>
            </a:pPr>
            <a:r>
              <a:rPr lang="it-IT" dirty="0" smtClean="0"/>
              <a:t>     (Alessia Cattaneo)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Giovanni </a:t>
            </a:r>
            <a:r>
              <a:rPr lang="it-IT" b="1" dirty="0" err="1" smtClean="0"/>
              <a:t>Fassi</a:t>
            </a:r>
            <a:endParaRPr lang="it-IT" b="1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720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133/1</a:t>
            </a:r>
          </a:p>
          <a:p>
            <a:pPr>
              <a:buClr>
                <a:schemeClr val="tx1"/>
              </a:buClr>
            </a:pPr>
            <a:r>
              <a:rPr lang="it-IT" dirty="0" smtClean="0"/>
              <a:t>nato il 21/3/1901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Ammesso</a:t>
            </a:r>
            <a:r>
              <a:rPr lang="it-IT" dirty="0" smtClean="0"/>
              <a:t>: 25/7/1912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Dimesso</a:t>
            </a:r>
            <a:r>
              <a:rPr lang="it-IT" dirty="0" smtClean="0"/>
              <a:t>: 22/4/1916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Madre</a:t>
            </a:r>
            <a:r>
              <a:rPr lang="it-IT" dirty="0" smtClean="0"/>
              <a:t>: </a:t>
            </a:r>
            <a:r>
              <a:rPr lang="it-IT" dirty="0" err="1" smtClean="0"/>
              <a:t>Portabue</a:t>
            </a:r>
            <a:r>
              <a:rPr lang="it-IT" dirty="0" smtClean="0"/>
              <a:t> Isabella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Padre</a:t>
            </a:r>
            <a:r>
              <a:rPr lang="it-IT" dirty="0" smtClean="0"/>
              <a:t>: Angelo </a:t>
            </a:r>
            <a:r>
              <a:rPr lang="it-IT" dirty="0" smtClean="0"/>
              <a:t>Ballerini- commesso</a:t>
            </a:r>
            <a:endParaRPr lang="it-IT" dirty="0" smtClean="0"/>
          </a:p>
          <a:p>
            <a:pPr>
              <a:buClr>
                <a:schemeClr val="tx1"/>
              </a:buClr>
            </a:pPr>
            <a:r>
              <a:rPr lang="it-IT" b="1" dirty="0" smtClean="0"/>
              <a:t>Sorelle</a:t>
            </a:r>
            <a:r>
              <a:rPr lang="it-IT" dirty="0" smtClean="0"/>
              <a:t>: una di 17 anni e una di un anno</a:t>
            </a:r>
          </a:p>
          <a:p>
            <a:pPr>
              <a:buClr>
                <a:schemeClr val="tx1"/>
              </a:buClr>
            </a:pPr>
            <a:r>
              <a:rPr lang="it-IT" dirty="0" smtClean="0"/>
              <a:t>Orfano di padre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Lavoro orfano: </a:t>
            </a:r>
            <a:r>
              <a:rPr lang="it-IT" dirty="0" smtClean="0"/>
              <a:t>meccanico</a:t>
            </a:r>
          </a:p>
          <a:p>
            <a:pPr marL="0" indent="0">
              <a:buClr>
                <a:schemeClr val="tx1"/>
              </a:buClr>
              <a:buNone/>
            </a:pPr>
            <a:endParaRPr lang="it-IT" b="1" dirty="0" smtClean="0"/>
          </a:p>
          <a:p>
            <a:pPr marL="0" indent="0">
              <a:buClr>
                <a:schemeClr val="tx1"/>
              </a:buClr>
              <a:buNone/>
            </a:pPr>
            <a:r>
              <a:rPr lang="it-IT" b="1" dirty="0" smtClean="0"/>
              <a:t>   </a:t>
            </a:r>
            <a:endParaRPr lang="it-IT" b="1" dirty="0"/>
          </a:p>
          <a:p>
            <a:pPr marL="0" indent="0">
              <a:buClr>
                <a:schemeClr val="tx1"/>
              </a:buClr>
              <a:buNone/>
            </a:pPr>
            <a:r>
              <a:rPr lang="it-IT" b="1" dirty="0" smtClean="0"/>
              <a:t>   (</a:t>
            </a:r>
            <a:r>
              <a:rPr lang="it-IT" dirty="0" err="1" smtClean="0"/>
              <a:t>Andres</a:t>
            </a:r>
            <a:r>
              <a:rPr lang="it-IT" dirty="0" smtClean="0"/>
              <a:t> </a:t>
            </a:r>
            <a:r>
              <a:rPr lang="it-IT" dirty="0" err="1" smtClean="0"/>
              <a:t>Merigioli</a:t>
            </a:r>
            <a:r>
              <a:rPr lang="it-IT" b="1" dirty="0" smtClean="0"/>
              <a:t>)</a:t>
            </a:r>
            <a:endParaRPr lang="it-IT" b="1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Antonio Ballerini</a:t>
            </a:r>
            <a:endParaRPr lang="it-IT" b="1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140/15</a:t>
            </a:r>
          </a:p>
          <a:p>
            <a:pPr>
              <a:buClr>
                <a:schemeClr val="tx1"/>
              </a:buClr>
            </a:pPr>
            <a:r>
              <a:rPr lang="it-IT" dirty="0" smtClean="0"/>
              <a:t>nato l'1/01/1917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Ammesso</a:t>
            </a:r>
            <a:r>
              <a:rPr lang="it-IT" dirty="0" smtClean="0"/>
              <a:t>: 20/09/1928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Dimesso</a:t>
            </a:r>
            <a:r>
              <a:rPr lang="it-IT" dirty="0" smtClean="0"/>
              <a:t>: 22/12/1932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Madre</a:t>
            </a:r>
            <a:r>
              <a:rPr lang="it-IT" dirty="0" smtClean="0"/>
              <a:t>: </a:t>
            </a:r>
            <a:r>
              <a:rPr lang="it-IT" dirty="0" err="1" smtClean="0"/>
              <a:t>Carmelina</a:t>
            </a:r>
            <a:r>
              <a:rPr lang="it-IT" dirty="0" smtClean="0"/>
              <a:t> </a:t>
            </a:r>
            <a:r>
              <a:rPr lang="it-IT" dirty="0" err="1" smtClean="0"/>
              <a:t>Finardi</a:t>
            </a:r>
            <a:r>
              <a:rPr lang="it-IT" dirty="0" smtClean="0"/>
              <a:t> - sarta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Padre</a:t>
            </a:r>
            <a:r>
              <a:rPr lang="it-IT" dirty="0" smtClean="0"/>
              <a:t>: Luigi </a:t>
            </a:r>
            <a:r>
              <a:rPr lang="it-IT" dirty="0" err="1" smtClean="0"/>
              <a:t>Biolchi</a:t>
            </a:r>
            <a:r>
              <a:rPr lang="it-IT" dirty="0" smtClean="0"/>
              <a:t> - inizialmente aiutante della moglie, successivamente cuoco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Fratelli</a:t>
            </a:r>
            <a:r>
              <a:rPr lang="it-IT" dirty="0" smtClean="0"/>
              <a:t>: Nomi non specificati, il più grande(28 anni)-elettricista, il più piccolo(21 anni)-meccanico</a:t>
            </a:r>
          </a:p>
          <a:p>
            <a:pPr>
              <a:buClr>
                <a:schemeClr val="tx1"/>
              </a:buClr>
            </a:pPr>
            <a:r>
              <a:rPr lang="it-IT" dirty="0" smtClean="0"/>
              <a:t>Orfano del padre deceduto per problemi cardiaci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Tutore</a:t>
            </a:r>
            <a:r>
              <a:rPr lang="it-IT" dirty="0" smtClean="0"/>
              <a:t>: Carmelina </a:t>
            </a:r>
            <a:r>
              <a:rPr lang="it-IT" dirty="0" err="1" smtClean="0"/>
              <a:t>Finardi</a:t>
            </a:r>
            <a:r>
              <a:rPr lang="it-IT" dirty="0" smtClean="0"/>
              <a:t>, la madre</a:t>
            </a:r>
          </a:p>
          <a:p>
            <a:pPr>
              <a:buClr>
                <a:schemeClr val="tx1"/>
              </a:buClr>
            </a:pPr>
            <a:endParaRPr lang="it-IT" dirty="0"/>
          </a:p>
          <a:p>
            <a:pPr marL="0" indent="0">
              <a:buClr>
                <a:schemeClr val="tx1"/>
              </a:buClr>
              <a:buNone/>
            </a:pPr>
            <a:r>
              <a:rPr lang="it-IT" dirty="0" smtClean="0"/>
              <a:t>   (</a:t>
            </a:r>
            <a:r>
              <a:rPr lang="it-IT" dirty="0" err="1"/>
              <a:t>A</a:t>
            </a:r>
            <a:r>
              <a:rPr lang="it-IT" dirty="0" err="1" smtClean="0"/>
              <a:t>nick</a:t>
            </a:r>
            <a:r>
              <a:rPr lang="it-IT" dirty="0" smtClean="0"/>
              <a:t> </a:t>
            </a:r>
            <a:r>
              <a:rPr lang="it-IT" dirty="0" err="1" smtClean="0"/>
              <a:t>Kouadio</a:t>
            </a:r>
            <a:r>
              <a:rPr lang="it-IT" dirty="0" smtClean="0"/>
              <a:t>)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Carlo </a:t>
            </a:r>
            <a:r>
              <a:rPr lang="it-IT" b="1" dirty="0" err="1" smtClean="0"/>
              <a:t>Biolchi</a:t>
            </a:r>
            <a:endParaRPr lang="it-IT" b="1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133/9</a:t>
            </a:r>
          </a:p>
          <a:p>
            <a:pPr>
              <a:buClr>
                <a:schemeClr val="tx1"/>
              </a:buClr>
            </a:pPr>
            <a:r>
              <a:rPr lang="it-IT" dirty="0" smtClean="0"/>
              <a:t>nato il 1/7/1918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Ammesso</a:t>
            </a:r>
            <a:r>
              <a:rPr lang="it-IT" dirty="0" smtClean="0"/>
              <a:t>: il 27/11/1927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Dimesso</a:t>
            </a:r>
            <a:r>
              <a:rPr lang="it-IT" dirty="0" smtClean="0"/>
              <a:t>: il 23/12/1933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Madre</a:t>
            </a:r>
            <a:r>
              <a:rPr lang="it-IT" dirty="0" smtClean="0"/>
              <a:t>: Ernesta </a:t>
            </a:r>
            <a:r>
              <a:rPr lang="it-IT" dirty="0" err="1" smtClean="0"/>
              <a:t>Santambrogio</a:t>
            </a:r>
            <a:r>
              <a:rPr lang="it-IT" dirty="0" smtClean="0"/>
              <a:t>- sarta</a:t>
            </a:r>
            <a:endParaRPr lang="it-IT" dirty="0" smtClean="0"/>
          </a:p>
          <a:p>
            <a:pPr>
              <a:buClr>
                <a:schemeClr val="tx1"/>
              </a:buClr>
            </a:pPr>
            <a:r>
              <a:rPr lang="it-IT" b="1" dirty="0" smtClean="0"/>
              <a:t>Padre</a:t>
            </a:r>
            <a:r>
              <a:rPr lang="it-IT" dirty="0" smtClean="0"/>
              <a:t>: Enrico </a:t>
            </a:r>
            <a:r>
              <a:rPr lang="it-IT" dirty="0" smtClean="0"/>
              <a:t>Banfi- inserviente </a:t>
            </a:r>
            <a:r>
              <a:rPr lang="it-IT" dirty="0" smtClean="0"/>
              <a:t>comunale</a:t>
            </a:r>
          </a:p>
          <a:p>
            <a:pPr>
              <a:buClr>
                <a:schemeClr val="tx1"/>
              </a:buClr>
            </a:pPr>
            <a:r>
              <a:rPr lang="it-IT" dirty="0" smtClean="0"/>
              <a:t>Fratelli : Renato(14 anni)-tipografo                             	       Luigi(3 anni) 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Sorelle</a:t>
            </a:r>
            <a:r>
              <a:rPr lang="it-IT" dirty="0" smtClean="0"/>
              <a:t>: Carla(11 anni)</a:t>
            </a:r>
          </a:p>
          <a:p>
            <a:pPr>
              <a:buClr>
                <a:schemeClr val="tx1"/>
              </a:buClr>
            </a:pPr>
            <a:endParaRPr lang="it-IT" dirty="0"/>
          </a:p>
          <a:p>
            <a:pPr marL="0" indent="0">
              <a:buClr>
                <a:schemeClr val="tx1"/>
              </a:buClr>
              <a:buNone/>
            </a:pPr>
            <a:r>
              <a:rPr lang="it-IT" dirty="0" smtClean="0"/>
              <a:t>   (Elena Lo Prato)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Costantino Banfi</a:t>
            </a:r>
            <a:endParaRPr lang="it-IT" b="1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1426"/>
            <a:ext cx="8229600" cy="122874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STORIA DELL’ORFANOTROFIO DEI   MARTINITT  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28596" y="1714488"/>
            <a:ext cx="4143404" cy="40005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it-IT" sz="1600" dirty="0" smtClean="0"/>
              <a:t>      Il primo orfanotrofio d’Europa nasce a Napoli nel 1343 per volere della Regina </a:t>
            </a:r>
            <a:r>
              <a:rPr lang="it-IT" sz="1600" dirty="0" err="1" smtClean="0"/>
              <a:t>Sancia</a:t>
            </a:r>
            <a:r>
              <a:rPr lang="it-IT" sz="1600" dirty="0" smtClean="0"/>
              <a:t> d’Aragona. Qualche secolo dopo a </a:t>
            </a:r>
            <a:r>
              <a:rPr lang="it-IT" sz="1600" dirty="0" smtClean="0"/>
              <a:t>viene chiamato a Milano</a:t>
            </a:r>
            <a:r>
              <a:rPr lang="it-IT" sz="1600" dirty="0" smtClean="0"/>
              <a:t>, nel 1532, </a:t>
            </a:r>
            <a:r>
              <a:rPr lang="it-IT" sz="1600" dirty="0" smtClean="0"/>
              <a:t>Girolamo Emiliani. Questi era figlio</a:t>
            </a:r>
            <a:r>
              <a:rPr lang="it-IT" sz="1600" dirty="0" smtClean="0"/>
              <a:t> </a:t>
            </a:r>
            <a:r>
              <a:rPr lang="it-IT" sz="1600" dirty="0" smtClean="0"/>
              <a:t>di un nobile senatore </a:t>
            </a:r>
            <a:r>
              <a:rPr lang="it-IT" sz="1600" dirty="0" smtClean="0"/>
              <a:t>veneziano, </a:t>
            </a:r>
            <a:r>
              <a:rPr lang="it-IT" sz="1600" dirty="0" smtClean="0"/>
              <a:t>che nei domini veneziani aveva radunato </a:t>
            </a:r>
            <a:r>
              <a:rPr lang="it-IT" sz="1600" dirty="0" smtClean="0"/>
              <a:t>tutti gli orfani in una sua proprietà lagunare. </a:t>
            </a:r>
            <a:r>
              <a:rPr lang="it-IT" sz="1600" dirty="0" smtClean="0"/>
              <a:t>A </a:t>
            </a:r>
            <a:r>
              <a:rPr lang="it-IT" sz="1600" dirty="0" smtClean="0"/>
              <a:t>Milano il du</a:t>
            </a:r>
            <a:r>
              <a:rPr lang="it-IT" sz="1600" dirty="0" smtClean="0"/>
              <a:t>ca </a:t>
            </a:r>
            <a:r>
              <a:rPr lang="it-IT" sz="1600" dirty="0" smtClean="0"/>
              <a:t>Francesco II </a:t>
            </a:r>
            <a:r>
              <a:rPr lang="it-IT" sz="1600" dirty="0" smtClean="0"/>
              <a:t>gli </a:t>
            </a:r>
            <a:r>
              <a:rPr lang="it-IT" sz="1600" dirty="0" smtClean="0"/>
              <a:t>offre la possibilità di raggruppare gli orfani </a:t>
            </a:r>
            <a:r>
              <a:rPr lang="it-IT" sz="1600" dirty="0" smtClean="0"/>
              <a:t>in una casa di sua proprietà, in </a:t>
            </a:r>
            <a:r>
              <a:rPr lang="it-IT" sz="1600" dirty="0" err="1" smtClean="0"/>
              <a:t>qul</a:t>
            </a:r>
            <a:r>
              <a:rPr lang="it-IT" sz="1600" dirty="0" smtClean="0"/>
              <a:t> luogo qualche anno dopo San Carlo Borromeo fonderà una chiesa dedicata a an Martino da cui gli orfani prenderanno il nome di Martinitt. L’orfanotrofio </a:t>
            </a:r>
            <a:r>
              <a:rPr lang="it-IT" sz="1600" dirty="0" smtClean="0"/>
              <a:t>si interessa della formazione professionale e dell’educazione dei fanciulli.</a:t>
            </a:r>
          </a:p>
        </p:txBody>
      </p:sp>
      <p:pic>
        <p:nvPicPr>
          <p:cNvPr id="5" name="Segnaposto contenuto 4" descr="9f666342bc55d40ab16a6985216a3b64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1785926"/>
            <a:ext cx="4143404" cy="3357586"/>
          </a:xfrm>
        </p:spPr>
      </p:pic>
    </p:spTree>
  </p:cSld>
  <p:clrMapOvr>
    <a:masterClrMapping/>
  </p:clrMapOvr>
  <p:transition spd="slow" advTm="4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309/4</a:t>
            </a:r>
          </a:p>
          <a:p>
            <a:pPr>
              <a:buClr>
                <a:schemeClr val="tx1"/>
              </a:buClr>
            </a:pPr>
            <a:r>
              <a:rPr lang="it-IT" dirty="0" smtClean="0"/>
              <a:t>nato il 20/1/1939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Ammesso</a:t>
            </a:r>
            <a:r>
              <a:rPr lang="it-IT" dirty="0" smtClean="0"/>
              <a:t>: 27/12/1947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Dimesso</a:t>
            </a:r>
            <a:r>
              <a:rPr lang="it-IT" dirty="0" smtClean="0"/>
              <a:t>: 5/12/1956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Madre</a:t>
            </a:r>
            <a:r>
              <a:rPr lang="it-IT" dirty="0" smtClean="0"/>
              <a:t>: Maria </a:t>
            </a:r>
            <a:r>
              <a:rPr lang="it-IT" dirty="0" err="1" smtClean="0"/>
              <a:t>Collimedaglia</a:t>
            </a:r>
            <a:endParaRPr lang="it-IT" dirty="0" smtClean="0"/>
          </a:p>
          <a:p>
            <a:pPr>
              <a:buClr>
                <a:schemeClr val="tx1"/>
              </a:buClr>
            </a:pPr>
            <a:r>
              <a:rPr lang="it-IT" b="1" dirty="0" smtClean="0"/>
              <a:t>Padre</a:t>
            </a:r>
            <a:r>
              <a:rPr lang="it-IT" dirty="0" smtClean="0"/>
              <a:t>: Giovanni </a:t>
            </a:r>
            <a:r>
              <a:rPr lang="it-IT" dirty="0" err="1" smtClean="0"/>
              <a:t>Protti</a:t>
            </a:r>
            <a:endParaRPr lang="it-IT" dirty="0" smtClean="0"/>
          </a:p>
          <a:p>
            <a:pPr>
              <a:buClr>
                <a:schemeClr val="tx1"/>
              </a:buClr>
            </a:pPr>
            <a:r>
              <a:rPr lang="it-IT" dirty="0" smtClean="0"/>
              <a:t>Orfano di entrambi i genitori 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Tutore</a:t>
            </a:r>
            <a:r>
              <a:rPr lang="it-IT" dirty="0" smtClean="0"/>
              <a:t>: Spinelli- dottore</a:t>
            </a:r>
          </a:p>
          <a:p>
            <a:pPr>
              <a:buClr>
                <a:schemeClr val="tx1"/>
              </a:buClr>
            </a:pPr>
            <a:endParaRPr lang="it-IT" dirty="0"/>
          </a:p>
          <a:p>
            <a:pPr>
              <a:buClr>
                <a:schemeClr val="tx1"/>
              </a:buClr>
            </a:pPr>
            <a:endParaRPr lang="it-IT" dirty="0" smtClean="0"/>
          </a:p>
          <a:p>
            <a:pPr marL="0" indent="0">
              <a:buClr>
                <a:schemeClr val="tx1"/>
              </a:buClr>
              <a:buNone/>
            </a:pPr>
            <a:r>
              <a:rPr lang="it-IT" dirty="0" smtClean="0"/>
              <a:t>   (Filippo Bartolini)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Adolfo</a:t>
            </a:r>
            <a:r>
              <a:rPr lang="it-IT" dirty="0" smtClean="0"/>
              <a:t> </a:t>
            </a:r>
            <a:r>
              <a:rPr lang="it-IT" b="1" dirty="0" err="1" smtClean="0"/>
              <a:t>Protti</a:t>
            </a:r>
            <a:endParaRPr lang="it-IT" b="1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136/16</a:t>
            </a:r>
          </a:p>
          <a:p>
            <a:pPr>
              <a:buClr>
                <a:schemeClr val="tx1"/>
              </a:buClr>
            </a:pPr>
            <a:r>
              <a:rPr lang="it-IT" dirty="0" smtClean="0"/>
              <a:t>Nato il 22/10/1919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Ammesso</a:t>
            </a:r>
            <a:r>
              <a:rPr lang="it-IT" dirty="0" smtClean="0"/>
              <a:t>: 28/09/1928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Dimesso</a:t>
            </a:r>
            <a:r>
              <a:rPr lang="it-IT" dirty="0" smtClean="0"/>
              <a:t>: 13/04/1935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Madre</a:t>
            </a:r>
            <a:r>
              <a:rPr lang="it-IT" dirty="0" smtClean="0"/>
              <a:t>: </a:t>
            </a:r>
            <a:r>
              <a:rPr lang="it-IT" dirty="0" err="1" smtClean="0"/>
              <a:t>Bressani</a:t>
            </a:r>
            <a:r>
              <a:rPr lang="it-IT" dirty="0" smtClean="0"/>
              <a:t> </a:t>
            </a:r>
            <a:r>
              <a:rPr lang="it-IT" dirty="0" smtClean="0"/>
              <a:t>Anna- sarta</a:t>
            </a:r>
            <a:endParaRPr lang="it-IT" dirty="0" smtClean="0"/>
          </a:p>
          <a:p>
            <a:pPr>
              <a:buClr>
                <a:schemeClr val="tx1"/>
              </a:buClr>
            </a:pPr>
            <a:r>
              <a:rPr lang="it-IT" b="1" dirty="0" smtClean="0"/>
              <a:t>Padre</a:t>
            </a:r>
            <a:r>
              <a:rPr lang="it-IT" dirty="0" smtClean="0"/>
              <a:t>: Bentivoglio </a:t>
            </a:r>
            <a:r>
              <a:rPr lang="it-IT" dirty="0" smtClean="0"/>
              <a:t>Romeo- calzolaio</a:t>
            </a:r>
            <a:endParaRPr lang="it-IT" dirty="0" smtClean="0"/>
          </a:p>
          <a:p>
            <a:pPr>
              <a:buClr>
                <a:schemeClr val="tx1"/>
              </a:buClr>
            </a:pPr>
            <a:r>
              <a:rPr lang="it-IT" b="1" dirty="0" smtClean="0"/>
              <a:t>Fratello</a:t>
            </a:r>
            <a:r>
              <a:rPr lang="it-IT" dirty="0" smtClean="0"/>
              <a:t>: Bentivoglio </a:t>
            </a:r>
            <a:r>
              <a:rPr lang="it-IT" dirty="0" smtClean="0"/>
              <a:t>Aldo- scolaro</a:t>
            </a:r>
            <a:endParaRPr lang="it-IT" dirty="0" smtClean="0"/>
          </a:p>
          <a:p>
            <a:pPr>
              <a:buClr>
                <a:schemeClr val="tx1"/>
              </a:buClr>
            </a:pPr>
            <a:r>
              <a:rPr lang="it-IT" dirty="0" smtClean="0"/>
              <a:t>Orfano di padre</a:t>
            </a:r>
          </a:p>
          <a:p>
            <a:pPr>
              <a:buClr>
                <a:schemeClr val="tx1"/>
              </a:buClr>
            </a:pPr>
            <a:endParaRPr lang="it-IT" dirty="0"/>
          </a:p>
          <a:p>
            <a:pPr marL="0" indent="0">
              <a:buClr>
                <a:schemeClr val="tx1"/>
              </a:buClr>
              <a:buNone/>
            </a:pPr>
            <a:endParaRPr lang="it-IT" dirty="0" smtClean="0"/>
          </a:p>
          <a:p>
            <a:pPr marL="0" indent="0">
              <a:buClr>
                <a:schemeClr val="tx1"/>
              </a:buClr>
              <a:buNone/>
            </a:pPr>
            <a:r>
              <a:rPr lang="it-IT" dirty="0" smtClean="0"/>
              <a:t>    (Jacopo Beretta)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Ivanoe Bentivoglio </a:t>
            </a:r>
            <a:endParaRPr lang="it-IT" b="1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309/8</a:t>
            </a:r>
          </a:p>
          <a:p>
            <a:pPr>
              <a:buClr>
                <a:schemeClr val="tx1"/>
              </a:buClr>
            </a:pPr>
            <a:r>
              <a:rPr lang="it-IT" dirty="0" smtClean="0"/>
              <a:t>nato il 21/4/1930 a </a:t>
            </a:r>
            <a:r>
              <a:rPr lang="it-IT" dirty="0" err="1" smtClean="0"/>
              <a:t>Romagnese</a:t>
            </a:r>
            <a:r>
              <a:rPr lang="it-IT" dirty="0" smtClean="0"/>
              <a:t> (PV) 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Ammesso</a:t>
            </a:r>
            <a:r>
              <a:rPr lang="it-IT" dirty="0" smtClean="0"/>
              <a:t>: 10/2/1940 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Dimesso</a:t>
            </a:r>
            <a:r>
              <a:rPr lang="it-IT" dirty="0" smtClean="0"/>
              <a:t>: 14/8/1947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Madre</a:t>
            </a:r>
            <a:r>
              <a:rPr lang="it-IT" dirty="0" smtClean="0"/>
              <a:t>: Erminia </a:t>
            </a:r>
            <a:r>
              <a:rPr lang="it-IT" dirty="0" err="1" smtClean="0"/>
              <a:t>Crevani-</a:t>
            </a:r>
            <a:r>
              <a:rPr lang="it-IT" dirty="0" smtClean="0"/>
              <a:t> domestica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Padre</a:t>
            </a:r>
            <a:r>
              <a:rPr lang="it-IT" dirty="0" smtClean="0"/>
              <a:t>: Cesare Quadrelli- contadino</a:t>
            </a:r>
          </a:p>
          <a:p>
            <a:pPr>
              <a:buClr>
                <a:schemeClr val="tx1"/>
              </a:buClr>
            </a:pPr>
            <a:r>
              <a:rPr lang="it-IT" dirty="0" smtClean="0"/>
              <a:t>Orfano di padre morto di tumore</a:t>
            </a:r>
          </a:p>
          <a:p>
            <a:pPr>
              <a:buClr>
                <a:schemeClr val="tx1"/>
              </a:buClr>
            </a:pPr>
            <a:endParaRPr lang="it-IT" dirty="0"/>
          </a:p>
          <a:p>
            <a:pPr>
              <a:buClr>
                <a:schemeClr val="tx1"/>
              </a:buClr>
            </a:pPr>
            <a:endParaRPr lang="it-IT" dirty="0" smtClean="0"/>
          </a:p>
          <a:p>
            <a:pPr marL="0" indent="0">
              <a:buClr>
                <a:schemeClr val="tx1"/>
              </a:buClr>
              <a:buNone/>
            </a:pPr>
            <a:r>
              <a:rPr lang="it-IT" dirty="0" smtClean="0"/>
              <a:t>    (Marta Pezzetta)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Natale Quadrelli</a:t>
            </a:r>
            <a:endParaRPr lang="it-IT" b="1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 rot="20431179">
            <a:off x="1216054" y="5209386"/>
            <a:ext cx="4104573" cy="164299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tabLst/>
              <a:defRPr/>
            </a:pP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egnaposto contenuto 2"/>
          <p:cNvSpPr txBox="1">
            <a:spLocks/>
          </p:cNvSpPr>
          <p:nvPr/>
        </p:nvSpPr>
        <p:spPr>
          <a:xfrm>
            <a:off x="609600" y="4500570"/>
            <a:ext cx="3605210" cy="174783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tabLst/>
              <a:defRPr/>
            </a:pP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it-IT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endParaRPr kumimoji="0" lang="it-IT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136/2</a:t>
            </a:r>
          </a:p>
          <a:p>
            <a:pPr>
              <a:buClr>
                <a:schemeClr val="tx1"/>
              </a:buClr>
            </a:pPr>
            <a:r>
              <a:rPr lang="it-IT" dirty="0" smtClean="0"/>
              <a:t>nato il 9/12/1919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Ammesso</a:t>
            </a:r>
            <a:r>
              <a:rPr lang="it-IT" dirty="0" smtClean="0"/>
              <a:t>: 14/4/1928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Dimesso</a:t>
            </a:r>
            <a:r>
              <a:rPr lang="it-IT" dirty="0" smtClean="0"/>
              <a:t>: 24/8/1933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Madre</a:t>
            </a:r>
            <a:r>
              <a:rPr lang="it-IT" dirty="0" smtClean="0"/>
              <a:t>: Maria Gola 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Padre</a:t>
            </a:r>
            <a:r>
              <a:rPr lang="it-IT" dirty="0" smtClean="0"/>
              <a:t>: Felice </a:t>
            </a:r>
            <a:r>
              <a:rPr lang="it-IT" dirty="0" err="1" smtClean="0"/>
              <a:t>Bellinzoni</a:t>
            </a:r>
            <a:endParaRPr lang="it-IT" dirty="0" smtClean="0"/>
          </a:p>
          <a:p>
            <a:pPr>
              <a:buClr>
                <a:schemeClr val="tx1"/>
              </a:buClr>
            </a:pPr>
            <a:r>
              <a:rPr lang="it-IT" b="1" dirty="0" smtClean="0"/>
              <a:t>Fratello</a:t>
            </a:r>
            <a:r>
              <a:rPr lang="it-IT" dirty="0" smtClean="0"/>
              <a:t>: Carlo -tipografo</a:t>
            </a:r>
          </a:p>
          <a:p>
            <a:pPr>
              <a:buClr>
                <a:schemeClr val="tx1"/>
              </a:buClr>
            </a:pPr>
            <a:r>
              <a:rPr lang="it-IT" dirty="0" smtClean="0"/>
              <a:t>Orfano di entrambi i genitori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Tutore</a:t>
            </a:r>
            <a:r>
              <a:rPr lang="it-IT" dirty="0" smtClean="0"/>
              <a:t>: Colombini Carlo(zio)-capo vigile</a:t>
            </a:r>
          </a:p>
          <a:p>
            <a:pPr>
              <a:buClr>
                <a:schemeClr val="tx1"/>
              </a:buClr>
            </a:pPr>
            <a:r>
              <a:rPr lang="it-IT" b="1" dirty="0" smtClean="0"/>
              <a:t>Professione</a:t>
            </a:r>
            <a:r>
              <a:rPr lang="it-IT" dirty="0" smtClean="0"/>
              <a:t> </a:t>
            </a:r>
            <a:r>
              <a:rPr lang="it-IT" b="1" dirty="0" smtClean="0"/>
              <a:t>orfano</a:t>
            </a:r>
            <a:r>
              <a:rPr lang="it-IT" dirty="0" smtClean="0"/>
              <a:t>: sellaio</a:t>
            </a:r>
          </a:p>
          <a:p>
            <a:pPr marL="0" indent="0">
              <a:buClr>
                <a:schemeClr val="tx1"/>
              </a:buClr>
              <a:buNone/>
            </a:pPr>
            <a:endParaRPr lang="it-IT" dirty="0" smtClean="0"/>
          </a:p>
          <a:p>
            <a:pPr marL="0" indent="0">
              <a:buClr>
                <a:schemeClr val="tx1"/>
              </a:buClr>
              <a:buNone/>
            </a:pPr>
            <a:r>
              <a:rPr lang="it-IT" dirty="0" smtClean="0"/>
              <a:t>    (Silvia Cocchia)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Pierino </a:t>
            </a:r>
            <a:r>
              <a:rPr lang="it-IT" b="1" dirty="0" err="1" smtClean="0"/>
              <a:t>Bellinzoni</a:t>
            </a:r>
            <a:endParaRPr lang="it-IT" b="1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    Analizzando i vari fascicoli abbiamo osservato come nel corso del tempo sia cambiato il nucleo familiare, totalmente differente dall’odierno. Buona parte della popolazione viveva in famiglie </a:t>
            </a:r>
            <a:r>
              <a:rPr lang="it-IT" dirty="0" smtClean="0"/>
              <a:t>estese </a:t>
            </a:r>
            <a:r>
              <a:rPr lang="it-IT" dirty="0" smtClean="0"/>
              <a:t>con più di tre generazioni e più unità coniugali. I padri rappresentavano la principale fonte di sostentamento nella famiglia, le madri invece si dedicavano alla cura della casa svolgendo quindi l’impiego di casalinghe. Mutano anche gli impieghi: si passa da lavori manuali e artigianali a lavori più tecnici spesso svolti nelle fabbriche. Grazie ai processi che portano a questi cambiamenti vi sono anche degli sviluppi in campo medico. Questo viene documentato dai fascicoli che riportano maggiori vaccini e meno morti frequenti. 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/>
              <a:t>CONSIDERAZIONI PERSONALI</a:t>
            </a:r>
            <a:endParaRPr lang="it-IT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2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it-IT" dirty="0" smtClean="0"/>
          </a:p>
          <a:p>
            <a:pPr>
              <a:buClr>
                <a:schemeClr val="tx1"/>
              </a:buClr>
            </a:pPr>
            <a:r>
              <a:rPr lang="it-IT" dirty="0" smtClean="0"/>
              <a:t>Motivo della perdita del padre da parte degli orfani</a:t>
            </a:r>
            <a:endParaRPr lang="it-IT" sz="1800" dirty="0" smtClean="0"/>
          </a:p>
          <a:p>
            <a:pPr lvl="0">
              <a:buClr>
                <a:schemeClr val="tx1"/>
              </a:buClr>
            </a:pPr>
            <a:r>
              <a:rPr lang="it-IT" dirty="0" smtClean="0"/>
              <a:t>La percentuale di genitori morti a causa di malattie</a:t>
            </a:r>
            <a:endParaRPr lang="it-IT" sz="2800" dirty="0" smtClean="0"/>
          </a:p>
          <a:p>
            <a:pPr lvl="0">
              <a:buClr>
                <a:schemeClr val="tx1"/>
              </a:buClr>
            </a:pPr>
            <a:r>
              <a:rPr lang="it-IT" dirty="0" smtClean="0"/>
              <a:t>Percentuale di alunni espulsi e premiati</a:t>
            </a:r>
            <a:endParaRPr lang="it-IT" sz="2800" dirty="0" smtClean="0"/>
          </a:p>
          <a:p>
            <a:pPr lvl="0">
              <a:buClr>
                <a:schemeClr val="tx1"/>
              </a:buClr>
            </a:pPr>
            <a:r>
              <a:rPr lang="it-IT" dirty="0" smtClean="0"/>
              <a:t>Percentuale di madri che avevano </a:t>
            </a:r>
            <a:r>
              <a:rPr lang="it-IT" dirty="0" smtClean="0"/>
              <a:t>un’ </a:t>
            </a:r>
            <a:r>
              <a:rPr lang="it-IT" dirty="0" smtClean="0"/>
              <a:t>occupazione stabile</a:t>
            </a:r>
            <a:endParaRPr lang="it-IT" sz="2800" dirty="0" smtClean="0"/>
          </a:p>
          <a:p>
            <a:pPr marL="0" lvl="0" indent="0">
              <a:buClr>
                <a:schemeClr val="tx1"/>
              </a:buClr>
              <a:buNone/>
            </a:pPr>
            <a:endParaRPr lang="it-IT" sz="2800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 smtClean="0"/>
              <a:t>ULTERIORI POSSIBILI RICERCHE </a:t>
            </a:r>
            <a:endParaRPr lang="it-IT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it-IT" dirty="0" smtClean="0"/>
          </a:p>
          <a:p>
            <a:pPr>
              <a:buClr>
                <a:schemeClr val="tx1"/>
              </a:buClr>
            </a:pPr>
            <a:r>
              <a:rPr lang="it-IT" sz="3400" dirty="0" smtClean="0"/>
              <a:t>Lunedì </a:t>
            </a:r>
            <a:r>
              <a:rPr lang="it-IT" sz="3400" dirty="0" smtClean="0"/>
              <a:t>23 la nostra classe, 3^aes,ha iniziato l'alternanza scuola-lavoro nel Museo Martinitt e Stelline in Corso Magenta a Milano. Nella prima giornata di questa nuova esperienza siamo andati nella </a:t>
            </a:r>
            <a:r>
              <a:rPr lang="it-IT" sz="3400" dirty="0" smtClean="0"/>
              <a:t>sala </a:t>
            </a:r>
            <a:r>
              <a:rPr lang="it-IT" sz="3400" dirty="0" smtClean="0"/>
              <a:t>rossa dove ci hanno mostrato il regolamento del museo e il lavoro che avremmo svolto nei giorni a seguire. Successivamente abbiamo assistito a una visita guidata all'interno del museo, durante la quale ci hanno spiegato la storia e le caratteristiche principali. Nel pomeriggio abbiamo iniziato a esaminare i fascicoli dei </a:t>
            </a:r>
            <a:r>
              <a:rPr lang="it-IT" sz="3400" dirty="0" err="1" smtClean="0"/>
              <a:t>Martinitt</a:t>
            </a:r>
            <a:r>
              <a:rPr lang="it-IT" sz="3400" dirty="0" smtClean="0"/>
              <a:t>,che andavano dall'anno 1800 al 1900.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/>
          <a:lstStyle/>
          <a:p>
            <a:pPr algn="ctr"/>
            <a:r>
              <a:rPr lang="it-IT" dirty="0" smtClean="0"/>
              <a:t>DIARIO </a:t>
            </a:r>
            <a:r>
              <a:rPr lang="it-IT" dirty="0" err="1" smtClean="0"/>
              <a:t>DI</a:t>
            </a:r>
            <a:r>
              <a:rPr lang="it-IT" dirty="0" smtClean="0"/>
              <a:t> BORDO</a:t>
            </a:r>
            <a:endParaRPr lang="it-IT" dirty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35785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it-IT" sz="2800" dirty="0" smtClean="0"/>
              <a:t>Nella seconda giornata ci hanno divisi in 3 gruppi, composti rispettivamente da: due gruppi da 9 persone e un gruppo composto da 8 persone. Dopo di che ci hanno condotti in una sala al piano superiore dove abbiamo analizzato ulteriori fascicoli per l'intera mattinata. Terminata la pausa ciascuno di noi ha scelto un </a:t>
            </a:r>
            <a:r>
              <a:rPr lang="it-IT" sz="2800" dirty="0" err="1" smtClean="0"/>
              <a:t>Martinin</a:t>
            </a:r>
            <a:r>
              <a:rPr lang="it-IT" sz="2800" dirty="0" smtClean="0"/>
              <a:t> del quale abbiamo elaborato una biografia. Infine ci hanno illustrato i punti che devono essere contenuti nel progetto </a:t>
            </a:r>
            <a:r>
              <a:rPr lang="it-IT" sz="2800" dirty="0" smtClean="0"/>
              <a:t>P</a:t>
            </a:r>
            <a:r>
              <a:rPr lang="it-IT" sz="2800" dirty="0" smtClean="0"/>
              <a:t>owerPoint </a:t>
            </a:r>
            <a:r>
              <a:rPr lang="it-IT" sz="2800" dirty="0" smtClean="0"/>
              <a:t>per poi suddividerci i compiti all'interno del gruppo.</a:t>
            </a:r>
          </a:p>
          <a:p>
            <a:pPr>
              <a:buClr>
                <a:schemeClr val="tx1"/>
              </a:buClr>
            </a:pPr>
            <a:r>
              <a:rPr lang="it-IT" sz="2800" dirty="0" smtClean="0"/>
              <a:t>.</a:t>
            </a:r>
          </a:p>
        </p:txBody>
      </p:sp>
      <p:sp>
        <p:nvSpPr>
          <p:cNvPr id="7" name="Titolo 1"/>
          <p:cNvSpPr txBox="1">
            <a:spLocks/>
          </p:cNvSpPr>
          <p:nvPr/>
        </p:nvSpPr>
        <p:spPr>
          <a:xfrm>
            <a:off x="457200" y="152400"/>
            <a:ext cx="8229600" cy="990584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200" b="0" i="0" u="none" strike="noStrike" kern="1200" cap="none" spc="-100" normalizeH="0" baseline="0" noProof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DIARIO DI BORDO</a:t>
            </a:r>
            <a:endParaRPr kumimoji="0" lang="it-IT" sz="42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9F9F9"/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35785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it-IT" sz="2800" dirty="0" smtClean="0"/>
              <a:t>Durante la terza giornata abbiamo terminato di elaborare la biografia del </a:t>
            </a:r>
            <a:r>
              <a:rPr lang="it-IT" sz="2800" dirty="0" err="1" smtClean="0"/>
              <a:t>Martinin</a:t>
            </a:r>
            <a:r>
              <a:rPr lang="it-IT" sz="2800" dirty="0" smtClean="0"/>
              <a:t> scelto. Abbiamo poi iniziato a svolgere i lavori di ricerca da inserire nel </a:t>
            </a:r>
            <a:r>
              <a:rPr lang="it-IT" sz="2800" dirty="0" smtClean="0"/>
              <a:t>PowerPoint </a:t>
            </a:r>
            <a:r>
              <a:rPr lang="it-IT" sz="2800" dirty="0" smtClean="0"/>
              <a:t>ed abbiamo cominciato a produrre i grafici sui lavori dei genitori del tempo dei Martinitt e delle Stelline.</a:t>
            </a:r>
          </a:p>
          <a:p>
            <a:pPr>
              <a:buClr>
                <a:schemeClr val="tx1"/>
              </a:buClr>
            </a:pPr>
            <a:r>
              <a:rPr lang="it-IT" sz="2800" dirty="0" smtClean="0"/>
              <a:t>La giornata di venerdì è stata interamente dedicata al </a:t>
            </a:r>
            <a:r>
              <a:rPr lang="it-IT" sz="2800" dirty="0" smtClean="0"/>
              <a:t>PowerPoint</a:t>
            </a:r>
            <a:r>
              <a:rPr lang="it-IT" sz="2800" dirty="0" smtClean="0"/>
              <a:t>, che dovrà poi essere esposto al termine dell'esperienza di alternanza scuola-lavoro</a:t>
            </a:r>
          </a:p>
        </p:txBody>
      </p:sp>
      <p:sp>
        <p:nvSpPr>
          <p:cNvPr id="6" name="Tito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/>
          <a:lstStyle/>
          <a:p>
            <a:pPr algn="ctr"/>
            <a:r>
              <a:rPr lang="it-IT" dirty="0" smtClean="0"/>
              <a:t>DIARIO </a:t>
            </a:r>
            <a:r>
              <a:rPr lang="it-IT" dirty="0" err="1" smtClean="0"/>
              <a:t>DI</a:t>
            </a:r>
            <a:r>
              <a:rPr lang="it-IT" dirty="0" smtClean="0"/>
              <a:t> BORDO</a:t>
            </a:r>
            <a:endParaRPr lang="it-IT" dirty="0"/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80974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STORIA DELL’ORFANOTROFIO DELLE STELLINE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1"/>
          </p:nvPr>
        </p:nvSpPr>
        <p:spPr>
          <a:xfrm>
            <a:off x="285720" y="1643082"/>
            <a:ext cx="3854232" cy="322607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it-IT" sz="1600" dirty="0" smtClean="0"/>
              <a:t>      </a:t>
            </a:r>
            <a:r>
              <a:rPr lang="it-IT" sz="1800" dirty="0" smtClean="0"/>
              <a:t>Carlo Borromeo </a:t>
            </a:r>
            <a:r>
              <a:rPr lang="it-IT" sz="1800" dirty="0" smtClean="0"/>
              <a:t>nel </a:t>
            </a:r>
            <a:r>
              <a:rPr lang="it-IT" sz="1800" dirty="0" smtClean="0"/>
              <a:t>1578 </a:t>
            </a:r>
            <a:r>
              <a:rPr lang="it-IT" sz="1800" dirty="0" smtClean="0"/>
              <a:t>istituisce, nell’ex Monastero Benedettino di Santa Maria alla Stella, l’Ospedale </a:t>
            </a:r>
            <a:r>
              <a:rPr lang="it-IT" sz="1800" dirty="0" smtClean="0"/>
              <a:t>dei Poveri </a:t>
            </a:r>
            <a:r>
              <a:rPr lang="it-IT" sz="1800" dirty="0"/>
              <a:t>M</a:t>
            </a:r>
            <a:r>
              <a:rPr lang="it-IT" sz="1800" dirty="0" smtClean="0"/>
              <a:t>endicanti e </a:t>
            </a:r>
            <a:r>
              <a:rPr lang="it-IT" sz="1800" dirty="0" smtClean="0"/>
              <a:t>Vergognosi. </a:t>
            </a:r>
            <a:r>
              <a:rPr lang="it-IT" sz="1800" dirty="0" smtClean="0"/>
              <a:t>A distanza di circa due secoli quel luogo diverrà per volere di Maria Teresa d’Austria il primo Regio Orfanotrofio femminile della città di Milano, e le orfane verranno soprannominate </a:t>
            </a:r>
            <a:r>
              <a:rPr lang="it-IT" sz="1800" i="1" dirty="0" smtClean="0"/>
              <a:t>Stelline</a:t>
            </a:r>
            <a:r>
              <a:rPr lang="it-IT" sz="1800" dirty="0" smtClean="0"/>
              <a:t> dal nome della dedicazione della chiesa interna a Santa Maria della Stella</a:t>
            </a:r>
            <a:r>
              <a:rPr lang="it-IT" sz="1800" dirty="0" smtClean="0"/>
              <a:t>.</a:t>
            </a:r>
            <a:endParaRPr lang="it-IT" sz="1800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0218" y="1942375"/>
            <a:ext cx="4059238" cy="2627491"/>
          </a:xfrm>
        </p:spPr>
      </p:pic>
    </p:spTree>
  </p:cSld>
  <p:clrMapOvr>
    <a:masterClrMapping/>
  </p:clrMapOvr>
  <p:transition spd="slow" advTm="3000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714520"/>
            <a:ext cx="82296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1800" dirty="0" smtClean="0"/>
              <a:t>     I  bambini per essere ammessi nel luogo Pio devono essere in buona salute, vaccinati e orfani di entrambi o solo di un genitore. Inoltre devono presentare il certificato di battesimo, di matrimonio e di morte dei genitori ed infine quello di miserabilità. I fanciulli vengono ammessi all’interno della struttura a partire dai sei anni fino ad un’età massima di dodici. </a:t>
            </a:r>
            <a:endParaRPr lang="it-IT" sz="1800" dirty="0" smtClean="0"/>
          </a:p>
          <a:p>
            <a:pPr marL="273050" indent="-7938">
              <a:buNone/>
            </a:pPr>
            <a:r>
              <a:rPr lang="it-IT" sz="1800" dirty="0" smtClean="0"/>
              <a:t>In orfanotrofio vige </a:t>
            </a:r>
            <a:r>
              <a:rPr lang="it-IT" sz="1800" dirty="0" smtClean="0"/>
              <a:t>un regolamento molto rigido e nel caso in cui le regole non vengano rispettate sono previste delle punizioni. Nella struttura si praticano diverse attività; molto tempo è dedicato alla carriera personale. I bambini iniziano a lavorare verso i dieci anni mentre le bambine verso i dodici. I lavori svolti sono diversi </a:t>
            </a:r>
            <a:r>
              <a:rPr lang="it-IT" sz="1800" dirty="0" smtClean="0"/>
              <a:t> tra Martinitt e Stelline: </a:t>
            </a:r>
            <a:r>
              <a:rPr lang="it-IT" sz="1800" dirty="0" smtClean="0"/>
              <a:t>i maschi si occupano di lavori manuali, mentre le femmine si occupano di lavori domestici. L’istituto si interessa dell’orfano </a:t>
            </a:r>
            <a:r>
              <a:rPr lang="it-IT" sz="1800" dirty="0" smtClean="0"/>
              <a:t>fino alla </a:t>
            </a:r>
            <a:r>
              <a:rPr lang="it-IT" sz="1800" dirty="0" smtClean="0"/>
              <a:t>sua dimissione che avviene una volta </a:t>
            </a:r>
            <a:r>
              <a:rPr lang="it-IT" sz="1800" dirty="0" smtClean="0"/>
              <a:t>raggiunta l’età di 18 anni. </a:t>
            </a:r>
            <a:r>
              <a:rPr lang="it-IT" sz="1800" dirty="0" smtClean="0"/>
              <a:t>Le stelline </a:t>
            </a:r>
            <a:r>
              <a:rPr lang="it-IT" sz="1800" dirty="0" smtClean="0"/>
              <a:t>potevano </a:t>
            </a:r>
            <a:r>
              <a:rPr lang="it-IT" sz="1800" dirty="0" smtClean="0"/>
              <a:t>rimanere nel luogo Pio, in alcuni casi </a:t>
            </a:r>
            <a:r>
              <a:rPr lang="it-IT" sz="1800" dirty="0" smtClean="0"/>
              <a:t>specifici, </a:t>
            </a:r>
            <a:r>
              <a:rPr lang="it-IT" sz="1800" dirty="0" smtClean="0"/>
              <a:t>fino all’età di </a:t>
            </a:r>
            <a:r>
              <a:rPr lang="it-IT" sz="1800" dirty="0" err="1" smtClean="0"/>
              <a:t>ventun’anni</a:t>
            </a:r>
            <a:r>
              <a:rPr lang="it-IT" sz="1800" dirty="0" smtClean="0"/>
              <a:t>.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52412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VITA ALL’INTERNO DELL’ORFANOTROFIO</a:t>
            </a:r>
            <a:endParaRPr lang="it-IT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1800" dirty="0" smtClean="0"/>
              <a:t>         Il 30 dicembre 1767 muore </a:t>
            </a:r>
            <a:r>
              <a:rPr lang="it-IT" sz="1800" dirty="0" smtClean="0"/>
              <a:t>il principe Antonio </a:t>
            </a:r>
            <a:r>
              <a:rPr lang="it-IT" sz="1800" dirty="0" smtClean="0"/>
              <a:t>Tolomeo Gallio Trivulzio. Profondamente toccato dallo spettacolo di miseria che quotidianamente offrono le vie cittadine, vuole fondare  un “ospitale” dove </a:t>
            </a:r>
            <a:r>
              <a:rPr lang="it-IT" sz="1800" dirty="0" smtClean="0"/>
              <a:t>offrire </a:t>
            </a:r>
            <a:r>
              <a:rPr lang="it-IT" sz="1800" dirty="0" smtClean="0"/>
              <a:t>un ricovero, cibo e vestiario </a:t>
            </a:r>
            <a:r>
              <a:rPr lang="it-IT" sz="1800" dirty="0" smtClean="0"/>
              <a:t>sufficienti e </a:t>
            </a:r>
            <a:r>
              <a:rPr lang="it-IT" sz="1800" dirty="0" smtClean="0"/>
              <a:t>assistenza medica e spirituale. Nel 1771 viene inaugurato il Pio </a:t>
            </a:r>
            <a:r>
              <a:rPr lang="it-IT" sz="1800" dirty="0" smtClean="0"/>
              <a:t>Albergo Trivulzio. </a:t>
            </a:r>
            <a:r>
              <a:rPr lang="it-IT" sz="1800" dirty="0" smtClean="0"/>
              <a:t>Il </a:t>
            </a:r>
            <a:r>
              <a:rPr lang="it-IT" sz="1800" dirty="0" smtClean="0"/>
              <a:t>luogo serve </a:t>
            </a:r>
            <a:r>
              <a:rPr lang="it-IT" sz="1800" dirty="0" smtClean="0"/>
              <a:t>per poveri nazionali impotenti per età, per difetto corporale ed </a:t>
            </a:r>
            <a:r>
              <a:rPr lang="it-IT" sz="1800" dirty="0" smtClean="0"/>
              <a:t>infermità dell’uno </a:t>
            </a:r>
            <a:r>
              <a:rPr lang="it-IT" sz="1800" dirty="0" smtClean="0"/>
              <a:t>e dell’altro sesso. Al loro ingresso i poveri vengono visitati dal chirurgo perché nel caso </a:t>
            </a:r>
            <a:r>
              <a:rPr lang="it-IT" sz="1800" dirty="0" smtClean="0"/>
              <a:t>siano </a:t>
            </a:r>
            <a:r>
              <a:rPr lang="it-IT" sz="1800" dirty="0" smtClean="0"/>
              <a:t>affetti da mali incurabili o da pazzia, non possono essere accettati. Subito dopo la visita i poveri sono trasportati in infermeria, ripuliti e riforniti del vestiario e della biancheria necessari. I poveri del Pio Albergo Trivulzio sono suddivisi in cinque diverse “</a:t>
            </a:r>
            <a:r>
              <a:rPr lang="it-IT" sz="1800" dirty="0" smtClean="0"/>
              <a:t>categorie«. </a:t>
            </a:r>
            <a:r>
              <a:rPr lang="it-IT" sz="1800" dirty="0" smtClean="0"/>
              <a:t>La </a:t>
            </a:r>
            <a:r>
              <a:rPr lang="it-IT" sz="1800" dirty="0" smtClean="0"/>
              <a:t>vita nel luogo pio è scandita da un orario meticoloso. L’aspetto del lavoro è particolarmente seguito, sia a fini riabilitativi che come gratificazione personale.</a:t>
            </a:r>
          </a:p>
          <a:p>
            <a:pPr>
              <a:buNone/>
            </a:pPr>
            <a:r>
              <a:rPr lang="it-IT" sz="1800" dirty="0" smtClean="0"/>
              <a:t>         </a:t>
            </a:r>
            <a:endParaRPr lang="it-IT" sz="1600" dirty="0"/>
          </a:p>
        </p:txBody>
      </p:sp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it-IT" dirty="0" smtClean="0"/>
              <a:t>PIO ALBERGO TRIVULZIO</a:t>
            </a:r>
            <a:endParaRPr lang="it-IT" dirty="0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14678" y="5786454"/>
            <a:ext cx="3186106" cy="776270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latin typeface="Pristina" pitchFamily="66" charset="0"/>
              </a:rPr>
              <a:t>Pio </a:t>
            </a:r>
            <a:r>
              <a:rPr lang="it-IT" sz="2800" b="1" i="1" dirty="0" smtClean="0">
                <a:latin typeface="Pristina" pitchFamily="66" charset="0"/>
              </a:rPr>
              <a:t>Albergo</a:t>
            </a:r>
            <a:r>
              <a:rPr lang="it-IT" sz="2800" b="1" dirty="0" smtClean="0">
                <a:latin typeface="Pristina" pitchFamily="66" charset="0"/>
              </a:rPr>
              <a:t> Trivulzio</a:t>
            </a:r>
            <a:endParaRPr lang="it-IT" sz="2800" b="1" dirty="0">
              <a:latin typeface="Pristina" pitchFamily="66" charset="0"/>
            </a:endParaRPr>
          </a:p>
        </p:txBody>
      </p:sp>
      <p:pic>
        <p:nvPicPr>
          <p:cNvPr id="5" name="Segnaposto contenuto 4" descr="s-l300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7224" y="428604"/>
            <a:ext cx="7355810" cy="5429288"/>
          </a:xfrm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Introduzione ai grafici </a:t>
            </a:r>
            <a:endParaRPr lang="it-IT" b="1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4860" y="5013176"/>
            <a:ext cx="8206680" cy="984736"/>
          </a:xfrm>
        </p:spPr>
        <p:txBody>
          <a:bodyPr>
            <a:normAutofit fontScale="85000" lnSpcReduction="20000"/>
          </a:bodyPr>
          <a:lstStyle/>
          <a:p>
            <a:r>
              <a:rPr lang="it-IT" dirty="0" smtClean="0"/>
              <a:t>Analizzando i vari fascicoli abbiamo elaborato dei grafici suddivisi in tre </a:t>
            </a:r>
            <a:r>
              <a:rPr lang="it-IT" dirty="0" smtClean="0"/>
              <a:t>serie temporali(1800-1900; 1901-1939; 1940-1959) </a:t>
            </a:r>
            <a:r>
              <a:rPr lang="it-IT" dirty="0" smtClean="0"/>
              <a:t>e in tre </a:t>
            </a:r>
            <a:r>
              <a:rPr lang="it-IT" dirty="0" smtClean="0"/>
              <a:t>categorie ( uomini, donne, orfani</a:t>
            </a:r>
            <a:r>
              <a:rPr lang="it-IT" dirty="0" smtClean="0"/>
              <a:t>). Si può notare quali fossero i lavori maggiormente svolti al tempo.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50310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/>
              <a:t>GRAFICI</a:t>
            </a:r>
            <a:r>
              <a:rPr lang="it-IT" dirty="0" smtClean="0"/>
              <a:t> </a:t>
            </a:r>
            <a:r>
              <a:rPr lang="it-IT" dirty="0" smtClean="0"/>
              <a:t>lavoro(1800-1900</a:t>
            </a:r>
            <a:r>
              <a:rPr lang="it-IT" dirty="0" smtClean="0"/>
              <a:t>)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64343719"/>
              </p:ext>
            </p:extLst>
          </p:nvPr>
        </p:nvGraphicFramePr>
        <p:xfrm>
          <a:off x="457200" y="1524000"/>
          <a:ext cx="4059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Segnaposto contenuto 1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47580355"/>
              </p:ext>
            </p:extLst>
          </p:nvPr>
        </p:nvGraphicFramePr>
        <p:xfrm>
          <a:off x="4648200" y="1524000"/>
          <a:ext cx="4059238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644113"/>
              </p:ext>
            </p:extLst>
          </p:nvPr>
        </p:nvGraphicFramePr>
        <p:xfrm>
          <a:off x="460342" y="980728"/>
          <a:ext cx="8229600" cy="5691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/>
          <a:lstStyle/>
          <a:p>
            <a:pPr algn="ctr"/>
            <a:r>
              <a:rPr lang="it-IT" b="1" dirty="0" smtClean="0"/>
              <a:t>GRAFICI</a:t>
            </a:r>
            <a:r>
              <a:rPr lang="it-IT" dirty="0" smtClean="0"/>
              <a:t> </a:t>
            </a:r>
            <a:r>
              <a:rPr lang="it-IT" dirty="0" smtClean="0"/>
              <a:t>lavoro(1800-1900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8045834"/>
      </p:ext>
    </p:extLst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">
  <a:themeElements>
    <a:clrScheme name="Carta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arta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rta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484</TotalTime>
  <Words>1421</Words>
  <Application>Microsoft Office PowerPoint</Application>
  <PresentationFormat>Presentazione su schermo (4:3)</PresentationFormat>
  <Paragraphs>171</Paragraphs>
  <Slides>28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33" baseType="lpstr">
      <vt:lpstr>PMingLiU-ExtB</vt:lpstr>
      <vt:lpstr>Constantia</vt:lpstr>
      <vt:lpstr>Pristina</vt:lpstr>
      <vt:lpstr>Wingdings 2</vt:lpstr>
      <vt:lpstr>Carta</vt:lpstr>
      <vt:lpstr>ORFANOTROFI MARTINITT E STELLINE  E PIO ALBERGO TRIVULZIO</vt:lpstr>
      <vt:lpstr>STORIA DELL’ORFANOTROFIO DEI   MARTINITT   </vt:lpstr>
      <vt:lpstr>STORIA DELL’ORFANOTROFIO DELLE STELLINE</vt:lpstr>
      <vt:lpstr>LA VITA ALL’INTERNO DELL’ORFANOTROFIO</vt:lpstr>
      <vt:lpstr>PIO ALBERGO TRIVULZIO</vt:lpstr>
      <vt:lpstr>Pio Albergo Trivulzio</vt:lpstr>
      <vt:lpstr>Introduzione ai grafici </vt:lpstr>
      <vt:lpstr>GRAFICI lavoro(1800-1900)</vt:lpstr>
      <vt:lpstr>GRAFICI lavoro(1800-1900)</vt:lpstr>
      <vt:lpstr>GRAFICI seconda serie(1901-1939)</vt:lpstr>
      <vt:lpstr>GRAFICI seconda serie(1901-1939)</vt:lpstr>
      <vt:lpstr>GRAFICI terza serie(1940-1959)</vt:lpstr>
      <vt:lpstr>GRAFICI terza serie(1940-1959)</vt:lpstr>
      <vt:lpstr>BIOGRAFIE DEGLI ORFANI</vt:lpstr>
      <vt:lpstr>Antonio Bellotti</vt:lpstr>
      <vt:lpstr>Giovanni Fassi</vt:lpstr>
      <vt:lpstr>Antonio Ballerini</vt:lpstr>
      <vt:lpstr>Carlo Biolchi</vt:lpstr>
      <vt:lpstr>Costantino Banfi</vt:lpstr>
      <vt:lpstr>Adolfo Protti</vt:lpstr>
      <vt:lpstr>Ivanoe Bentivoglio </vt:lpstr>
      <vt:lpstr>Natale Quadrelli</vt:lpstr>
      <vt:lpstr>Pierino Bellinzoni</vt:lpstr>
      <vt:lpstr>CONSIDERAZIONI PERSONALI</vt:lpstr>
      <vt:lpstr>ULTERIORI POSSIBILI RICERCHE </vt:lpstr>
      <vt:lpstr>DIARIO DI BORDO</vt:lpstr>
      <vt:lpstr>Presentazione standard di PowerPoint</vt:lpstr>
      <vt:lpstr>DIARIO DI BORDO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ORFANOTROFIO MARTINITT E STELLINE  E PIO ALBERGO TRIVULZIO</dc:title>
  <dc:creator>Silvia</dc:creator>
  <cp:lastModifiedBy>Museo 07</cp:lastModifiedBy>
  <cp:revision>100</cp:revision>
  <dcterms:created xsi:type="dcterms:W3CDTF">2018-04-27T07:22:41Z</dcterms:created>
  <dcterms:modified xsi:type="dcterms:W3CDTF">2020-02-17T16:35:24Z</dcterms:modified>
</cp:coreProperties>
</file>