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84" r:id="rId1"/>
  </p:sldMasterIdLst>
  <p:sldIdLst>
    <p:sldId id="256" r:id="rId2"/>
    <p:sldId id="260" r:id="rId3"/>
    <p:sldId id="262" r:id="rId4"/>
    <p:sldId id="263" r:id="rId5"/>
    <p:sldId id="274" r:id="rId6"/>
    <p:sldId id="275" r:id="rId7"/>
    <p:sldId id="264" r:id="rId8"/>
    <p:sldId id="257" r:id="rId9"/>
    <p:sldId id="259" r:id="rId10"/>
    <p:sldId id="258" r:id="rId11"/>
    <p:sldId id="265" r:id="rId12"/>
    <p:sldId id="266" r:id="rId13"/>
    <p:sldId id="267" r:id="rId14"/>
    <p:sldId id="270" r:id="rId15"/>
    <p:sldId id="269" r:id="rId16"/>
    <p:sldId id="272" r:id="rId17"/>
    <p:sldId id="277" r:id="rId18"/>
    <p:sldId id="279" r:id="rId19"/>
    <p:sldId id="281" r:id="rId20"/>
    <p:sldId id="282" r:id="rId21"/>
    <p:sldId id="283" r:id="rId22"/>
    <p:sldId id="284" r:id="rId23"/>
    <p:sldId id="287" r:id="rId24"/>
    <p:sldId id="286" r:id="rId25"/>
    <p:sldId id="294" r:id="rId26"/>
    <p:sldId id="293" r:id="rId27"/>
    <p:sldId id="285" r:id="rId28"/>
    <p:sldId id="288" r:id="rId29"/>
    <p:sldId id="289" r:id="rId30"/>
    <p:sldId id="292" r:id="rId31"/>
    <p:sldId id="290" r:id="rId32"/>
    <p:sldId id="296" r:id="rId33"/>
    <p:sldId id="291" r:id="rId34"/>
    <p:sldId id="271" r:id="rId35"/>
    <p:sldId id="297" r:id="rId36"/>
    <p:sldId id="298" r:id="rId3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808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9999"/>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4" autoAdjust="0"/>
    <p:restoredTop sz="94660"/>
  </p:normalViewPr>
  <p:slideViewPr>
    <p:cSldViewPr>
      <p:cViewPr varScale="1">
        <p:scale>
          <a:sx n="67" d="100"/>
          <a:sy n="67" d="100"/>
        </p:scale>
        <p:origin x="140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Foglio1!$B$1</c:f>
              <c:strCache>
                <c:ptCount val="1"/>
                <c:pt idx="0">
                  <c:v>Serie 1</c:v>
                </c:pt>
              </c:strCache>
            </c:strRef>
          </c:tx>
          <c:invertIfNegative val="0"/>
          <c:cat>
            <c:strRef>
              <c:f>Foglio1!$A$2:$A$18</c:f>
              <c:strCache>
                <c:ptCount val="16"/>
                <c:pt idx="0">
                  <c:v>oleografo</c:v>
                </c:pt>
                <c:pt idx="1">
                  <c:v>sarto</c:v>
                </c:pt>
                <c:pt idx="2">
                  <c:v>tipografo</c:v>
                </c:pt>
                <c:pt idx="3">
                  <c:v>lattoniere</c:v>
                </c:pt>
                <c:pt idx="4">
                  <c:v>calzolaio</c:v>
                </c:pt>
                <c:pt idx="5">
                  <c:v>meccanico  ortopedico</c:v>
                </c:pt>
                <c:pt idx="6">
                  <c:v>mercante </c:v>
                </c:pt>
                <c:pt idx="7">
                  <c:v>fantino </c:v>
                </c:pt>
                <c:pt idx="8">
                  <c:v>cesellatore</c:v>
                </c:pt>
                <c:pt idx="9">
                  <c:v>intagliatore</c:v>
                </c:pt>
                <c:pt idx="10">
                  <c:v>militare</c:v>
                </c:pt>
                <c:pt idx="11">
                  <c:v>macchinista</c:v>
                </c:pt>
                <c:pt idx="12">
                  <c:v>disegnatore di tessuti</c:v>
                </c:pt>
                <c:pt idx="13">
                  <c:v>fabbro</c:v>
                </c:pt>
                <c:pt idx="14">
                  <c:v>falegname</c:v>
                </c:pt>
                <c:pt idx="15">
                  <c:v>tappeziere</c:v>
                </c:pt>
              </c:strCache>
            </c:strRef>
          </c:cat>
          <c:val>
            <c:numRef>
              <c:f>Foglio1!$B$2:$B$18</c:f>
              <c:numCache>
                <c:formatCode>General</c:formatCode>
                <c:ptCount val="17"/>
                <c:pt idx="0">
                  <c:v>1</c:v>
                </c:pt>
                <c:pt idx="1">
                  <c:v>2</c:v>
                </c:pt>
                <c:pt idx="2">
                  <c:v>6</c:v>
                </c:pt>
                <c:pt idx="3">
                  <c:v>2</c:v>
                </c:pt>
                <c:pt idx="4">
                  <c:v>3</c:v>
                </c:pt>
                <c:pt idx="5">
                  <c:v>1</c:v>
                </c:pt>
                <c:pt idx="6">
                  <c:v>1</c:v>
                </c:pt>
                <c:pt idx="7">
                  <c:v>1</c:v>
                </c:pt>
                <c:pt idx="8">
                  <c:v>1</c:v>
                </c:pt>
                <c:pt idx="9">
                  <c:v>1</c:v>
                </c:pt>
                <c:pt idx="10">
                  <c:v>1</c:v>
                </c:pt>
                <c:pt idx="11">
                  <c:v>1</c:v>
                </c:pt>
                <c:pt idx="12">
                  <c:v>1</c:v>
                </c:pt>
                <c:pt idx="13">
                  <c:v>1</c:v>
                </c:pt>
                <c:pt idx="14">
                  <c:v>1</c:v>
                </c:pt>
                <c:pt idx="15">
                  <c:v>1</c:v>
                </c:pt>
              </c:numCache>
            </c:numRef>
          </c:val>
          <c:extLst xmlns:c16r2="http://schemas.microsoft.com/office/drawing/2015/06/chart">
            <c:ext xmlns:c16="http://schemas.microsoft.com/office/drawing/2014/chart" uri="{C3380CC4-5D6E-409C-BE32-E72D297353CC}">
              <c16:uniqueId val="{00000000-C6CE-4269-A85C-9EFA6BCAF45B}"/>
            </c:ext>
          </c:extLst>
        </c:ser>
        <c:ser>
          <c:idx val="1"/>
          <c:order val="1"/>
          <c:tx>
            <c:strRef>
              <c:f>Foglio1!$C$1</c:f>
              <c:strCache>
                <c:ptCount val="1"/>
                <c:pt idx="0">
                  <c:v>Colonna1</c:v>
                </c:pt>
              </c:strCache>
            </c:strRef>
          </c:tx>
          <c:invertIfNegative val="0"/>
          <c:cat>
            <c:strRef>
              <c:f>Foglio1!$A$2:$A$18</c:f>
              <c:strCache>
                <c:ptCount val="16"/>
                <c:pt idx="0">
                  <c:v>oleografo</c:v>
                </c:pt>
                <c:pt idx="1">
                  <c:v>sarto</c:v>
                </c:pt>
                <c:pt idx="2">
                  <c:v>tipografo</c:v>
                </c:pt>
                <c:pt idx="3">
                  <c:v>lattoniere</c:v>
                </c:pt>
                <c:pt idx="4">
                  <c:v>calzolaio</c:v>
                </c:pt>
                <c:pt idx="5">
                  <c:v>meccanico  ortopedico</c:v>
                </c:pt>
                <c:pt idx="6">
                  <c:v>mercante </c:v>
                </c:pt>
                <c:pt idx="7">
                  <c:v>fantino </c:v>
                </c:pt>
                <c:pt idx="8">
                  <c:v>cesellatore</c:v>
                </c:pt>
                <c:pt idx="9">
                  <c:v>intagliatore</c:v>
                </c:pt>
                <c:pt idx="10">
                  <c:v>militare</c:v>
                </c:pt>
                <c:pt idx="11">
                  <c:v>macchinista</c:v>
                </c:pt>
                <c:pt idx="12">
                  <c:v>disegnatore di tessuti</c:v>
                </c:pt>
                <c:pt idx="13">
                  <c:v>fabbro</c:v>
                </c:pt>
                <c:pt idx="14">
                  <c:v>falegname</c:v>
                </c:pt>
                <c:pt idx="15">
                  <c:v>tappeziere</c:v>
                </c:pt>
              </c:strCache>
            </c:strRef>
          </c:cat>
          <c:val>
            <c:numRef>
              <c:f>Foglio1!$C$2:$C$18</c:f>
              <c:numCache>
                <c:formatCode>General</c:formatCode>
                <c:ptCount val="17"/>
              </c:numCache>
            </c:numRef>
          </c:val>
          <c:extLst xmlns:c16r2="http://schemas.microsoft.com/office/drawing/2015/06/chart">
            <c:ext xmlns:c16="http://schemas.microsoft.com/office/drawing/2014/chart" uri="{C3380CC4-5D6E-409C-BE32-E72D297353CC}">
              <c16:uniqueId val="{00000001-C6CE-4269-A85C-9EFA6BCAF45B}"/>
            </c:ext>
          </c:extLst>
        </c:ser>
        <c:ser>
          <c:idx val="2"/>
          <c:order val="2"/>
          <c:tx>
            <c:strRef>
              <c:f>Foglio1!$D$1</c:f>
              <c:strCache>
                <c:ptCount val="1"/>
                <c:pt idx="0">
                  <c:v>Colonna2</c:v>
                </c:pt>
              </c:strCache>
            </c:strRef>
          </c:tx>
          <c:invertIfNegative val="0"/>
          <c:cat>
            <c:strRef>
              <c:f>Foglio1!$A$2:$A$18</c:f>
              <c:strCache>
                <c:ptCount val="16"/>
                <c:pt idx="0">
                  <c:v>oleografo</c:v>
                </c:pt>
                <c:pt idx="1">
                  <c:v>sarto</c:v>
                </c:pt>
                <c:pt idx="2">
                  <c:v>tipografo</c:v>
                </c:pt>
                <c:pt idx="3">
                  <c:v>lattoniere</c:v>
                </c:pt>
                <c:pt idx="4">
                  <c:v>calzolaio</c:v>
                </c:pt>
                <c:pt idx="5">
                  <c:v>meccanico  ortopedico</c:v>
                </c:pt>
                <c:pt idx="6">
                  <c:v>mercante </c:v>
                </c:pt>
                <c:pt idx="7">
                  <c:v>fantino </c:v>
                </c:pt>
                <c:pt idx="8">
                  <c:v>cesellatore</c:v>
                </c:pt>
                <c:pt idx="9">
                  <c:v>intagliatore</c:v>
                </c:pt>
                <c:pt idx="10">
                  <c:v>militare</c:v>
                </c:pt>
                <c:pt idx="11">
                  <c:v>macchinista</c:v>
                </c:pt>
                <c:pt idx="12">
                  <c:v>disegnatore di tessuti</c:v>
                </c:pt>
                <c:pt idx="13">
                  <c:v>fabbro</c:v>
                </c:pt>
                <c:pt idx="14">
                  <c:v>falegname</c:v>
                </c:pt>
                <c:pt idx="15">
                  <c:v>tappeziere</c:v>
                </c:pt>
              </c:strCache>
            </c:strRef>
          </c:cat>
          <c:val>
            <c:numRef>
              <c:f>Foglio1!$D$2:$D$18</c:f>
              <c:numCache>
                <c:formatCode>General</c:formatCode>
                <c:ptCount val="17"/>
              </c:numCache>
            </c:numRef>
          </c:val>
          <c:extLst xmlns:c16r2="http://schemas.microsoft.com/office/drawing/2015/06/chart">
            <c:ext xmlns:c16="http://schemas.microsoft.com/office/drawing/2014/chart" uri="{C3380CC4-5D6E-409C-BE32-E72D297353CC}">
              <c16:uniqueId val="{00000002-C6CE-4269-A85C-9EFA6BCAF45B}"/>
            </c:ext>
          </c:extLst>
        </c:ser>
        <c:dLbls>
          <c:showLegendKey val="0"/>
          <c:showVal val="0"/>
          <c:showCatName val="0"/>
          <c:showSerName val="0"/>
          <c:showPercent val="0"/>
          <c:showBubbleSize val="0"/>
        </c:dLbls>
        <c:gapWidth val="150"/>
        <c:axId val="213379072"/>
        <c:axId val="213349216"/>
      </c:barChart>
      <c:catAx>
        <c:axId val="213379072"/>
        <c:scaling>
          <c:orientation val="minMax"/>
        </c:scaling>
        <c:delete val="0"/>
        <c:axPos val="b"/>
        <c:numFmt formatCode="General" sourceLinked="1"/>
        <c:majorTickMark val="out"/>
        <c:minorTickMark val="none"/>
        <c:tickLblPos val="nextTo"/>
        <c:txPr>
          <a:bodyPr/>
          <a:lstStyle/>
          <a:p>
            <a:pPr>
              <a:defRPr sz="1460" baseline="0"/>
            </a:pPr>
            <a:endParaRPr lang="it-IT"/>
          </a:p>
        </c:txPr>
        <c:crossAx val="213349216"/>
        <c:crosses val="autoZero"/>
        <c:auto val="1"/>
        <c:lblAlgn val="ctr"/>
        <c:lblOffset val="100"/>
        <c:noMultiLvlLbl val="0"/>
      </c:catAx>
      <c:valAx>
        <c:axId val="213349216"/>
        <c:scaling>
          <c:orientation val="minMax"/>
        </c:scaling>
        <c:delete val="0"/>
        <c:axPos val="l"/>
        <c:majorGridlines/>
        <c:numFmt formatCode="General" sourceLinked="1"/>
        <c:majorTickMark val="out"/>
        <c:minorTickMark val="none"/>
        <c:tickLblPos val="nextTo"/>
        <c:crossAx val="213379072"/>
        <c:crosses val="autoZero"/>
        <c:crossBetween val="between"/>
      </c:valAx>
    </c:plotArea>
    <c:legend>
      <c:legendPos val="r"/>
      <c:legendEntry>
        <c:idx val="1"/>
        <c:delete val="1"/>
      </c:legendEntry>
      <c:legendEntry>
        <c:idx val="2"/>
        <c:delete val="1"/>
      </c:legendEntry>
      <c:layout>
        <c:manualLayout>
          <c:xMode val="edge"/>
          <c:yMode val="edge"/>
          <c:x val="0.82727608267716535"/>
          <c:y val="0.31913238188976401"/>
          <c:w val="0.15397391732283469"/>
          <c:h val="8.6734990157480429E-2"/>
        </c:manualLayout>
      </c:layout>
      <c:overlay val="0"/>
    </c:legend>
    <c:plotVisOnly val="1"/>
    <c:dispBlanksAs val="gap"/>
    <c:showDLblsOverMax val="0"/>
  </c:chart>
  <c:txPr>
    <a:bodyPr/>
    <a:lstStyle/>
    <a:p>
      <a:pPr>
        <a:defRPr sz="1800"/>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Foglio1!$B$1</c:f>
              <c:strCache>
                <c:ptCount val="1"/>
                <c:pt idx="0">
                  <c:v>Serie 1</c:v>
                </c:pt>
              </c:strCache>
            </c:strRef>
          </c:tx>
          <c:invertIfNegative val="0"/>
          <c:cat>
            <c:strRef>
              <c:f>Foglio1!$A$2:$A$29</c:f>
              <c:strCache>
                <c:ptCount val="28"/>
                <c:pt idx="0">
                  <c:v>impiegato</c:v>
                </c:pt>
                <c:pt idx="1">
                  <c:v>calzolaio</c:v>
                </c:pt>
                <c:pt idx="2">
                  <c:v>macchinista </c:v>
                </c:pt>
                <c:pt idx="3">
                  <c:v>cocchiere</c:v>
                </c:pt>
                <c:pt idx="4">
                  <c:v>maestro </c:v>
                </c:pt>
                <c:pt idx="5">
                  <c:v>facchino </c:v>
                </c:pt>
                <c:pt idx="6">
                  <c:v>infermiere </c:v>
                </c:pt>
                <c:pt idx="7">
                  <c:v>condottiero</c:v>
                </c:pt>
                <c:pt idx="8">
                  <c:v>falegname </c:v>
                </c:pt>
                <c:pt idx="9">
                  <c:v>ortolano </c:v>
                </c:pt>
                <c:pt idx="10">
                  <c:v>orefice </c:v>
                </c:pt>
                <c:pt idx="11">
                  <c:v>muratore </c:v>
                </c:pt>
                <c:pt idx="12">
                  <c:v>fabbro </c:v>
                </c:pt>
                <c:pt idx="13">
                  <c:v>domestico</c:v>
                </c:pt>
                <c:pt idx="14">
                  <c:v>macellaio</c:v>
                </c:pt>
                <c:pt idx="15">
                  <c:v>cameriere</c:v>
                </c:pt>
                <c:pt idx="16">
                  <c:v>imp. Ferroviario</c:v>
                </c:pt>
                <c:pt idx="17">
                  <c:v>doganiere</c:v>
                </c:pt>
                <c:pt idx="18">
                  <c:v>mercante</c:v>
                </c:pt>
                <c:pt idx="19">
                  <c:v>tipografo</c:v>
                </c:pt>
                <c:pt idx="20">
                  <c:v>cuoco</c:v>
                </c:pt>
                <c:pt idx="21">
                  <c:v>imbianchino </c:v>
                </c:pt>
                <c:pt idx="22">
                  <c:v>ispettore </c:v>
                </c:pt>
                <c:pt idx="23">
                  <c:v>meccanico </c:v>
                </c:pt>
                <c:pt idx="24">
                  <c:v>custode</c:v>
                </c:pt>
                <c:pt idx="25">
                  <c:v>sarto </c:v>
                </c:pt>
                <c:pt idx="26">
                  <c:v>botteghista </c:v>
                </c:pt>
                <c:pt idx="27">
                  <c:v>fisarmonico</c:v>
                </c:pt>
              </c:strCache>
            </c:strRef>
          </c:cat>
          <c:val>
            <c:numRef>
              <c:f>Foglio1!$B$2:$B$29</c:f>
              <c:numCache>
                <c:formatCode>General</c:formatCode>
                <c:ptCount val="28"/>
                <c:pt idx="0">
                  <c:v>2</c:v>
                </c:pt>
                <c:pt idx="1">
                  <c:v>6</c:v>
                </c:pt>
                <c:pt idx="2">
                  <c:v>3</c:v>
                </c:pt>
                <c:pt idx="3">
                  <c:v>1</c:v>
                </c:pt>
                <c:pt idx="4">
                  <c:v>2</c:v>
                </c:pt>
                <c:pt idx="5">
                  <c:v>3</c:v>
                </c:pt>
                <c:pt idx="6">
                  <c:v>3</c:v>
                </c:pt>
                <c:pt idx="7">
                  <c:v>1</c:v>
                </c:pt>
                <c:pt idx="8">
                  <c:v>4</c:v>
                </c:pt>
                <c:pt idx="9">
                  <c:v>1</c:v>
                </c:pt>
                <c:pt idx="10">
                  <c:v>2</c:v>
                </c:pt>
                <c:pt idx="11">
                  <c:v>1</c:v>
                </c:pt>
                <c:pt idx="12">
                  <c:v>7</c:v>
                </c:pt>
                <c:pt idx="13">
                  <c:v>2</c:v>
                </c:pt>
                <c:pt idx="14">
                  <c:v>1</c:v>
                </c:pt>
                <c:pt idx="15">
                  <c:v>2</c:v>
                </c:pt>
                <c:pt idx="16">
                  <c:v>1</c:v>
                </c:pt>
                <c:pt idx="17">
                  <c:v>1</c:v>
                </c:pt>
                <c:pt idx="18">
                  <c:v>3</c:v>
                </c:pt>
                <c:pt idx="19">
                  <c:v>3</c:v>
                </c:pt>
                <c:pt idx="20">
                  <c:v>1</c:v>
                </c:pt>
                <c:pt idx="21">
                  <c:v>2</c:v>
                </c:pt>
                <c:pt idx="22">
                  <c:v>1</c:v>
                </c:pt>
                <c:pt idx="23">
                  <c:v>2</c:v>
                </c:pt>
                <c:pt idx="24">
                  <c:v>1</c:v>
                </c:pt>
                <c:pt idx="25">
                  <c:v>3</c:v>
                </c:pt>
                <c:pt idx="26">
                  <c:v>2</c:v>
                </c:pt>
                <c:pt idx="27">
                  <c:v>1</c:v>
                </c:pt>
              </c:numCache>
            </c:numRef>
          </c:val>
          <c:extLst xmlns:c16r2="http://schemas.microsoft.com/office/drawing/2015/06/chart">
            <c:ext xmlns:c16="http://schemas.microsoft.com/office/drawing/2014/chart" uri="{C3380CC4-5D6E-409C-BE32-E72D297353CC}">
              <c16:uniqueId val="{00000000-5503-433E-BA66-6BE0BB1D9E88}"/>
            </c:ext>
          </c:extLst>
        </c:ser>
        <c:ser>
          <c:idx val="1"/>
          <c:order val="1"/>
          <c:tx>
            <c:strRef>
              <c:f>Foglio1!$C$1</c:f>
              <c:strCache>
                <c:ptCount val="1"/>
                <c:pt idx="0">
                  <c:v>Colonna1</c:v>
                </c:pt>
              </c:strCache>
            </c:strRef>
          </c:tx>
          <c:invertIfNegative val="0"/>
          <c:cat>
            <c:strRef>
              <c:f>Foglio1!$A$2:$A$29</c:f>
              <c:strCache>
                <c:ptCount val="28"/>
                <c:pt idx="0">
                  <c:v>impiegato</c:v>
                </c:pt>
                <c:pt idx="1">
                  <c:v>calzolaio</c:v>
                </c:pt>
                <c:pt idx="2">
                  <c:v>macchinista </c:v>
                </c:pt>
                <c:pt idx="3">
                  <c:v>cocchiere</c:v>
                </c:pt>
                <c:pt idx="4">
                  <c:v>maestro </c:v>
                </c:pt>
                <c:pt idx="5">
                  <c:v>facchino </c:v>
                </c:pt>
                <c:pt idx="6">
                  <c:v>infermiere </c:v>
                </c:pt>
                <c:pt idx="7">
                  <c:v>condottiero</c:v>
                </c:pt>
                <c:pt idx="8">
                  <c:v>falegname </c:v>
                </c:pt>
                <c:pt idx="9">
                  <c:v>ortolano </c:v>
                </c:pt>
                <c:pt idx="10">
                  <c:v>orefice </c:v>
                </c:pt>
                <c:pt idx="11">
                  <c:v>muratore </c:v>
                </c:pt>
                <c:pt idx="12">
                  <c:v>fabbro </c:v>
                </c:pt>
                <c:pt idx="13">
                  <c:v>domestico</c:v>
                </c:pt>
                <c:pt idx="14">
                  <c:v>macellaio</c:v>
                </c:pt>
                <c:pt idx="15">
                  <c:v>cameriere</c:v>
                </c:pt>
                <c:pt idx="16">
                  <c:v>imp. Ferroviario</c:v>
                </c:pt>
                <c:pt idx="17">
                  <c:v>doganiere</c:v>
                </c:pt>
                <c:pt idx="18">
                  <c:v>mercante</c:v>
                </c:pt>
                <c:pt idx="19">
                  <c:v>tipografo</c:v>
                </c:pt>
                <c:pt idx="20">
                  <c:v>cuoco</c:v>
                </c:pt>
                <c:pt idx="21">
                  <c:v>imbianchino </c:v>
                </c:pt>
                <c:pt idx="22">
                  <c:v>ispettore </c:v>
                </c:pt>
                <c:pt idx="23">
                  <c:v>meccanico </c:v>
                </c:pt>
                <c:pt idx="24">
                  <c:v>custode</c:v>
                </c:pt>
                <c:pt idx="25">
                  <c:v>sarto </c:v>
                </c:pt>
                <c:pt idx="26">
                  <c:v>botteghista </c:v>
                </c:pt>
                <c:pt idx="27">
                  <c:v>fisarmonico</c:v>
                </c:pt>
              </c:strCache>
            </c:strRef>
          </c:cat>
          <c:val>
            <c:numRef>
              <c:f>Foglio1!$C$2:$C$29</c:f>
              <c:numCache>
                <c:formatCode>General</c:formatCode>
                <c:ptCount val="28"/>
              </c:numCache>
            </c:numRef>
          </c:val>
          <c:extLst xmlns:c16r2="http://schemas.microsoft.com/office/drawing/2015/06/chart">
            <c:ext xmlns:c16="http://schemas.microsoft.com/office/drawing/2014/chart" uri="{C3380CC4-5D6E-409C-BE32-E72D297353CC}">
              <c16:uniqueId val="{00000001-5503-433E-BA66-6BE0BB1D9E88}"/>
            </c:ext>
          </c:extLst>
        </c:ser>
        <c:ser>
          <c:idx val="2"/>
          <c:order val="2"/>
          <c:tx>
            <c:strRef>
              <c:f>Foglio1!$D$1</c:f>
              <c:strCache>
                <c:ptCount val="1"/>
                <c:pt idx="0">
                  <c:v>Colonna2</c:v>
                </c:pt>
              </c:strCache>
            </c:strRef>
          </c:tx>
          <c:invertIfNegative val="0"/>
          <c:cat>
            <c:strRef>
              <c:f>Foglio1!$A$2:$A$29</c:f>
              <c:strCache>
                <c:ptCount val="28"/>
                <c:pt idx="0">
                  <c:v>impiegato</c:v>
                </c:pt>
                <c:pt idx="1">
                  <c:v>calzolaio</c:v>
                </c:pt>
                <c:pt idx="2">
                  <c:v>macchinista </c:v>
                </c:pt>
                <c:pt idx="3">
                  <c:v>cocchiere</c:v>
                </c:pt>
                <c:pt idx="4">
                  <c:v>maestro </c:v>
                </c:pt>
                <c:pt idx="5">
                  <c:v>facchino </c:v>
                </c:pt>
                <c:pt idx="6">
                  <c:v>infermiere </c:v>
                </c:pt>
                <c:pt idx="7">
                  <c:v>condottiero</c:v>
                </c:pt>
                <c:pt idx="8">
                  <c:v>falegname </c:v>
                </c:pt>
                <c:pt idx="9">
                  <c:v>ortolano </c:v>
                </c:pt>
                <c:pt idx="10">
                  <c:v>orefice </c:v>
                </c:pt>
                <c:pt idx="11">
                  <c:v>muratore </c:v>
                </c:pt>
                <c:pt idx="12">
                  <c:v>fabbro </c:v>
                </c:pt>
                <c:pt idx="13">
                  <c:v>domestico</c:v>
                </c:pt>
                <c:pt idx="14">
                  <c:v>macellaio</c:v>
                </c:pt>
                <c:pt idx="15">
                  <c:v>cameriere</c:v>
                </c:pt>
                <c:pt idx="16">
                  <c:v>imp. Ferroviario</c:v>
                </c:pt>
                <c:pt idx="17">
                  <c:v>doganiere</c:v>
                </c:pt>
                <c:pt idx="18">
                  <c:v>mercante</c:v>
                </c:pt>
                <c:pt idx="19">
                  <c:v>tipografo</c:v>
                </c:pt>
                <c:pt idx="20">
                  <c:v>cuoco</c:v>
                </c:pt>
                <c:pt idx="21">
                  <c:v>imbianchino </c:v>
                </c:pt>
                <c:pt idx="22">
                  <c:v>ispettore </c:v>
                </c:pt>
                <c:pt idx="23">
                  <c:v>meccanico </c:v>
                </c:pt>
                <c:pt idx="24">
                  <c:v>custode</c:v>
                </c:pt>
                <c:pt idx="25">
                  <c:v>sarto </c:v>
                </c:pt>
                <c:pt idx="26">
                  <c:v>botteghista </c:v>
                </c:pt>
                <c:pt idx="27">
                  <c:v>fisarmonico</c:v>
                </c:pt>
              </c:strCache>
            </c:strRef>
          </c:cat>
          <c:val>
            <c:numRef>
              <c:f>Foglio1!$D$2:$D$29</c:f>
              <c:numCache>
                <c:formatCode>General</c:formatCode>
                <c:ptCount val="28"/>
              </c:numCache>
            </c:numRef>
          </c:val>
          <c:extLst xmlns:c16r2="http://schemas.microsoft.com/office/drawing/2015/06/chart">
            <c:ext xmlns:c16="http://schemas.microsoft.com/office/drawing/2014/chart" uri="{C3380CC4-5D6E-409C-BE32-E72D297353CC}">
              <c16:uniqueId val="{00000002-5503-433E-BA66-6BE0BB1D9E88}"/>
            </c:ext>
          </c:extLst>
        </c:ser>
        <c:dLbls>
          <c:showLegendKey val="0"/>
          <c:showVal val="0"/>
          <c:showCatName val="0"/>
          <c:showSerName val="0"/>
          <c:showPercent val="0"/>
          <c:showBubbleSize val="0"/>
        </c:dLbls>
        <c:gapWidth val="150"/>
        <c:axId val="213350392"/>
        <c:axId val="213350784"/>
      </c:barChart>
      <c:catAx>
        <c:axId val="213350392"/>
        <c:scaling>
          <c:orientation val="minMax"/>
        </c:scaling>
        <c:delete val="0"/>
        <c:axPos val="b"/>
        <c:numFmt formatCode="General" sourceLinked="1"/>
        <c:majorTickMark val="out"/>
        <c:minorTickMark val="none"/>
        <c:tickLblPos val="nextTo"/>
        <c:txPr>
          <a:bodyPr/>
          <a:lstStyle/>
          <a:p>
            <a:pPr>
              <a:defRPr sz="900"/>
            </a:pPr>
            <a:endParaRPr lang="it-IT"/>
          </a:p>
        </c:txPr>
        <c:crossAx val="213350784"/>
        <c:crosses val="autoZero"/>
        <c:auto val="1"/>
        <c:lblAlgn val="ctr"/>
        <c:lblOffset val="100"/>
        <c:noMultiLvlLbl val="0"/>
      </c:catAx>
      <c:valAx>
        <c:axId val="213350784"/>
        <c:scaling>
          <c:orientation val="minMax"/>
        </c:scaling>
        <c:delete val="0"/>
        <c:axPos val="l"/>
        <c:majorGridlines/>
        <c:numFmt formatCode="General" sourceLinked="1"/>
        <c:majorTickMark val="out"/>
        <c:minorTickMark val="none"/>
        <c:tickLblPos val="nextTo"/>
        <c:crossAx val="213350392"/>
        <c:crosses val="autoZero"/>
        <c:crossBetween val="between"/>
      </c:valAx>
    </c:plotArea>
    <c:legend>
      <c:legendPos val="r"/>
      <c:legendEntry>
        <c:idx val="1"/>
        <c:delete val="1"/>
      </c:legendEntry>
      <c:legendEntry>
        <c:idx val="2"/>
        <c:delete val="1"/>
      </c:legendEntry>
      <c:layout/>
      <c:overlay val="0"/>
    </c:legend>
    <c:plotVisOnly val="1"/>
    <c:dispBlanksAs val="gap"/>
    <c:showDLblsOverMax val="0"/>
  </c:chart>
  <c:txPr>
    <a:bodyPr/>
    <a:lstStyle/>
    <a:p>
      <a:pPr>
        <a:defRPr sz="1800"/>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Foglio1!$B$1</c:f>
              <c:strCache>
                <c:ptCount val="1"/>
                <c:pt idx="0">
                  <c:v>Serie 1</c:v>
                </c:pt>
              </c:strCache>
            </c:strRef>
          </c:tx>
          <c:invertIfNegative val="0"/>
          <c:cat>
            <c:strRef>
              <c:f>Foglio1!$A$2:$A$11</c:f>
              <c:strCache>
                <c:ptCount val="10"/>
                <c:pt idx="0">
                  <c:v>serviente</c:v>
                </c:pt>
                <c:pt idx="1">
                  <c:v>cucitrice</c:v>
                </c:pt>
                <c:pt idx="2">
                  <c:v>sarta</c:v>
                </c:pt>
                <c:pt idx="3">
                  <c:v>tranciatrice</c:v>
                </c:pt>
                <c:pt idx="4">
                  <c:v>domestica </c:v>
                </c:pt>
                <c:pt idx="5">
                  <c:v>passamanaia</c:v>
                </c:pt>
                <c:pt idx="6">
                  <c:v>ortolana</c:v>
                </c:pt>
                <c:pt idx="7">
                  <c:v>bottonaia</c:v>
                </c:pt>
                <c:pt idx="8">
                  <c:v>stiratrice</c:v>
                </c:pt>
                <c:pt idx="9">
                  <c:v>lavandaia</c:v>
                </c:pt>
              </c:strCache>
            </c:strRef>
          </c:cat>
          <c:val>
            <c:numRef>
              <c:f>Foglio1!$B$2:$B$11</c:f>
              <c:numCache>
                <c:formatCode>General</c:formatCode>
                <c:ptCount val="10"/>
                <c:pt idx="0">
                  <c:v>2</c:v>
                </c:pt>
                <c:pt idx="1">
                  <c:v>5</c:v>
                </c:pt>
                <c:pt idx="2">
                  <c:v>2</c:v>
                </c:pt>
                <c:pt idx="3">
                  <c:v>2</c:v>
                </c:pt>
                <c:pt idx="4">
                  <c:v>2</c:v>
                </c:pt>
                <c:pt idx="5">
                  <c:v>2</c:v>
                </c:pt>
                <c:pt idx="6">
                  <c:v>1</c:v>
                </c:pt>
                <c:pt idx="7">
                  <c:v>1</c:v>
                </c:pt>
                <c:pt idx="8">
                  <c:v>1</c:v>
                </c:pt>
                <c:pt idx="9">
                  <c:v>1</c:v>
                </c:pt>
              </c:numCache>
            </c:numRef>
          </c:val>
          <c:extLst xmlns:c16r2="http://schemas.microsoft.com/office/drawing/2015/06/chart">
            <c:ext xmlns:c16="http://schemas.microsoft.com/office/drawing/2014/chart" uri="{C3380CC4-5D6E-409C-BE32-E72D297353CC}">
              <c16:uniqueId val="{00000000-92E1-42A8-AF19-CB2F101B0D0D}"/>
            </c:ext>
          </c:extLst>
        </c:ser>
        <c:ser>
          <c:idx val="1"/>
          <c:order val="1"/>
          <c:tx>
            <c:strRef>
              <c:f>Foglio1!$C$1</c:f>
              <c:strCache>
                <c:ptCount val="1"/>
                <c:pt idx="0">
                  <c:v>Colonna1</c:v>
                </c:pt>
              </c:strCache>
            </c:strRef>
          </c:tx>
          <c:invertIfNegative val="0"/>
          <c:cat>
            <c:strRef>
              <c:f>Foglio1!$A$2:$A$11</c:f>
              <c:strCache>
                <c:ptCount val="10"/>
                <c:pt idx="0">
                  <c:v>serviente</c:v>
                </c:pt>
                <c:pt idx="1">
                  <c:v>cucitrice</c:v>
                </c:pt>
                <c:pt idx="2">
                  <c:v>sarta</c:v>
                </c:pt>
                <c:pt idx="3">
                  <c:v>tranciatrice</c:v>
                </c:pt>
                <c:pt idx="4">
                  <c:v>domestica </c:v>
                </c:pt>
                <c:pt idx="5">
                  <c:v>passamanaia</c:v>
                </c:pt>
                <c:pt idx="6">
                  <c:v>ortolana</c:v>
                </c:pt>
                <c:pt idx="7">
                  <c:v>bottonaia</c:v>
                </c:pt>
                <c:pt idx="8">
                  <c:v>stiratrice</c:v>
                </c:pt>
                <c:pt idx="9">
                  <c:v>lavandaia</c:v>
                </c:pt>
              </c:strCache>
            </c:strRef>
          </c:cat>
          <c:val>
            <c:numRef>
              <c:f>Foglio1!$C$2:$C$11</c:f>
              <c:numCache>
                <c:formatCode>General</c:formatCode>
                <c:ptCount val="10"/>
              </c:numCache>
            </c:numRef>
          </c:val>
          <c:extLst xmlns:c16r2="http://schemas.microsoft.com/office/drawing/2015/06/chart">
            <c:ext xmlns:c16="http://schemas.microsoft.com/office/drawing/2014/chart" uri="{C3380CC4-5D6E-409C-BE32-E72D297353CC}">
              <c16:uniqueId val="{00000001-92E1-42A8-AF19-CB2F101B0D0D}"/>
            </c:ext>
          </c:extLst>
        </c:ser>
        <c:ser>
          <c:idx val="2"/>
          <c:order val="2"/>
          <c:tx>
            <c:strRef>
              <c:f>Foglio1!$D$1</c:f>
              <c:strCache>
                <c:ptCount val="1"/>
                <c:pt idx="0">
                  <c:v>Colonna2</c:v>
                </c:pt>
              </c:strCache>
            </c:strRef>
          </c:tx>
          <c:invertIfNegative val="0"/>
          <c:cat>
            <c:strRef>
              <c:f>Foglio1!$A$2:$A$11</c:f>
              <c:strCache>
                <c:ptCount val="10"/>
                <c:pt idx="0">
                  <c:v>serviente</c:v>
                </c:pt>
                <c:pt idx="1">
                  <c:v>cucitrice</c:v>
                </c:pt>
                <c:pt idx="2">
                  <c:v>sarta</c:v>
                </c:pt>
                <c:pt idx="3">
                  <c:v>tranciatrice</c:v>
                </c:pt>
                <c:pt idx="4">
                  <c:v>domestica </c:v>
                </c:pt>
                <c:pt idx="5">
                  <c:v>passamanaia</c:v>
                </c:pt>
                <c:pt idx="6">
                  <c:v>ortolana</c:v>
                </c:pt>
                <c:pt idx="7">
                  <c:v>bottonaia</c:v>
                </c:pt>
                <c:pt idx="8">
                  <c:v>stiratrice</c:v>
                </c:pt>
                <c:pt idx="9">
                  <c:v>lavandaia</c:v>
                </c:pt>
              </c:strCache>
            </c:strRef>
          </c:cat>
          <c:val>
            <c:numRef>
              <c:f>Foglio1!$D$2:$D$11</c:f>
              <c:numCache>
                <c:formatCode>General</c:formatCode>
                <c:ptCount val="10"/>
              </c:numCache>
            </c:numRef>
          </c:val>
          <c:extLst xmlns:c16r2="http://schemas.microsoft.com/office/drawing/2015/06/chart">
            <c:ext xmlns:c16="http://schemas.microsoft.com/office/drawing/2014/chart" uri="{C3380CC4-5D6E-409C-BE32-E72D297353CC}">
              <c16:uniqueId val="{00000002-92E1-42A8-AF19-CB2F101B0D0D}"/>
            </c:ext>
          </c:extLst>
        </c:ser>
        <c:dLbls>
          <c:showLegendKey val="0"/>
          <c:showVal val="0"/>
          <c:showCatName val="0"/>
          <c:showSerName val="0"/>
          <c:showPercent val="0"/>
          <c:showBubbleSize val="0"/>
        </c:dLbls>
        <c:gapWidth val="150"/>
        <c:axId val="161672384"/>
        <c:axId val="161671992"/>
      </c:barChart>
      <c:catAx>
        <c:axId val="161672384"/>
        <c:scaling>
          <c:orientation val="minMax"/>
        </c:scaling>
        <c:delete val="0"/>
        <c:axPos val="b"/>
        <c:numFmt formatCode="General" sourceLinked="1"/>
        <c:majorTickMark val="out"/>
        <c:minorTickMark val="none"/>
        <c:tickLblPos val="nextTo"/>
        <c:crossAx val="161671992"/>
        <c:crosses val="autoZero"/>
        <c:auto val="1"/>
        <c:lblAlgn val="ctr"/>
        <c:lblOffset val="100"/>
        <c:noMultiLvlLbl val="0"/>
      </c:catAx>
      <c:valAx>
        <c:axId val="161671992"/>
        <c:scaling>
          <c:orientation val="minMax"/>
        </c:scaling>
        <c:delete val="0"/>
        <c:axPos val="l"/>
        <c:majorGridlines/>
        <c:numFmt formatCode="General" sourceLinked="1"/>
        <c:majorTickMark val="out"/>
        <c:minorTickMark val="none"/>
        <c:tickLblPos val="nextTo"/>
        <c:crossAx val="161672384"/>
        <c:crosses val="autoZero"/>
        <c:crossBetween val="between"/>
      </c:valAx>
    </c:plotArea>
    <c:legend>
      <c:legendPos val="r"/>
      <c:legendEntry>
        <c:idx val="1"/>
        <c:delete val="1"/>
      </c:legendEntry>
      <c:legendEntry>
        <c:idx val="2"/>
        <c:delete val="1"/>
      </c:legendEntry>
      <c:layout/>
      <c:overlay val="0"/>
    </c:legend>
    <c:plotVisOnly val="1"/>
    <c:dispBlanksAs val="gap"/>
    <c:showDLblsOverMax val="0"/>
  </c:chart>
  <c:txPr>
    <a:bodyPr/>
    <a:lstStyle/>
    <a:p>
      <a:pPr>
        <a:defRPr sz="1800"/>
      </a:pPr>
      <a:endParaRPr lang="it-I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824639107611579E-2"/>
          <c:y val="4.9960875984251973E-2"/>
          <c:w val="0.73535761154855672"/>
          <c:h val="0.5571589566929136"/>
        </c:manualLayout>
      </c:layout>
      <c:barChart>
        <c:barDir val="col"/>
        <c:grouping val="clustered"/>
        <c:varyColors val="0"/>
        <c:ser>
          <c:idx val="0"/>
          <c:order val="0"/>
          <c:tx>
            <c:strRef>
              <c:f>Foglio1!$B$1</c:f>
              <c:strCache>
                <c:ptCount val="1"/>
                <c:pt idx="0">
                  <c:v>Serie 2</c:v>
                </c:pt>
              </c:strCache>
            </c:strRef>
          </c:tx>
          <c:invertIfNegative val="0"/>
          <c:cat>
            <c:strRef>
              <c:f>Foglio1!$A$2:$A$13</c:f>
              <c:strCache>
                <c:ptCount val="12"/>
                <c:pt idx="0">
                  <c:v>idraulico </c:v>
                </c:pt>
                <c:pt idx="1">
                  <c:v>legatore libri</c:v>
                </c:pt>
                <c:pt idx="2">
                  <c:v>maresciallo</c:v>
                </c:pt>
                <c:pt idx="3">
                  <c:v>argentatore</c:v>
                </c:pt>
                <c:pt idx="4">
                  <c:v>orefice</c:v>
                </c:pt>
                <c:pt idx="5">
                  <c:v>incisore</c:v>
                </c:pt>
                <c:pt idx="6">
                  <c:v>impiegato </c:v>
                </c:pt>
                <c:pt idx="7">
                  <c:v>meccanico </c:v>
                </c:pt>
                <c:pt idx="8">
                  <c:v>mecc. Dentista</c:v>
                </c:pt>
                <c:pt idx="9">
                  <c:v>tipografo </c:v>
                </c:pt>
                <c:pt idx="10">
                  <c:v>sarto </c:v>
                </c:pt>
                <c:pt idx="11">
                  <c:v>lattoniere</c:v>
                </c:pt>
              </c:strCache>
            </c:strRef>
          </c:cat>
          <c:val>
            <c:numRef>
              <c:f>Foglio1!$B$2:$B$13</c:f>
              <c:numCache>
                <c:formatCode>General</c:formatCode>
                <c:ptCount val="12"/>
                <c:pt idx="0">
                  <c:v>1</c:v>
                </c:pt>
                <c:pt idx="1">
                  <c:v>1</c:v>
                </c:pt>
                <c:pt idx="2">
                  <c:v>1</c:v>
                </c:pt>
                <c:pt idx="3">
                  <c:v>1</c:v>
                </c:pt>
                <c:pt idx="4">
                  <c:v>1</c:v>
                </c:pt>
                <c:pt idx="5">
                  <c:v>1</c:v>
                </c:pt>
                <c:pt idx="6">
                  <c:v>1</c:v>
                </c:pt>
                <c:pt idx="7">
                  <c:v>8</c:v>
                </c:pt>
                <c:pt idx="8">
                  <c:v>2</c:v>
                </c:pt>
                <c:pt idx="9">
                  <c:v>4</c:v>
                </c:pt>
                <c:pt idx="10">
                  <c:v>1</c:v>
                </c:pt>
                <c:pt idx="11">
                  <c:v>1</c:v>
                </c:pt>
              </c:numCache>
            </c:numRef>
          </c:val>
          <c:extLst xmlns:c16r2="http://schemas.microsoft.com/office/drawing/2015/06/chart">
            <c:ext xmlns:c16="http://schemas.microsoft.com/office/drawing/2014/chart" uri="{C3380CC4-5D6E-409C-BE32-E72D297353CC}">
              <c16:uniqueId val="{00000000-F9B1-4193-AF6B-B804462ED417}"/>
            </c:ext>
          </c:extLst>
        </c:ser>
        <c:ser>
          <c:idx val="1"/>
          <c:order val="1"/>
          <c:tx>
            <c:strRef>
              <c:f>Foglio1!$C$1</c:f>
              <c:strCache>
                <c:ptCount val="1"/>
                <c:pt idx="0">
                  <c:v>Colonna1</c:v>
                </c:pt>
              </c:strCache>
            </c:strRef>
          </c:tx>
          <c:invertIfNegative val="0"/>
          <c:cat>
            <c:strRef>
              <c:f>Foglio1!$A$2:$A$13</c:f>
              <c:strCache>
                <c:ptCount val="12"/>
                <c:pt idx="0">
                  <c:v>idraulico </c:v>
                </c:pt>
                <c:pt idx="1">
                  <c:v>legatore libri</c:v>
                </c:pt>
                <c:pt idx="2">
                  <c:v>maresciallo</c:v>
                </c:pt>
                <c:pt idx="3">
                  <c:v>argentatore</c:v>
                </c:pt>
                <c:pt idx="4">
                  <c:v>orefice</c:v>
                </c:pt>
                <c:pt idx="5">
                  <c:v>incisore</c:v>
                </c:pt>
                <c:pt idx="6">
                  <c:v>impiegato </c:v>
                </c:pt>
                <c:pt idx="7">
                  <c:v>meccanico </c:v>
                </c:pt>
                <c:pt idx="8">
                  <c:v>mecc. Dentista</c:v>
                </c:pt>
                <c:pt idx="9">
                  <c:v>tipografo </c:v>
                </c:pt>
                <c:pt idx="10">
                  <c:v>sarto </c:v>
                </c:pt>
                <c:pt idx="11">
                  <c:v>lattoniere</c:v>
                </c:pt>
              </c:strCache>
            </c:strRef>
          </c:cat>
          <c:val>
            <c:numRef>
              <c:f>Foglio1!$C$2:$C$13</c:f>
              <c:numCache>
                <c:formatCode>General</c:formatCode>
                <c:ptCount val="12"/>
              </c:numCache>
            </c:numRef>
          </c:val>
          <c:extLst xmlns:c16r2="http://schemas.microsoft.com/office/drawing/2015/06/chart">
            <c:ext xmlns:c16="http://schemas.microsoft.com/office/drawing/2014/chart" uri="{C3380CC4-5D6E-409C-BE32-E72D297353CC}">
              <c16:uniqueId val="{00000001-F9B1-4193-AF6B-B804462ED417}"/>
            </c:ext>
          </c:extLst>
        </c:ser>
        <c:ser>
          <c:idx val="2"/>
          <c:order val="2"/>
          <c:tx>
            <c:strRef>
              <c:f>Foglio1!$D$1</c:f>
              <c:strCache>
                <c:ptCount val="1"/>
                <c:pt idx="0">
                  <c:v>Colonna2</c:v>
                </c:pt>
              </c:strCache>
            </c:strRef>
          </c:tx>
          <c:invertIfNegative val="0"/>
          <c:cat>
            <c:strRef>
              <c:f>Foglio1!$A$2:$A$13</c:f>
              <c:strCache>
                <c:ptCount val="12"/>
                <c:pt idx="0">
                  <c:v>idraulico </c:v>
                </c:pt>
                <c:pt idx="1">
                  <c:v>legatore libri</c:v>
                </c:pt>
                <c:pt idx="2">
                  <c:v>maresciallo</c:v>
                </c:pt>
                <c:pt idx="3">
                  <c:v>argentatore</c:v>
                </c:pt>
                <c:pt idx="4">
                  <c:v>orefice</c:v>
                </c:pt>
                <c:pt idx="5">
                  <c:v>incisore</c:v>
                </c:pt>
                <c:pt idx="6">
                  <c:v>impiegato </c:v>
                </c:pt>
                <c:pt idx="7">
                  <c:v>meccanico </c:v>
                </c:pt>
                <c:pt idx="8">
                  <c:v>mecc. Dentista</c:v>
                </c:pt>
                <c:pt idx="9">
                  <c:v>tipografo </c:v>
                </c:pt>
                <c:pt idx="10">
                  <c:v>sarto </c:v>
                </c:pt>
                <c:pt idx="11">
                  <c:v>lattoniere</c:v>
                </c:pt>
              </c:strCache>
            </c:strRef>
          </c:cat>
          <c:val>
            <c:numRef>
              <c:f>Foglio1!$D$2:$D$13</c:f>
              <c:numCache>
                <c:formatCode>General</c:formatCode>
                <c:ptCount val="12"/>
              </c:numCache>
            </c:numRef>
          </c:val>
          <c:extLst xmlns:c16r2="http://schemas.microsoft.com/office/drawing/2015/06/chart">
            <c:ext xmlns:c16="http://schemas.microsoft.com/office/drawing/2014/chart" uri="{C3380CC4-5D6E-409C-BE32-E72D297353CC}">
              <c16:uniqueId val="{00000002-F9B1-4193-AF6B-B804462ED417}"/>
            </c:ext>
          </c:extLst>
        </c:ser>
        <c:dLbls>
          <c:showLegendKey val="0"/>
          <c:showVal val="0"/>
          <c:showCatName val="0"/>
          <c:showSerName val="0"/>
          <c:showPercent val="0"/>
          <c:showBubbleSize val="0"/>
        </c:dLbls>
        <c:gapWidth val="150"/>
        <c:axId val="216025280"/>
        <c:axId val="216025672"/>
      </c:barChart>
      <c:catAx>
        <c:axId val="216025280"/>
        <c:scaling>
          <c:orientation val="minMax"/>
        </c:scaling>
        <c:delete val="0"/>
        <c:axPos val="b"/>
        <c:numFmt formatCode="General" sourceLinked="1"/>
        <c:majorTickMark val="out"/>
        <c:minorTickMark val="none"/>
        <c:tickLblPos val="nextTo"/>
        <c:crossAx val="216025672"/>
        <c:crosses val="autoZero"/>
        <c:auto val="1"/>
        <c:lblAlgn val="ctr"/>
        <c:lblOffset val="100"/>
        <c:noMultiLvlLbl val="0"/>
      </c:catAx>
      <c:valAx>
        <c:axId val="216025672"/>
        <c:scaling>
          <c:orientation val="minMax"/>
        </c:scaling>
        <c:delete val="0"/>
        <c:axPos val="l"/>
        <c:majorGridlines/>
        <c:numFmt formatCode="General" sourceLinked="1"/>
        <c:majorTickMark val="out"/>
        <c:minorTickMark val="none"/>
        <c:tickLblPos val="nextTo"/>
        <c:crossAx val="216025280"/>
        <c:crosses val="autoZero"/>
        <c:crossBetween val="between"/>
      </c:valAx>
    </c:plotArea>
    <c:legend>
      <c:legendPos val="r"/>
      <c:legendEntry>
        <c:idx val="1"/>
        <c:delete val="1"/>
      </c:legendEntry>
      <c:legendEntry>
        <c:idx val="2"/>
        <c:delete val="1"/>
      </c:legendEntry>
      <c:layout/>
      <c:overlay val="0"/>
    </c:legend>
    <c:plotVisOnly val="1"/>
    <c:dispBlanksAs val="gap"/>
    <c:showDLblsOverMax val="0"/>
  </c:chart>
  <c:txPr>
    <a:bodyPr/>
    <a:lstStyle/>
    <a:p>
      <a:pPr>
        <a:defRPr sz="1800"/>
      </a:pPr>
      <a:endParaRPr lang="it-I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Foglio1!$B$1</c:f>
              <c:strCache>
                <c:ptCount val="1"/>
                <c:pt idx="0">
                  <c:v>Serie 2</c:v>
                </c:pt>
              </c:strCache>
            </c:strRef>
          </c:tx>
          <c:invertIfNegative val="0"/>
          <c:cat>
            <c:strRef>
              <c:f>Foglio1!$A$2:$A$28</c:f>
              <c:strCache>
                <c:ptCount val="27"/>
                <c:pt idx="0">
                  <c:v>fenditore </c:v>
                </c:pt>
                <c:pt idx="1">
                  <c:v>bronzista</c:v>
                </c:pt>
                <c:pt idx="2">
                  <c:v>muratore</c:v>
                </c:pt>
                <c:pt idx="3">
                  <c:v>operaio</c:v>
                </c:pt>
                <c:pt idx="4">
                  <c:v>impiegato</c:v>
                </c:pt>
                <c:pt idx="5">
                  <c:v>calzolaio</c:v>
                </c:pt>
                <c:pt idx="6">
                  <c:v>cocchiere</c:v>
                </c:pt>
                <c:pt idx="7">
                  <c:v>maestro</c:v>
                </c:pt>
                <c:pt idx="8">
                  <c:v>orefice</c:v>
                </c:pt>
                <c:pt idx="9">
                  <c:v>lucida mobili</c:v>
                </c:pt>
                <c:pt idx="10">
                  <c:v>tipografo</c:v>
                </c:pt>
                <c:pt idx="11">
                  <c:v>meccanico </c:v>
                </c:pt>
                <c:pt idx="12">
                  <c:v>sarto</c:v>
                </c:pt>
                <c:pt idx="13">
                  <c:v>litografo</c:v>
                </c:pt>
                <c:pt idx="14">
                  <c:v>spedizioniere</c:v>
                </c:pt>
                <c:pt idx="15">
                  <c:v>fonditore</c:v>
                </c:pt>
                <c:pt idx="16">
                  <c:v>salumiere</c:v>
                </c:pt>
                <c:pt idx="17">
                  <c:v>macellaio</c:v>
                </c:pt>
                <c:pt idx="18">
                  <c:v>cesellatore </c:v>
                </c:pt>
                <c:pt idx="19">
                  <c:v>banchiere</c:v>
                </c:pt>
                <c:pt idx="20">
                  <c:v>mugnaio</c:v>
                </c:pt>
                <c:pt idx="21">
                  <c:v>materassaio</c:v>
                </c:pt>
                <c:pt idx="22">
                  <c:v>militare</c:v>
                </c:pt>
                <c:pt idx="23">
                  <c:v>verniciatore</c:v>
                </c:pt>
                <c:pt idx="24">
                  <c:v>fantino</c:v>
                </c:pt>
                <c:pt idx="25">
                  <c:v>vetraio</c:v>
                </c:pt>
                <c:pt idx="26">
                  <c:v>marmista</c:v>
                </c:pt>
              </c:strCache>
            </c:strRef>
          </c:cat>
          <c:val>
            <c:numRef>
              <c:f>Foglio1!$B$2:$B$28</c:f>
              <c:numCache>
                <c:formatCode>General</c:formatCode>
                <c:ptCount val="27"/>
                <c:pt idx="0">
                  <c:v>1</c:v>
                </c:pt>
                <c:pt idx="1">
                  <c:v>1</c:v>
                </c:pt>
                <c:pt idx="2">
                  <c:v>2</c:v>
                </c:pt>
                <c:pt idx="3">
                  <c:v>3</c:v>
                </c:pt>
                <c:pt idx="4">
                  <c:v>4</c:v>
                </c:pt>
                <c:pt idx="5">
                  <c:v>1</c:v>
                </c:pt>
                <c:pt idx="6">
                  <c:v>1</c:v>
                </c:pt>
                <c:pt idx="7">
                  <c:v>1</c:v>
                </c:pt>
                <c:pt idx="8">
                  <c:v>2</c:v>
                </c:pt>
                <c:pt idx="9">
                  <c:v>1</c:v>
                </c:pt>
                <c:pt idx="10">
                  <c:v>3</c:v>
                </c:pt>
                <c:pt idx="11">
                  <c:v>6</c:v>
                </c:pt>
                <c:pt idx="12">
                  <c:v>3</c:v>
                </c:pt>
                <c:pt idx="13">
                  <c:v>1</c:v>
                </c:pt>
                <c:pt idx="14">
                  <c:v>1</c:v>
                </c:pt>
                <c:pt idx="15">
                  <c:v>1</c:v>
                </c:pt>
                <c:pt idx="16">
                  <c:v>1</c:v>
                </c:pt>
                <c:pt idx="17">
                  <c:v>2</c:v>
                </c:pt>
                <c:pt idx="18">
                  <c:v>1</c:v>
                </c:pt>
                <c:pt idx="19">
                  <c:v>1</c:v>
                </c:pt>
                <c:pt idx="20">
                  <c:v>1</c:v>
                </c:pt>
                <c:pt idx="21">
                  <c:v>1</c:v>
                </c:pt>
                <c:pt idx="22">
                  <c:v>1</c:v>
                </c:pt>
                <c:pt idx="23">
                  <c:v>1</c:v>
                </c:pt>
                <c:pt idx="24">
                  <c:v>1</c:v>
                </c:pt>
                <c:pt idx="25">
                  <c:v>1</c:v>
                </c:pt>
                <c:pt idx="26">
                  <c:v>1</c:v>
                </c:pt>
              </c:numCache>
            </c:numRef>
          </c:val>
          <c:extLst xmlns:c16r2="http://schemas.microsoft.com/office/drawing/2015/06/chart">
            <c:ext xmlns:c16="http://schemas.microsoft.com/office/drawing/2014/chart" uri="{C3380CC4-5D6E-409C-BE32-E72D297353CC}">
              <c16:uniqueId val="{00000000-175B-499B-AE36-9E93CA59272B}"/>
            </c:ext>
          </c:extLst>
        </c:ser>
        <c:ser>
          <c:idx val="1"/>
          <c:order val="1"/>
          <c:tx>
            <c:strRef>
              <c:f>Foglio1!$C$1</c:f>
              <c:strCache>
                <c:ptCount val="1"/>
                <c:pt idx="0">
                  <c:v>Colonna2</c:v>
                </c:pt>
              </c:strCache>
            </c:strRef>
          </c:tx>
          <c:invertIfNegative val="0"/>
          <c:cat>
            <c:strRef>
              <c:f>Foglio1!$A$2:$A$28</c:f>
              <c:strCache>
                <c:ptCount val="27"/>
                <c:pt idx="0">
                  <c:v>fenditore </c:v>
                </c:pt>
                <c:pt idx="1">
                  <c:v>bronzista</c:v>
                </c:pt>
                <c:pt idx="2">
                  <c:v>muratore</c:v>
                </c:pt>
                <c:pt idx="3">
                  <c:v>operaio</c:v>
                </c:pt>
                <c:pt idx="4">
                  <c:v>impiegato</c:v>
                </c:pt>
                <c:pt idx="5">
                  <c:v>calzolaio</c:v>
                </c:pt>
                <c:pt idx="6">
                  <c:v>cocchiere</c:v>
                </c:pt>
                <c:pt idx="7">
                  <c:v>maestro</c:v>
                </c:pt>
                <c:pt idx="8">
                  <c:v>orefice</c:v>
                </c:pt>
                <c:pt idx="9">
                  <c:v>lucida mobili</c:v>
                </c:pt>
                <c:pt idx="10">
                  <c:v>tipografo</c:v>
                </c:pt>
                <c:pt idx="11">
                  <c:v>meccanico </c:v>
                </c:pt>
                <c:pt idx="12">
                  <c:v>sarto</c:v>
                </c:pt>
                <c:pt idx="13">
                  <c:v>litografo</c:v>
                </c:pt>
                <c:pt idx="14">
                  <c:v>spedizioniere</c:v>
                </c:pt>
                <c:pt idx="15">
                  <c:v>fonditore</c:v>
                </c:pt>
                <c:pt idx="16">
                  <c:v>salumiere</c:v>
                </c:pt>
                <c:pt idx="17">
                  <c:v>macellaio</c:v>
                </c:pt>
                <c:pt idx="18">
                  <c:v>cesellatore </c:v>
                </c:pt>
                <c:pt idx="19">
                  <c:v>banchiere</c:v>
                </c:pt>
                <c:pt idx="20">
                  <c:v>mugnaio</c:v>
                </c:pt>
                <c:pt idx="21">
                  <c:v>materassaio</c:v>
                </c:pt>
                <c:pt idx="22">
                  <c:v>militare</c:v>
                </c:pt>
                <c:pt idx="23">
                  <c:v>verniciatore</c:v>
                </c:pt>
                <c:pt idx="24">
                  <c:v>fantino</c:v>
                </c:pt>
                <c:pt idx="25">
                  <c:v>vetraio</c:v>
                </c:pt>
                <c:pt idx="26">
                  <c:v>marmista</c:v>
                </c:pt>
              </c:strCache>
            </c:strRef>
          </c:cat>
          <c:val>
            <c:numRef>
              <c:f>Foglio1!$C$2:$C$28</c:f>
              <c:numCache>
                <c:formatCode>General</c:formatCode>
                <c:ptCount val="27"/>
              </c:numCache>
            </c:numRef>
          </c:val>
          <c:extLst xmlns:c16r2="http://schemas.microsoft.com/office/drawing/2015/06/chart">
            <c:ext xmlns:c16="http://schemas.microsoft.com/office/drawing/2014/chart" uri="{C3380CC4-5D6E-409C-BE32-E72D297353CC}">
              <c16:uniqueId val="{00000001-175B-499B-AE36-9E93CA59272B}"/>
            </c:ext>
          </c:extLst>
        </c:ser>
        <c:ser>
          <c:idx val="2"/>
          <c:order val="2"/>
          <c:tx>
            <c:strRef>
              <c:f>Foglio1!$D$1</c:f>
              <c:strCache>
                <c:ptCount val="1"/>
                <c:pt idx="0">
                  <c:v>Colonna1</c:v>
                </c:pt>
              </c:strCache>
            </c:strRef>
          </c:tx>
          <c:invertIfNegative val="0"/>
          <c:cat>
            <c:strRef>
              <c:f>Foglio1!$A$2:$A$28</c:f>
              <c:strCache>
                <c:ptCount val="27"/>
                <c:pt idx="0">
                  <c:v>fenditore </c:v>
                </c:pt>
                <c:pt idx="1">
                  <c:v>bronzista</c:v>
                </c:pt>
                <c:pt idx="2">
                  <c:v>muratore</c:v>
                </c:pt>
                <c:pt idx="3">
                  <c:v>operaio</c:v>
                </c:pt>
                <c:pt idx="4">
                  <c:v>impiegato</c:v>
                </c:pt>
                <c:pt idx="5">
                  <c:v>calzolaio</c:v>
                </c:pt>
                <c:pt idx="6">
                  <c:v>cocchiere</c:v>
                </c:pt>
                <c:pt idx="7">
                  <c:v>maestro</c:v>
                </c:pt>
                <c:pt idx="8">
                  <c:v>orefice</c:v>
                </c:pt>
                <c:pt idx="9">
                  <c:v>lucida mobili</c:v>
                </c:pt>
                <c:pt idx="10">
                  <c:v>tipografo</c:v>
                </c:pt>
                <c:pt idx="11">
                  <c:v>meccanico </c:v>
                </c:pt>
                <c:pt idx="12">
                  <c:v>sarto</c:v>
                </c:pt>
                <c:pt idx="13">
                  <c:v>litografo</c:v>
                </c:pt>
                <c:pt idx="14">
                  <c:v>spedizioniere</c:v>
                </c:pt>
                <c:pt idx="15">
                  <c:v>fonditore</c:v>
                </c:pt>
                <c:pt idx="16">
                  <c:v>salumiere</c:v>
                </c:pt>
                <c:pt idx="17">
                  <c:v>macellaio</c:v>
                </c:pt>
                <c:pt idx="18">
                  <c:v>cesellatore </c:v>
                </c:pt>
                <c:pt idx="19">
                  <c:v>banchiere</c:v>
                </c:pt>
                <c:pt idx="20">
                  <c:v>mugnaio</c:v>
                </c:pt>
                <c:pt idx="21">
                  <c:v>materassaio</c:v>
                </c:pt>
                <c:pt idx="22">
                  <c:v>militare</c:v>
                </c:pt>
                <c:pt idx="23">
                  <c:v>verniciatore</c:v>
                </c:pt>
                <c:pt idx="24">
                  <c:v>fantino</c:v>
                </c:pt>
                <c:pt idx="25">
                  <c:v>vetraio</c:v>
                </c:pt>
                <c:pt idx="26">
                  <c:v>marmista</c:v>
                </c:pt>
              </c:strCache>
            </c:strRef>
          </c:cat>
          <c:val>
            <c:numRef>
              <c:f>Foglio1!$D$2:$D$28</c:f>
              <c:numCache>
                <c:formatCode>General</c:formatCode>
                <c:ptCount val="27"/>
              </c:numCache>
            </c:numRef>
          </c:val>
          <c:extLst xmlns:c16r2="http://schemas.microsoft.com/office/drawing/2015/06/chart">
            <c:ext xmlns:c16="http://schemas.microsoft.com/office/drawing/2014/chart" uri="{C3380CC4-5D6E-409C-BE32-E72D297353CC}">
              <c16:uniqueId val="{00000002-175B-499B-AE36-9E93CA59272B}"/>
            </c:ext>
          </c:extLst>
        </c:ser>
        <c:dLbls>
          <c:showLegendKey val="0"/>
          <c:showVal val="0"/>
          <c:showCatName val="0"/>
          <c:showSerName val="0"/>
          <c:showPercent val="0"/>
          <c:showBubbleSize val="0"/>
        </c:dLbls>
        <c:gapWidth val="150"/>
        <c:axId val="216026456"/>
        <c:axId val="216026848"/>
      </c:barChart>
      <c:catAx>
        <c:axId val="216026456"/>
        <c:scaling>
          <c:orientation val="minMax"/>
        </c:scaling>
        <c:delete val="0"/>
        <c:axPos val="b"/>
        <c:numFmt formatCode="General" sourceLinked="1"/>
        <c:majorTickMark val="out"/>
        <c:minorTickMark val="none"/>
        <c:tickLblPos val="nextTo"/>
        <c:txPr>
          <a:bodyPr/>
          <a:lstStyle/>
          <a:p>
            <a:pPr>
              <a:defRPr sz="900"/>
            </a:pPr>
            <a:endParaRPr lang="it-IT"/>
          </a:p>
        </c:txPr>
        <c:crossAx val="216026848"/>
        <c:crosses val="autoZero"/>
        <c:auto val="1"/>
        <c:lblAlgn val="ctr"/>
        <c:lblOffset val="100"/>
        <c:noMultiLvlLbl val="0"/>
      </c:catAx>
      <c:valAx>
        <c:axId val="216026848"/>
        <c:scaling>
          <c:orientation val="minMax"/>
        </c:scaling>
        <c:delete val="0"/>
        <c:axPos val="l"/>
        <c:majorGridlines/>
        <c:numFmt formatCode="General" sourceLinked="1"/>
        <c:majorTickMark val="out"/>
        <c:minorTickMark val="none"/>
        <c:tickLblPos val="nextTo"/>
        <c:crossAx val="216026456"/>
        <c:crosses val="autoZero"/>
        <c:crossBetween val="between"/>
      </c:valAx>
    </c:plotArea>
    <c:legend>
      <c:legendPos val="r"/>
      <c:legendEntry>
        <c:idx val="1"/>
        <c:delete val="1"/>
      </c:legendEntry>
      <c:legendEntry>
        <c:idx val="2"/>
        <c:delete val="1"/>
      </c:legendEntry>
      <c:layout/>
      <c:overlay val="0"/>
    </c:legend>
    <c:plotVisOnly val="1"/>
    <c:dispBlanksAs val="gap"/>
    <c:showDLblsOverMax val="0"/>
  </c:chart>
  <c:txPr>
    <a:bodyPr/>
    <a:lstStyle/>
    <a:p>
      <a:pPr>
        <a:defRPr sz="800"/>
      </a:pPr>
      <a:endParaRPr lang="it-IT"/>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Foglio1!$B$1</c:f>
              <c:strCache>
                <c:ptCount val="1"/>
                <c:pt idx="0">
                  <c:v>serie2</c:v>
                </c:pt>
              </c:strCache>
            </c:strRef>
          </c:tx>
          <c:invertIfNegative val="0"/>
          <c:cat>
            <c:strRef>
              <c:f>Foglio1!$A$2:$A$13</c:f>
              <c:strCache>
                <c:ptCount val="12"/>
                <c:pt idx="0">
                  <c:v>serviente</c:v>
                </c:pt>
                <c:pt idx="1">
                  <c:v>sarta</c:v>
                </c:pt>
                <c:pt idx="2">
                  <c:v>domestica</c:v>
                </c:pt>
                <c:pt idx="3">
                  <c:v>lavandaia</c:v>
                </c:pt>
                <c:pt idx="4">
                  <c:v>operaia</c:v>
                </c:pt>
                <c:pt idx="5">
                  <c:v>infermiera</c:v>
                </c:pt>
                <c:pt idx="6">
                  <c:v>cappellaia</c:v>
                </c:pt>
                <c:pt idx="7">
                  <c:v>cravattaia</c:v>
                </c:pt>
                <c:pt idx="8">
                  <c:v>maestra</c:v>
                </c:pt>
                <c:pt idx="9">
                  <c:v>filatrice</c:v>
                </c:pt>
                <c:pt idx="10">
                  <c:v>contabile</c:v>
                </c:pt>
                <c:pt idx="11">
                  <c:v>cioccolataia</c:v>
                </c:pt>
              </c:strCache>
            </c:strRef>
          </c:cat>
          <c:val>
            <c:numRef>
              <c:f>Foglio1!$B$2:$B$13</c:f>
              <c:numCache>
                <c:formatCode>General</c:formatCode>
                <c:ptCount val="12"/>
                <c:pt idx="0">
                  <c:v>6</c:v>
                </c:pt>
                <c:pt idx="1">
                  <c:v>6</c:v>
                </c:pt>
                <c:pt idx="2">
                  <c:v>7</c:v>
                </c:pt>
                <c:pt idx="3">
                  <c:v>3</c:v>
                </c:pt>
                <c:pt idx="4">
                  <c:v>2</c:v>
                </c:pt>
                <c:pt idx="5">
                  <c:v>1</c:v>
                </c:pt>
                <c:pt idx="6">
                  <c:v>1</c:v>
                </c:pt>
                <c:pt idx="7">
                  <c:v>1</c:v>
                </c:pt>
                <c:pt idx="8">
                  <c:v>1</c:v>
                </c:pt>
                <c:pt idx="9">
                  <c:v>1</c:v>
                </c:pt>
                <c:pt idx="10">
                  <c:v>1</c:v>
                </c:pt>
                <c:pt idx="11">
                  <c:v>1</c:v>
                </c:pt>
              </c:numCache>
            </c:numRef>
          </c:val>
          <c:extLst xmlns:c16r2="http://schemas.microsoft.com/office/drawing/2015/06/chart">
            <c:ext xmlns:c16="http://schemas.microsoft.com/office/drawing/2014/chart" uri="{C3380CC4-5D6E-409C-BE32-E72D297353CC}">
              <c16:uniqueId val="{00000000-EB5B-489D-863A-FE1B45CD6D56}"/>
            </c:ext>
          </c:extLst>
        </c:ser>
        <c:ser>
          <c:idx val="1"/>
          <c:order val="1"/>
          <c:tx>
            <c:strRef>
              <c:f>Foglio1!$C$1</c:f>
              <c:strCache>
                <c:ptCount val="1"/>
                <c:pt idx="0">
                  <c:v>Colonna3</c:v>
                </c:pt>
              </c:strCache>
            </c:strRef>
          </c:tx>
          <c:invertIfNegative val="0"/>
          <c:cat>
            <c:strRef>
              <c:f>Foglio1!$A$2:$A$13</c:f>
              <c:strCache>
                <c:ptCount val="12"/>
                <c:pt idx="0">
                  <c:v>serviente</c:v>
                </c:pt>
                <c:pt idx="1">
                  <c:v>sarta</c:v>
                </c:pt>
                <c:pt idx="2">
                  <c:v>domestica</c:v>
                </c:pt>
                <c:pt idx="3">
                  <c:v>lavandaia</c:v>
                </c:pt>
                <c:pt idx="4">
                  <c:v>operaia</c:v>
                </c:pt>
                <c:pt idx="5">
                  <c:v>infermiera</c:v>
                </c:pt>
                <c:pt idx="6">
                  <c:v>cappellaia</c:v>
                </c:pt>
                <c:pt idx="7">
                  <c:v>cravattaia</c:v>
                </c:pt>
                <c:pt idx="8">
                  <c:v>maestra</c:v>
                </c:pt>
                <c:pt idx="9">
                  <c:v>filatrice</c:v>
                </c:pt>
                <c:pt idx="10">
                  <c:v>contabile</c:v>
                </c:pt>
                <c:pt idx="11">
                  <c:v>cioccolataia</c:v>
                </c:pt>
              </c:strCache>
            </c:strRef>
          </c:cat>
          <c:val>
            <c:numRef>
              <c:f>Foglio1!$C$2:$C$13</c:f>
              <c:numCache>
                <c:formatCode>General</c:formatCode>
                <c:ptCount val="12"/>
              </c:numCache>
            </c:numRef>
          </c:val>
          <c:extLst xmlns:c16r2="http://schemas.microsoft.com/office/drawing/2015/06/chart">
            <c:ext xmlns:c16="http://schemas.microsoft.com/office/drawing/2014/chart" uri="{C3380CC4-5D6E-409C-BE32-E72D297353CC}">
              <c16:uniqueId val="{00000001-EB5B-489D-863A-FE1B45CD6D56}"/>
            </c:ext>
          </c:extLst>
        </c:ser>
        <c:ser>
          <c:idx val="2"/>
          <c:order val="2"/>
          <c:tx>
            <c:strRef>
              <c:f>Foglio1!$D$1</c:f>
              <c:strCache>
                <c:ptCount val="1"/>
                <c:pt idx="0">
                  <c:v>Colonna2</c:v>
                </c:pt>
              </c:strCache>
            </c:strRef>
          </c:tx>
          <c:invertIfNegative val="0"/>
          <c:cat>
            <c:strRef>
              <c:f>Foglio1!$A$2:$A$13</c:f>
              <c:strCache>
                <c:ptCount val="12"/>
                <c:pt idx="0">
                  <c:v>serviente</c:v>
                </c:pt>
                <c:pt idx="1">
                  <c:v>sarta</c:v>
                </c:pt>
                <c:pt idx="2">
                  <c:v>domestica</c:v>
                </c:pt>
                <c:pt idx="3">
                  <c:v>lavandaia</c:v>
                </c:pt>
                <c:pt idx="4">
                  <c:v>operaia</c:v>
                </c:pt>
                <c:pt idx="5">
                  <c:v>infermiera</c:v>
                </c:pt>
                <c:pt idx="6">
                  <c:v>cappellaia</c:v>
                </c:pt>
                <c:pt idx="7">
                  <c:v>cravattaia</c:v>
                </c:pt>
                <c:pt idx="8">
                  <c:v>maestra</c:v>
                </c:pt>
                <c:pt idx="9">
                  <c:v>filatrice</c:v>
                </c:pt>
                <c:pt idx="10">
                  <c:v>contabile</c:v>
                </c:pt>
                <c:pt idx="11">
                  <c:v>cioccolataia</c:v>
                </c:pt>
              </c:strCache>
            </c:strRef>
          </c:cat>
          <c:val>
            <c:numRef>
              <c:f>Foglio1!$D$2:$D$13</c:f>
              <c:numCache>
                <c:formatCode>General</c:formatCode>
                <c:ptCount val="12"/>
              </c:numCache>
            </c:numRef>
          </c:val>
          <c:extLst xmlns:c16r2="http://schemas.microsoft.com/office/drawing/2015/06/chart">
            <c:ext xmlns:c16="http://schemas.microsoft.com/office/drawing/2014/chart" uri="{C3380CC4-5D6E-409C-BE32-E72D297353CC}">
              <c16:uniqueId val="{00000002-EB5B-489D-863A-FE1B45CD6D56}"/>
            </c:ext>
          </c:extLst>
        </c:ser>
        <c:dLbls>
          <c:showLegendKey val="0"/>
          <c:showVal val="0"/>
          <c:showCatName val="0"/>
          <c:showSerName val="0"/>
          <c:showPercent val="0"/>
          <c:showBubbleSize val="0"/>
        </c:dLbls>
        <c:gapWidth val="150"/>
        <c:axId val="216028024"/>
        <c:axId val="216028416"/>
      </c:barChart>
      <c:catAx>
        <c:axId val="216028024"/>
        <c:scaling>
          <c:orientation val="minMax"/>
        </c:scaling>
        <c:delete val="0"/>
        <c:axPos val="b"/>
        <c:numFmt formatCode="General" sourceLinked="1"/>
        <c:majorTickMark val="out"/>
        <c:minorTickMark val="none"/>
        <c:tickLblPos val="nextTo"/>
        <c:crossAx val="216028416"/>
        <c:crosses val="autoZero"/>
        <c:auto val="1"/>
        <c:lblAlgn val="ctr"/>
        <c:lblOffset val="100"/>
        <c:noMultiLvlLbl val="0"/>
      </c:catAx>
      <c:valAx>
        <c:axId val="216028416"/>
        <c:scaling>
          <c:orientation val="minMax"/>
        </c:scaling>
        <c:delete val="0"/>
        <c:axPos val="l"/>
        <c:majorGridlines/>
        <c:numFmt formatCode="General" sourceLinked="1"/>
        <c:majorTickMark val="out"/>
        <c:minorTickMark val="none"/>
        <c:tickLblPos val="nextTo"/>
        <c:crossAx val="216028024"/>
        <c:crosses val="autoZero"/>
        <c:crossBetween val="between"/>
      </c:valAx>
    </c:plotArea>
    <c:legend>
      <c:legendPos val="r"/>
      <c:legendEntry>
        <c:idx val="1"/>
        <c:delete val="1"/>
      </c:legendEntry>
      <c:legendEntry>
        <c:idx val="2"/>
        <c:delete val="1"/>
      </c:legendEntry>
      <c:layout/>
      <c:overlay val="0"/>
    </c:legend>
    <c:plotVisOnly val="1"/>
    <c:dispBlanksAs val="gap"/>
    <c:showDLblsOverMax val="0"/>
  </c:chart>
  <c:txPr>
    <a:bodyPr/>
    <a:lstStyle/>
    <a:p>
      <a:pPr>
        <a:defRPr sz="1800"/>
      </a:pPr>
      <a:endParaRPr lang="it-IT"/>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9.png"/></Relationships>
</file>

<file path=ppt/drawings/_rels/drawing2.xml.rels><?xml version="1.0" encoding="UTF-8" standalone="yes"?>
<Relationships xmlns="http://schemas.openxmlformats.org/package/2006/relationships"><Relationship Id="rId1" Type="http://schemas.openxmlformats.org/officeDocument/2006/relationships/image" Target="../media/image19.png"/></Relationships>
</file>

<file path=ppt/drawings/drawing1.xml><?xml version="1.0" encoding="utf-8"?>
<c:userShapes xmlns:c="http://schemas.openxmlformats.org/drawingml/2006/chart">
  <cdr:relSizeAnchor xmlns:cdr="http://schemas.openxmlformats.org/drawingml/2006/chartDrawing">
    <cdr:from>
      <cdr:x>0.79998</cdr:x>
      <cdr:y>0.5</cdr:y>
    </cdr:from>
    <cdr:to>
      <cdr:x>1</cdr:x>
      <cdr:y>0.59151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496272" y="2032000"/>
          <a:ext cx="1219306" cy="371888"/>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0.79998</cdr:x>
      <cdr:y>0.5</cdr:y>
    </cdr:from>
    <cdr:to>
      <cdr:x>1</cdr:x>
      <cdr:y>0.59151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424264" y="2032000"/>
          <a:ext cx="1219306" cy="371888"/>
        </a:xfrm>
        <a:prstGeom xmlns:a="http://schemas.openxmlformats.org/drawingml/2006/main" prst="rect">
          <a:avLst/>
        </a:prstGeom>
      </cdr:spPr>
    </cdr:pic>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smtClean="0"/>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egnaposto data 14"/>
          <p:cNvSpPr>
            <a:spLocks noGrp="1"/>
          </p:cNvSpPr>
          <p:nvPr>
            <p:ph type="dt" sz="half" idx="10"/>
          </p:nvPr>
        </p:nvSpPr>
        <p:spPr/>
        <p:txBody>
          <a:bodyPr/>
          <a:lstStyle/>
          <a:p>
            <a:fld id="{E8D1C941-361A-4327-B4F5-464FA62FD660}" type="datetimeFigureOut">
              <a:rPr lang="it-IT" smtClean="0"/>
              <a:pPr/>
              <a:t>31/03/2020</a:t>
            </a:fld>
            <a:endParaRPr lang="it-IT"/>
          </a:p>
        </p:txBody>
      </p:sp>
      <p:sp>
        <p:nvSpPr>
          <p:cNvPr id="16" name="Segnaposto numero diapositiva 15"/>
          <p:cNvSpPr>
            <a:spLocks noGrp="1"/>
          </p:cNvSpPr>
          <p:nvPr>
            <p:ph type="sldNum" sz="quarter" idx="11"/>
          </p:nvPr>
        </p:nvSpPr>
        <p:spPr/>
        <p:txBody>
          <a:bodyPr/>
          <a:lstStyle/>
          <a:p>
            <a:fld id="{460DE553-DD78-4A54-B470-873B1F333BE2}" type="slidenum">
              <a:rPr lang="it-IT" smtClean="0"/>
              <a:pPr/>
              <a:t>‹N›</a:t>
            </a:fld>
            <a:endParaRPr lang="it-IT"/>
          </a:p>
        </p:txBody>
      </p:sp>
      <p:sp>
        <p:nvSpPr>
          <p:cNvPr id="17" name="Segnaposto piè di pagina 16"/>
          <p:cNvSpPr>
            <a:spLocks noGrp="1"/>
          </p:cNvSpPr>
          <p:nvPr>
            <p:ph type="ftr" sz="quarter" idx="12"/>
          </p:nvPr>
        </p:nvSpPr>
        <p:spPr/>
        <p:txBody>
          <a:bodyPr/>
          <a:lstStyle/>
          <a:p>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E8D1C941-361A-4327-B4F5-464FA62FD660}" type="datetimeFigureOut">
              <a:rPr lang="it-IT" smtClean="0"/>
              <a:pPr/>
              <a:t>31/03/2020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60DE553-DD78-4A54-B470-873B1F333BE2}"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E8D1C941-361A-4327-B4F5-464FA62FD660}" type="datetimeFigureOut">
              <a:rPr lang="it-IT" smtClean="0"/>
              <a:pPr/>
              <a:t>31/03/2020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60DE553-DD78-4A54-B470-873B1F333BE2}"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4" name="Segnaposto data 13"/>
          <p:cNvSpPr>
            <a:spLocks noGrp="1"/>
          </p:cNvSpPr>
          <p:nvPr>
            <p:ph type="dt" sz="half" idx="14"/>
          </p:nvPr>
        </p:nvSpPr>
        <p:spPr/>
        <p:txBody>
          <a:bodyPr/>
          <a:lstStyle/>
          <a:p>
            <a:fld id="{E8D1C941-361A-4327-B4F5-464FA62FD660}" type="datetimeFigureOut">
              <a:rPr lang="it-IT" smtClean="0"/>
              <a:pPr/>
              <a:t>31/03/2020</a:t>
            </a:fld>
            <a:endParaRPr lang="it-IT"/>
          </a:p>
        </p:txBody>
      </p:sp>
      <p:sp>
        <p:nvSpPr>
          <p:cNvPr id="15" name="Segnaposto numero diapositiva 14"/>
          <p:cNvSpPr>
            <a:spLocks noGrp="1"/>
          </p:cNvSpPr>
          <p:nvPr>
            <p:ph type="sldNum" sz="quarter" idx="15"/>
          </p:nvPr>
        </p:nvSpPr>
        <p:spPr/>
        <p:txBody>
          <a:bodyPr/>
          <a:lstStyle>
            <a:lvl1pPr algn="ctr">
              <a:defRPr/>
            </a:lvl1pPr>
          </a:lstStyle>
          <a:p>
            <a:fld id="{460DE553-DD78-4A54-B470-873B1F333BE2}" type="slidenum">
              <a:rPr lang="it-IT" smtClean="0"/>
              <a:pPr/>
              <a:t>‹N›</a:t>
            </a:fld>
            <a:endParaRPr lang="it-IT"/>
          </a:p>
        </p:txBody>
      </p:sp>
      <p:sp>
        <p:nvSpPr>
          <p:cNvPr id="16" name="Segnaposto piè di pagina 15"/>
          <p:cNvSpPr>
            <a:spLocks noGrp="1"/>
          </p:cNvSpPr>
          <p:nvPr>
            <p:ph type="ftr" sz="quarter" idx="16"/>
          </p:nvPr>
        </p:nvSpPr>
        <p:spPr/>
        <p:txBody>
          <a:bodyPr/>
          <a:lstStyle/>
          <a:p>
            <a:endParaRPr lang="it-IT"/>
          </a:p>
        </p:txBody>
      </p:sp>
      <p:sp>
        <p:nvSpPr>
          <p:cNvPr id="17" name="Titolo 16"/>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E8D1C941-361A-4327-B4F5-464FA62FD660}" type="datetimeFigureOut">
              <a:rPr lang="it-IT" smtClean="0"/>
              <a:pPr/>
              <a:t>31/03/2020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60DE553-DD78-4A54-B470-873B1F333BE2}" type="slidenum">
              <a:rPr lang="it-IT" smtClean="0"/>
              <a:pPr/>
              <a:t>‹N›</a:t>
            </a:fld>
            <a:endParaRPr lang="it-IT"/>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fld id="{E8D1C941-361A-4327-B4F5-464FA62FD660}" type="datetimeFigureOut">
              <a:rPr lang="it-IT" smtClean="0"/>
              <a:pPr/>
              <a:t>31/03/2020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60DE553-DD78-4A54-B470-873B1F333BE2}"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fld id="{460DE553-DD78-4A54-B470-873B1F333BE2}" type="slidenum">
              <a:rPr lang="it-IT" smtClean="0"/>
              <a:pPr/>
              <a:t>‹N›</a:t>
            </a:fld>
            <a:endParaRPr lang="it-IT"/>
          </a:p>
        </p:txBody>
      </p:sp>
      <p:sp>
        <p:nvSpPr>
          <p:cNvPr id="8" name="Segnaposto piè di pagina 7"/>
          <p:cNvSpPr>
            <a:spLocks noGrp="1"/>
          </p:cNvSpPr>
          <p:nvPr>
            <p:ph type="ftr" sz="quarter" idx="11"/>
          </p:nvPr>
        </p:nvSpPr>
        <p:spPr/>
        <p:txBody>
          <a:bodyPr/>
          <a:lstStyle/>
          <a:p>
            <a:endParaRPr lang="it-IT"/>
          </a:p>
        </p:txBody>
      </p:sp>
      <p:sp>
        <p:nvSpPr>
          <p:cNvPr id="7" name="Segnaposto data 6"/>
          <p:cNvSpPr>
            <a:spLocks noGrp="1"/>
          </p:cNvSpPr>
          <p:nvPr>
            <p:ph type="dt" sz="half" idx="10"/>
          </p:nvPr>
        </p:nvSpPr>
        <p:spPr/>
        <p:txBody>
          <a:bodyPr/>
          <a:lstStyle/>
          <a:p>
            <a:fld id="{E8D1C941-361A-4327-B4F5-464FA62FD660}" type="datetimeFigureOut">
              <a:rPr lang="it-IT" smtClean="0"/>
              <a:pPr/>
              <a:t>31/03/2020</a:t>
            </a:fld>
            <a:endParaRPr lang="it-IT"/>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smtClean="0"/>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E8D1C941-361A-4327-B4F5-464FA62FD660}" type="datetimeFigureOut">
              <a:rPr lang="it-IT" smtClean="0"/>
              <a:pPr/>
              <a:t>31/03/2020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60DE553-DD78-4A54-B470-873B1F333BE2}"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8D1C941-361A-4327-B4F5-464FA62FD660}" type="datetimeFigureOut">
              <a:rPr lang="it-IT" smtClean="0"/>
              <a:pPr/>
              <a:t>31/03/2020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60DE553-DD78-4A54-B470-873B1F333BE2}"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8" name="Segnaposto data 7"/>
          <p:cNvSpPr>
            <a:spLocks noGrp="1"/>
          </p:cNvSpPr>
          <p:nvPr>
            <p:ph type="dt" sz="half" idx="14"/>
          </p:nvPr>
        </p:nvSpPr>
        <p:spPr/>
        <p:txBody>
          <a:bodyPr/>
          <a:lstStyle/>
          <a:p>
            <a:fld id="{E8D1C941-361A-4327-B4F5-464FA62FD660}" type="datetimeFigureOut">
              <a:rPr lang="it-IT" smtClean="0"/>
              <a:pPr/>
              <a:t>31/03/2020</a:t>
            </a:fld>
            <a:endParaRPr lang="it-IT"/>
          </a:p>
        </p:txBody>
      </p:sp>
      <p:sp>
        <p:nvSpPr>
          <p:cNvPr id="9" name="Segnaposto numero diapositiva 8"/>
          <p:cNvSpPr>
            <a:spLocks noGrp="1"/>
          </p:cNvSpPr>
          <p:nvPr>
            <p:ph type="sldNum" sz="quarter" idx="15"/>
          </p:nvPr>
        </p:nvSpPr>
        <p:spPr/>
        <p:txBody>
          <a:bodyPr/>
          <a:lstStyle/>
          <a:p>
            <a:fld id="{460DE553-DD78-4A54-B470-873B1F333BE2}" type="slidenum">
              <a:rPr lang="it-IT" smtClean="0"/>
              <a:pPr/>
              <a:t>‹N›</a:t>
            </a:fld>
            <a:endParaRPr lang="it-IT"/>
          </a:p>
        </p:txBody>
      </p:sp>
      <p:sp>
        <p:nvSpPr>
          <p:cNvPr id="10" name="Segnaposto piè di pagina 9"/>
          <p:cNvSpPr>
            <a:spLocks noGrp="1"/>
          </p:cNvSpPr>
          <p:nvPr>
            <p:ph type="ftr" sz="quarter" idx="16"/>
          </p:nvPr>
        </p:nvSpPr>
        <p:spPr/>
        <p:txBody>
          <a:bodyPr/>
          <a:lstStyle/>
          <a:p>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smtClean="0"/>
              <a:t>Fare clic sull'icona per inserire un'immagine</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8" name="Segnaposto data 7"/>
          <p:cNvSpPr>
            <a:spLocks noGrp="1"/>
          </p:cNvSpPr>
          <p:nvPr>
            <p:ph type="dt" sz="half" idx="10"/>
          </p:nvPr>
        </p:nvSpPr>
        <p:spPr/>
        <p:txBody>
          <a:bodyPr/>
          <a:lstStyle/>
          <a:p>
            <a:fld id="{E8D1C941-361A-4327-B4F5-464FA62FD660}" type="datetimeFigureOut">
              <a:rPr lang="it-IT" smtClean="0"/>
              <a:pPr/>
              <a:t>31/03/2020</a:t>
            </a:fld>
            <a:endParaRPr lang="it-IT"/>
          </a:p>
        </p:txBody>
      </p:sp>
      <p:sp>
        <p:nvSpPr>
          <p:cNvPr id="9" name="Segnaposto numero diapositiva 8"/>
          <p:cNvSpPr>
            <a:spLocks noGrp="1"/>
          </p:cNvSpPr>
          <p:nvPr>
            <p:ph type="sldNum" sz="quarter" idx="11"/>
          </p:nvPr>
        </p:nvSpPr>
        <p:spPr/>
        <p:txBody>
          <a:bodyPr/>
          <a:lstStyle/>
          <a:p>
            <a:fld id="{460DE553-DD78-4A54-B470-873B1F333BE2}" type="slidenum">
              <a:rPr lang="it-IT" smtClean="0"/>
              <a:pPr/>
              <a:t>‹N›</a:t>
            </a:fld>
            <a:endParaRPr lang="it-IT"/>
          </a:p>
        </p:txBody>
      </p:sp>
      <p:sp>
        <p:nvSpPr>
          <p:cNvPr id="10" name="Segnaposto piè di pagina 9"/>
          <p:cNvSpPr>
            <a:spLocks noGrp="1"/>
          </p:cNvSpPr>
          <p:nvPr>
            <p:ph type="ftr" sz="quarter" idx="12"/>
          </p:nvPr>
        </p:nvSpPr>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8D1C941-361A-4327-B4F5-464FA62FD660}" type="datetimeFigureOut">
              <a:rPr lang="it-IT" smtClean="0"/>
              <a:pPr/>
              <a:t>31/03/2020</a:t>
            </a:fld>
            <a:endParaRPr lang="it-IT"/>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t-IT"/>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60DE553-DD78-4A54-B470-873B1F333BE2}" type="slidenum">
              <a:rPr lang="it-IT" smtClean="0"/>
              <a:pPr/>
              <a:t>‹N›</a:t>
            </a:fld>
            <a:endParaRPr lang="it-IT"/>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smtClean="0"/>
              <a:t>Fare clic per modificare lo stile del titolo</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p:txBody>
          <a:bodyPr/>
          <a:lstStyle/>
          <a:p>
            <a:r>
              <a:rPr lang="it-IT" dirty="0" smtClean="0">
                <a:solidFill>
                  <a:srgbClr val="FFFFFF"/>
                </a:solidFill>
              </a:rPr>
              <a:t>CLASSE </a:t>
            </a:r>
            <a:r>
              <a:rPr lang="it-IT" dirty="0" smtClean="0">
                <a:solidFill>
                  <a:srgbClr val="FFFFFF"/>
                </a:solidFill>
                <a:latin typeface="Times New Roman" pitchFamily="18" charset="0"/>
                <a:cs typeface="Times New Roman" pitchFamily="18" charset="0"/>
              </a:rPr>
              <a:t>3</a:t>
            </a:r>
            <a:r>
              <a:rPr lang="it-IT" dirty="0" smtClean="0">
                <a:solidFill>
                  <a:srgbClr val="FFFFFF"/>
                </a:solidFill>
              </a:rPr>
              <a:t>El</a:t>
            </a:r>
            <a:endParaRPr lang="it-IT" dirty="0">
              <a:solidFill>
                <a:srgbClr val="FFFFFF"/>
              </a:solidFill>
            </a:endParaRPr>
          </a:p>
        </p:txBody>
      </p:sp>
      <p:sp>
        <p:nvSpPr>
          <p:cNvPr id="2" name="Titolo 1"/>
          <p:cNvSpPr>
            <a:spLocks noGrp="1"/>
          </p:cNvSpPr>
          <p:nvPr>
            <p:ph type="ctrTitle"/>
          </p:nvPr>
        </p:nvSpPr>
        <p:spPr/>
        <p:txBody>
          <a:bodyPr/>
          <a:lstStyle/>
          <a:p>
            <a:r>
              <a:rPr lang="it-IT" sz="6000" dirty="0" smtClean="0">
                <a:effectLst>
                  <a:outerShdw blurRad="38100" dist="38100" dir="2700000" algn="tl">
                    <a:srgbClr val="000000">
                      <a:alpha val="43137"/>
                    </a:srgbClr>
                  </a:outerShdw>
                </a:effectLst>
                <a:latin typeface="Modern No. 20" pitchFamily="18" charset="0"/>
                <a:cs typeface="Times New Roman" pitchFamily="18" charset="0"/>
              </a:rPr>
              <a:t>PRESENTAZIONE</a:t>
            </a:r>
            <a:r>
              <a:rPr lang="it-IT" dirty="0" smtClean="0"/>
              <a:t> </a:t>
            </a:r>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8596" y="1857364"/>
            <a:ext cx="8229600" cy="4525963"/>
          </a:xfrm>
        </p:spPr>
        <p:txBody>
          <a:bodyPr>
            <a:normAutofit/>
          </a:bodyPr>
          <a:lstStyle/>
          <a:p>
            <a:r>
              <a:rPr lang="it-IT" sz="1800" dirty="0" smtClean="0"/>
              <a:t>1807: nascita della Congregazione della Carità</a:t>
            </a:r>
          </a:p>
          <a:p>
            <a:r>
              <a:rPr lang="it-IT" sz="1800" dirty="0" smtClean="0"/>
              <a:t>1843: unione delle Stelline e delle Ochette nella stessa struttura (nell’odierno palazzo delle Stelline)</a:t>
            </a:r>
          </a:p>
          <a:p>
            <a:r>
              <a:rPr lang="it-IT" sz="1800" dirty="0" smtClean="0"/>
              <a:t>1863: comune consiglio di amministrazione che vigeva sulle strutture.</a:t>
            </a:r>
          </a:p>
          <a:p>
            <a:r>
              <a:rPr lang="it-IT" sz="1800" dirty="0" smtClean="0"/>
              <a:t>Anni ‘70: chiusura dell’orfanotrofio delle Stelline.</a:t>
            </a:r>
          </a:p>
          <a:p>
            <a:pPr>
              <a:buNone/>
            </a:pPr>
            <a:endParaRPr lang="it-IT" sz="1800" dirty="0"/>
          </a:p>
        </p:txBody>
      </p:sp>
      <p:sp>
        <p:nvSpPr>
          <p:cNvPr id="2" name="Titolo 1"/>
          <p:cNvSpPr>
            <a:spLocks noGrp="1"/>
          </p:cNvSpPr>
          <p:nvPr>
            <p:ph type="title"/>
          </p:nvPr>
        </p:nvSpPr>
        <p:spPr/>
        <p:txBody>
          <a:bodyPr>
            <a:normAutofit/>
          </a:bodyPr>
          <a:lstStyle/>
          <a:p>
            <a:r>
              <a:rPr lang="it-IT" sz="6600" i="1" dirty="0" smtClean="0">
                <a:solidFill>
                  <a:schemeClr val="bg1"/>
                </a:solidFill>
                <a:effectLst>
                  <a:outerShdw blurRad="38100" dist="38100" dir="2700000" algn="tl">
                    <a:srgbClr val="000000">
                      <a:alpha val="43137"/>
                    </a:srgbClr>
                  </a:outerShdw>
                </a:effectLst>
              </a:rPr>
              <a:t>Le Stelline </a:t>
            </a:r>
            <a:r>
              <a:rPr lang="it-IT" i="1" dirty="0" smtClean="0">
                <a:solidFill>
                  <a:schemeClr val="bg1"/>
                </a:solidFill>
                <a:effectLst>
                  <a:outerShdw blurRad="38100" dist="38100" dir="2700000" algn="tl">
                    <a:srgbClr val="000000">
                      <a:alpha val="43137"/>
                    </a:srgbClr>
                  </a:outerShdw>
                </a:effectLst>
              </a:rPr>
              <a:t>(’800-’900)</a:t>
            </a:r>
            <a:endParaRPr lang="it-IT" i="1" dirty="0">
              <a:solidFill>
                <a:schemeClr val="bg1"/>
              </a:solidFill>
              <a:effectLst>
                <a:outerShdw blurRad="38100" dist="38100" dir="2700000" algn="tl">
                  <a:srgbClr val="000000">
                    <a:alpha val="43137"/>
                  </a:srgbClr>
                </a:outerShdw>
              </a:effectLst>
            </a:endParaRPr>
          </a:p>
        </p:txBody>
      </p:sp>
      <p:pic>
        <p:nvPicPr>
          <p:cNvPr id="25601" name="Picture 1" descr="F:\foto asl\Hotel_Palazzo_delle_Stelline_Testata_02.jpg"/>
          <p:cNvPicPr>
            <a:picLocks noChangeAspect="1" noChangeArrowheads="1"/>
          </p:cNvPicPr>
          <p:nvPr/>
        </p:nvPicPr>
        <p:blipFill>
          <a:blip r:embed="rId2" cstate="print"/>
          <a:srcRect/>
          <a:stretch>
            <a:fillRect/>
          </a:stretch>
        </p:blipFill>
        <p:spPr bwMode="auto">
          <a:xfrm>
            <a:off x="539552" y="3717032"/>
            <a:ext cx="7880556" cy="273630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a:buNone/>
            </a:pPr>
            <a:r>
              <a:rPr lang="it-IT" sz="2400" dirty="0" smtClean="0"/>
              <a:t>   “</a:t>
            </a:r>
            <a:r>
              <a:rPr lang="it-IT" sz="2400" dirty="0" err="1" smtClean="0"/>
              <a:t>…ho</a:t>
            </a:r>
            <a:r>
              <a:rPr lang="it-IT" sz="2400" dirty="0" smtClean="0"/>
              <a:t> istituito, ed istituisco mio Erede universale, nominandolo colla mia propria bocca, come l’ho nominato e nomino l’Albergo dei Poveri, che dovrà subito dopo la mia morte erigersi in questa città di Milano nel mio palazzo d’</a:t>
            </a:r>
            <a:r>
              <a:rPr lang="it-IT" sz="2400" dirty="0" err="1" smtClean="0"/>
              <a:t>abitazione…</a:t>
            </a:r>
            <a:r>
              <a:rPr lang="it-IT" sz="2400" dirty="0" smtClean="0"/>
              <a:t>”</a:t>
            </a:r>
          </a:p>
          <a:p>
            <a:pPr algn="r">
              <a:buNone/>
            </a:pPr>
            <a:r>
              <a:rPr lang="it-IT" dirty="0" smtClean="0"/>
              <a:t>                                          </a:t>
            </a:r>
            <a:r>
              <a:rPr lang="it-IT" sz="2000" dirty="0" smtClean="0"/>
              <a:t>parole tratte dal testamento dal Principe         Antonio Tolomeo Trivulzio, 23 Agosto 1766</a:t>
            </a:r>
            <a:endParaRPr lang="it-IT" dirty="0"/>
          </a:p>
        </p:txBody>
      </p:sp>
      <p:sp>
        <p:nvSpPr>
          <p:cNvPr id="3" name="Titolo 2"/>
          <p:cNvSpPr>
            <a:spLocks noGrp="1"/>
          </p:cNvSpPr>
          <p:nvPr>
            <p:ph type="title"/>
          </p:nvPr>
        </p:nvSpPr>
        <p:spPr/>
        <p:txBody>
          <a:bodyPr/>
          <a:lstStyle/>
          <a:p>
            <a:r>
              <a:rPr lang="it-IT" dirty="0" smtClean="0">
                <a:solidFill>
                  <a:schemeClr val="bg1"/>
                </a:solidFill>
              </a:rPr>
              <a:t>Il Pio Albergo Trivulzio</a:t>
            </a:r>
            <a:endParaRPr lang="it-IT" dirty="0">
              <a:solidFill>
                <a:schemeClr val="bg1"/>
              </a:solidFill>
            </a:endParaRPr>
          </a:p>
        </p:txBody>
      </p:sp>
      <p:sp>
        <p:nvSpPr>
          <p:cNvPr id="4" name="CasellaDiTesto 3"/>
          <p:cNvSpPr txBox="1"/>
          <p:nvPr/>
        </p:nvSpPr>
        <p:spPr>
          <a:xfrm>
            <a:off x="642910" y="4572008"/>
            <a:ext cx="7286676" cy="369332"/>
          </a:xfrm>
          <a:prstGeom prst="rect">
            <a:avLst/>
          </a:prstGeom>
          <a:noFill/>
        </p:spPr>
        <p:txBody>
          <a:bodyPr wrap="square" rtlCol="0">
            <a:spAutoFit/>
          </a:bodyPr>
          <a:lstStyle/>
          <a:p>
            <a:r>
              <a:rPr lang="it-IT" dirty="0" smtClean="0"/>
              <a:t>Inizia la storia del Pio Albergo Trivulzio</a:t>
            </a:r>
            <a:endParaRPr lang="it-I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524000"/>
            <a:ext cx="5482952" cy="4209256"/>
          </a:xfrm>
        </p:spPr>
        <p:txBody>
          <a:bodyPr>
            <a:normAutofit/>
          </a:bodyPr>
          <a:lstStyle/>
          <a:p>
            <a:r>
              <a:rPr lang="it-IT" sz="2400" dirty="0" smtClean="0"/>
              <a:t>Nasce a Milano nel 1692 e qui muore 1767. Principe del Sacro Romano Impero,  è un uomo colto e appartenente  a una delle famiglie più importanti dell’epoca. Non avendo eredi lascia tutti i suoi beni ad un futuro ente che porterà il suo nome: il Pio Albergo Trivulzio. </a:t>
            </a:r>
            <a:endParaRPr lang="it-IT" sz="2400" dirty="0"/>
          </a:p>
        </p:txBody>
      </p:sp>
      <p:sp>
        <p:nvSpPr>
          <p:cNvPr id="3" name="Titolo 2"/>
          <p:cNvSpPr>
            <a:spLocks noGrp="1"/>
          </p:cNvSpPr>
          <p:nvPr>
            <p:ph type="title"/>
          </p:nvPr>
        </p:nvSpPr>
        <p:spPr/>
        <p:txBody>
          <a:bodyPr/>
          <a:lstStyle/>
          <a:p>
            <a:r>
              <a:rPr lang="it-IT" dirty="0" smtClean="0">
                <a:solidFill>
                  <a:schemeClr val="bg1"/>
                </a:solidFill>
              </a:rPr>
              <a:t>Chi era Antonio Tolomeo Trivulzio?</a:t>
            </a:r>
            <a:endParaRPr lang="it-IT" dirty="0">
              <a:solidFill>
                <a:schemeClr val="bg1"/>
              </a:solidFill>
            </a:endParaRPr>
          </a:p>
        </p:txBody>
      </p:sp>
      <p:pic>
        <p:nvPicPr>
          <p:cNvPr id="5" name="Immagine 4" descr="Immagine correlata"/>
          <p:cNvPicPr/>
          <p:nvPr/>
        </p:nvPicPr>
        <p:blipFill>
          <a:blip r:embed="rId2" cstate="print"/>
          <a:srcRect/>
          <a:stretch>
            <a:fillRect/>
          </a:stretch>
        </p:blipFill>
        <p:spPr bwMode="auto">
          <a:xfrm>
            <a:off x="6012160" y="3501008"/>
            <a:ext cx="2472806" cy="2723532"/>
          </a:xfrm>
          <a:prstGeom prst="rect">
            <a:avLst/>
          </a:prstGeom>
          <a:noFill/>
          <a:ln w="38100">
            <a:solidFill>
              <a:schemeClr val="tx1"/>
            </a:solid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3528" y="1196752"/>
            <a:ext cx="5976664" cy="4968552"/>
          </a:xfrm>
        </p:spPr>
        <p:txBody>
          <a:bodyPr>
            <a:normAutofit/>
          </a:bodyPr>
          <a:lstStyle/>
          <a:p>
            <a:pPr>
              <a:buNone/>
            </a:pPr>
            <a:r>
              <a:rPr lang="it-IT" sz="1800" dirty="0" smtClean="0"/>
              <a:t>     Dal 1767 al 1771 si svolgono i lavori al Palazzo del Principe in via della Signora. Il Pio Albergo Trivulzio si trova vicino al Duomo, diversamente dagli altri luoghi di ricovero, </a:t>
            </a:r>
            <a:r>
              <a:rPr lang="it-IT" sz="1800" dirty="0" err="1" smtClean="0"/>
              <a:t>Martinitt</a:t>
            </a:r>
            <a:r>
              <a:rPr lang="it-IT" sz="1800" dirty="0" smtClean="0"/>
              <a:t> e Stelline. Il primo gennaio 1771 inizia l’attività con 100 persone anziane (uomini e donne). Subito aumenta il numero di ricoverati e nel 1786-1787 si ampliano la struttura e la cappella, grazie anche ai lasciti testamentari dei milanesi. Nel corso dell’Ottocento la necessità di spazio aumenta e viene costruito un secondo piano, mentre nel 1898 vengono installati gli impianti di riscaldamento.</a:t>
            </a:r>
          </a:p>
          <a:p>
            <a:pPr>
              <a:buNone/>
            </a:pPr>
            <a:r>
              <a:rPr lang="it-IT" sz="1800" dirty="0" smtClean="0"/>
              <a:t>     Nel 1910 a causa di nuove esigenze igieniche il Pio  Albergo Trivulzio si sposta sulla strada per Baggio, oggi tra la fermata della metro di Gambara e De Angeli. Per questo motivo è spesso ricordato con il nome di “</a:t>
            </a:r>
            <a:r>
              <a:rPr lang="it-IT" sz="1800" dirty="0" err="1" smtClean="0"/>
              <a:t>Baggina</a:t>
            </a:r>
            <a:r>
              <a:rPr lang="it-IT" sz="1800" dirty="0" smtClean="0"/>
              <a:t>”.</a:t>
            </a:r>
          </a:p>
        </p:txBody>
      </p:sp>
      <p:sp>
        <p:nvSpPr>
          <p:cNvPr id="3" name="Titolo 2"/>
          <p:cNvSpPr>
            <a:spLocks noGrp="1"/>
          </p:cNvSpPr>
          <p:nvPr>
            <p:ph type="title"/>
          </p:nvPr>
        </p:nvSpPr>
        <p:spPr>
          <a:xfrm>
            <a:off x="467544" y="0"/>
            <a:ext cx="8229600" cy="1219200"/>
          </a:xfrm>
        </p:spPr>
        <p:txBody>
          <a:bodyPr/>
          <a:lstStyle/>
          <a:p>
            <a:r>
              <a:rPr lang="it-IT" b="1" dirty="0" smtClean="0">
                <a:solidFill>
                  <a:schemeClr val="bg1"/>
                </a:solidFill>
              </a:rPr>
              <a:t>Il Pio Albergo Trivulzio</a:t>
            </a:r>
            <a:endParaRPr lang="it-IT" b="1" dirty="0">
              <a:solidFill>
                <a:schemeClr val="bg1"/>
              </a:solidFill>
            </a:endParaRPr>
          </a:p>
        </p:txBody>
      </p:sp>
      <p:pic>
        <p:nvPicPr>
          <p:cNvPr id="4" name="Immagine 3" descr="Risultati immagini per sede trivulzio via della signora"/>
          <p:cNvPicPr/>
          <p:nvPr/>
        </p:nvPicPr>
        <p:blipFill>
          <a:blip r:embed="rId2" cstate="print"/>
          <a:srcRect/>
          <a:stretch>
            <a:fillRect/>
          </a:stretch>
        </p:blipFill>
        <p:spPr bwMode="auto">
          <a:xfrm>
            <a:off x="6372200" y="3645024"/>
            <a:ext cx="2241435" cy="1682151"/>
          </a:xfrm>
          <a:prstGeom prst="rect">
            <a:avLst/>
          </a:prstGeom>
          <a:noFill/>
          <a:ln w="38100">
            <a:solidFill>
              <a:schemeClr val="tx1"/>
            </a:solidFill>
            <a:miter lim="800000"/>
            <a:headEnd/>
            <a:tailEnd/>
          </a:ln>
        </p:spPr>
      </p:pic>
      <p:pic>
        <p:nvPicPr>
          <p:cNvPr id="6" name="Immagine 5" descr="Risultati immagini per nuova sede trivulzio"/>
          <p:cNvPicPr/>
          <p:nvPr/>
        </p:nvPicPr>
        <p:blipFill>
          <a:blip r:embed="rId3" cstate="print"/>
          <a:srcRect/>
          <a:stretch>
            <a:fillRect/>
          </a:stretch>
        </p:blipFill>
        <p:spPr bwMode="auto">
          <a:xfrm>
            <a:off x="6372200" y="1412776"/>
            <a:ext cx="2137553" cy="1603962"/>
          </a:xfrm>
          <a:prstGeom prst="rect">
            <a:avLst/>
          </a:prstGeom>
          <a:noFill/>
          <a:ln w="38100">
            <a:solidFill>
              <a:schemeClr val="tx1"/>
            </a:solid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052736"/>
            <a:ext cx="8229600" cy="1143000"/>
          </a:xfrm>
        </p:spPr>
        <p:txBody>
          <a:bodyPr>
            <a:normAutofit fontScale="90000"/>
          </a:bodyPr>
          <a:lstStyle/>
          <a:p>
            <a:r>
              <a:rPr lang="it-IT" sz="3600" b="1" dirty="0" smtClean="0">
                <a:solidFill>
                  <a:schemeClr val="bg1"/>
                </a:solidFill>
              </a:rPr>
              <a:t>LAVORI CHE OGGI NON ESISTONO PIU</a:t>
            </a:r>
            <a:r>
              <a:rPr lang="it-IT" sz="3600" b="1" dirty="0" smtClean="0"/>
              <a:t>’</a:t>
            </a:r>
            <a:br>
              <a:rPr lang="it-IT" sz="3600" b="1" dirty="0" smtClean="0"/>
            </a:br>
            <a:r>
              <a:rPr lang="it-IT" dirty="0" smtClean="0"/>
              <a:t/>
            </a:r>
            <a:br>
              <a:rPr lang="it-IT" dirty="0" smtClean="0"/>
            </a:br>
            <a:endParaRPr lang="it-IT" dirty="0"/>
          </a:p>
        </p:txBody>
      </p:sp>
      <p:sp>
        <p:nvSpPr>
          <p:cNvPr id="3" name="CasellaDiTesto 2"/>
          <p:cNvSpPr txBox="1"/>
          <p:nvPr/>
        </p:nvSpPr>
        <p:spPr>
          <a:xfrm>
            <a:off x="467544" y="1124744"/>
            <a:ext cx="8460432" cy="10341293"/>
          </a:xfrm>
          <a:prstGeom prst="rect">
            <a:avLst/>
          </a:prstGeom>
          <a:noFill/>
        </p:spPr>
        <p:txBody>
          <a:bodyPr wrap="square" rtlCol="0">
            <a:spAutoFit/>
          </a:bodyPr>
          <a:lstStyle/>
          <a:p>
            <a:r>
              <a:rPr lang="it-IT" dirty="0" smtClean="0"/>
              <a:t> </a:t>
            </a:r>
            <a:r>
              <a:rPr lang="it-IT" b="1" i="1" dirty="0" smtClean="0"/>
              <a:t>COCCHIERE</a:t>
            </a:r>
            <a:r>
              <a:rPr lang="it-IT" dirty="0" smtClean="0"/>
              <a:t>: uomo che conduce la carrozza, progettata per il trasporto di passeggeri o di posta. Egli esercita un attività per conto di un datore di lavoro o per proprio conto. Il cocchiere </a:t>
            </a:r>
            <a:r>
              <a:rPr lang="it-IT" dirty="0"/>
              <a:t>è</a:t>
            </a:r>
            <a:r>
              <a:rPr lang="it-IT" dirty="0" smtClean="0"/>
              <a:t> una figura importante che ha spesso autorità all’ epoca sull’ organizzazione del viaggio, regolando i tempi di marcia e soste</a:t>
            </a:r>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p:txBody>
      </p:sp>
      <p:sp>
        <p:nvSpPr>
          <p:cNvPr id="3074" name="AutoShape 2" descr="Risultati immagini per cocchie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076" name="AutoShape 4" descr="Risultati immagini per cocchie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079" name="AutoShape 7" descr="Risultati immagini per cocchie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081" name="Picture 9" descr="Risultati immagini per cocchiere"/>
          <p:cNvPicPr>
            <a:picLocks noChangeAspect="1" noChangeArrowheads="1"/>
          </p:cNvPicPr>
          <p:nvPr/>
        </p:nvPicPr>
        <p:blipFill>
          <a:blip r:embed="rId2" cstate="print"/>
          <a:srcRect/>
          <a:stretch>
            <a:fillRect/>
          </a:stretch>
        </p:blipFill>
        <p:spPr bwMode="auto">
          <a:xfrm>
            <a:off x="1763688" y="3356992"/>
            <a:ext cx="5125882" cy="2524497"/>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115616" y="3284984"/>
            <a:ext cx="6840760" cy="3139321"/>
          </a:xfrm>
          <a:prstGeom prst="rect">
            <a:avLst/>
          </a:prstGeom>
          <a:noFill/>
        </p:spPr>
        <p:txBody>
          <a:bodyPr wrap="square" rtlCol="0">
            <a:spAutoFit/>
          </a:bodyPr>
          <a:lstStyle/>
          <a:p>
            <a:pPr fontAlgn="base"/>
            <a:r>
              <a:rPr lang="it-IT" dirty="0" smtClean="0"/>
              <a:t>La litografia, introdotta da  A. Senefelder nel 1796, utilizza la proprietà della pietra litografica di trattenere gli inchiostri grassi, i quali, a loro volta, hanno la caratteristica di respingere l'acqua. Il disegno da riprodurre può essere eseguito direttamente sulla pietra o mediante un'apposita matita grassa (matita litografica), e in questo caso la pietra deve essere perfettamente levigata, asciutta e pulita. Si passa quindi alla preparazione della pietra per la stampa. La stampa si esegue con apposita macchina piana analoga a quella tipografica. Anche durante la stampa la pietra è mantenuta costantemente bagnata da appositi rulli </a:t>
            </a:r>
            <a:r>
              <a:rPr lang="it-IT" dirty="0" err="1" smtClean="0"/>
              <a:t>bagnatori</a:t>
            </a:r>
            <a:r>
              <a:rPr lang="it-IT" dirty="0" smtClean="0"/>
              <a:t> in modo che le parti non stampanti risultino sempre libere dall'inchiostro. </a:t>
            </a:r>
            <a:endParaRPr lang="it-IT" dirty="0"/>
          </a:p>
        </p:txBody>
      </p:sp>
      <p:sp>
        <p:nvSpPr>
          <p:cNvPr id="8" name="CasellaDiTesto 7"/>
          <p:cNvSpPr txBox="1"/>
          <p:nvPr/>
        </p:nvSpPr>
        <p:spPr>
          <a:xfrm>
            <a:off x="1547664" y="1916832"/>
            <a:ext cx="2808312" cy="923330"/>
          </a:xfrm>
          <a:prstGeom prst="rect">
            <a:avLst/>
          </a:prstGeom>
          <a:noFill/>
        </p:spPr>
        <p:txBody>
          <a:bodyPr wrap="square" rtlCol="0">
            <a:spAutoFit/>
          </a:bodyPr>
          <a:lstStyle/>
          <a:p>
            <a:r>
              <a:rPr lang="it-IT" dirty="0" smtClean="0"/>
              <a:t>    LITOGRAFO: Tecnico specializzato nella stampa in </a:t>
            </a:r>
            <a:r>
              <a:rPr lang="it-IT" b="1" dirty="0" smtClean="0"/>
              <a:t>litografia.</a:t>
            </a:r>
            <a:endParaRPr lang="it-IT" dirty="0"/>
          </a:p>
        </p:txBody>
      </p:sp>
      <p:pic>
        <p:nvPicPr>
          <p:cNvPr id="3074" name="Picture 2" descr="Risultati immagini per litografo"/>
          <p:cNvPicPr>
            <a:picLocks noChangeAspect="1" noChangeArrowheads="1"/>
          </p:cNvPicPr>
          <p:nvPr/>
        </p:nvPicPr>
        <p:blipFill>
          <a:blip r:embed="rId2" cstate="print"/>
          <a:srcRect/>
          <a:stretch>
            <a:fillRect/>
          </a:stretch>
        </p:blipFill>
        <p:spPr bwMode="auto">
          <a:xfrm>
            <a:off x="5220072" y="908720"/>
            <a:ext cx="3024336" cy="2106773"/>
          </a:xfrm>
          <a:prstGeom prst="rect">
            <a:avLst/>
          </a:prstGeom>
          <a:ln w="38100">
            <a:solidFill>
              <a:schemeClr val="tx1"/>
            </a:solidFill>
          </a:ln>
          <a:effectLst>
            <a:outerShdw blurRad="292100" dist="139700" dir="2700000" algn="tl" rotWithShape="0">
              <a:srgbClr val="333333">
                <a:alpha val="65000"/>
              </a:srgbClr>
            </a:outerShdw>
          </a:effectLst>
        </p:spPr>
      </p:pic>
      <p:sp>
        <p:nvSpPr>
          <p:cNvPr id="2" name="CasellaDiTesto 1"/>
          <p:cNvSpPr txBox="1"/>
          <p:nvPr/>
        </p:nvSpPr>
        <p:spPr>
          <a:xfrm>
            <a:off x="899592" y="677887"/>
            <a:ext cx="2952328" cy="461665"/>
          </a:xfrm>
          <a:prstGeom prst="rect">
            <a:avLst/>
          </a:prstGeom>
          <a:noFill/>
        </p:spPr>
        <p:txBody>
          <a:bodyPr wrap="square" rtlCol="0">
            <a:spAutoFit/>
          </a:bodyPr>
          <a:lstStyle/>
          <a:p>
            <a:r>
              <a:rPr lang="it-IT" sz="2400" b="1" dirty="0" smtClean="0"/>
              <a:t>LITOGRAFO</a:t>
            </a:r>
            <a:endParaRPr lang="it-IT" sz="24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83568" y="1844824"/>
            <a:ext cx="8229600" cy="4572000"/>
          </a:xfrm>
        </p:spPr>
        <p:txBody>
          <a:bodyPr>
            <a:normAutofit/>
          </a:bodyPr>
          <a:lstStyle/>
          <a:p>
            <a:pPr algn="ctr">
              <a:buNone/>
            </a:pPr>
            <a:r>
              <a:rPr lang="it-IT" sz="2000" dirty="0" smtClean="0"/>
              <a:t>Colei che fabbrica, confeziona e vende cravatte.</a:t>
            </a:r>
          </a:p>
          <a:p>
            <a:pPr algn="ctr">
              <a:buNone/>
            </a:pPr>
            <a:r>
              <a:rPr lang="it-IT" sz="2000" dirty="0" smtClean="0"/>
              <a:t>Il metodo usato dalle cravattaie  consiste nel tagliare una sagoma,adagiarla sulla stoffa scelta e mediante un gessetto da sarta  delinearne i contorni.</a:t>
            </a:r>
          </a:p>
          <a:p>
            <a:pPr algn="ctr">
              <a:buNone/>
            </a:pPr>
            <a:r>
              <a:rPr lang="it-IT" sz="2000" dirty="0" smtClean="0"/>
              <a:t>Infine, dopo aver tagliato lungo i contorni, averla foderata e stirata si passa alla cucitura finale.</a:t>
            </a:r>
          </a:p>
          <a:p>
            <a:pPr>
              <a:buNone/>
            </a:pPr>
            <a:endParaRPr lang="it-IT" sz="1800" dirty="0"/>
          </a:p>
        </p:txBody>
      </p:sp>
      <p:sp>
        <p:nvSpPr>
          <p:cNvPr id="3" name="CasellaDiTesto 2"/>
          <p:cNvSpPr txBox="1"/>
          <p:nvPr/>
        </p:nvSpPr>
        <p:spPr>
          <a:xfrm>
            <a:off x="2843808" y="908720"/>
            <a:ext cx="4176464" cy="646331"/>
          </a:xfrm>
          <a:prstGeom prst="rect">
            <a:avLst/>
          </a:prstGeom>
          <a:noFill/>
        </p:spPr>
        <p:txBody>
          <a:bodyPr wrap="square" rtlCol="0">
            <a:spAutoFit/>
          </a:bodyPr>
          <a:lstStyle/>
          <a:p>
            <a:r>
              <a:rPr lang="it-IT" sz="3600" b="1" dirty="0" smtClean="0"/>
              <a:t>Cravattaia</a:t>
            </a:r>
            <a:r>
              <a:rPr lang="it-IT" dirty="0" smtClean="0"/>
              <a:t> </a:t>
            </a:r>
            <a:endParaRPr lang="it-IT" dirty="0"/>
          </a:p>
        </p:txBody>
      </p:sp>
      <p:pic>
        <p:nvPicPr>
          <p:cNvPr id="4" name="Immagine 3" descr="crava.jpg"/>
          <p:cNvPicPr>
            <a:picLocks noChangeAspect="1"/>
          </p:cNvPicPr>
          <p:nvPr/>
        </p:nvPicPr>
        <p:blipFill>
          <a:blip r:embed="rId2" cstate="print"/>
          <a:stretch>
            <a:fillRect/>
          </a:stretch>
        </p:blipFill>
        <p:spPr>
          <a:xfrm>
            <a:off x="1043608" y="4077072"/>
            <a:ext cx="3274734" cy="236435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co 3"/>
          <p:cNvGraphicFramePr/>
          <p:nvPr>
            <p:extLst>
              <p:ext uri="{D42A27DB-BD31-4B8C-83A1-F6EECF244321}">
                <p14:modId xmlns:p14="http://schemas.microsoft.com/office/powerpoint/2010/main" val="4166678002"/>
              </p:ext>
            </p:extLst>
          </p:nvPr>
        </p:nvGraphicFramePr>
        <p:xfrm>
          <a:off x="1691680" y="2060848"/>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CasellaDiTesto 5"/>
          <p:cNvSpPr txBox="1"/>
          <p:nvPr/>
        </p:nvSpPr>
        <p:spPr>
          <a:xfrm>
            <a:off x="1547664" y="548680"/>
            <a:ext cx="4392488" cy="646331"/>
          </a:xfrm>
          <a:prstGeom prst="rect">
            <a:avLst/>
          </a:prstGeom>
          <a:noFill/>
        </p:spPr>
        <p:txBody>
          <a:bodyPr wrap="square" rtlCol="0">
            <a:spAutoFit/>
          </a:bodyPr>
          <a:lstStyle/>
          <a:p>
            <a:r>
              <a:rPr lang="it-IT" sz="3600" b="1" dirty="0" smtClean="0"/>
              <a:t>Orfani</a:t>
            </a:r>
            <a:endParaRPr lang="it-IT" sz="3600" b="1" dirty="0"/>
          </a:p>
        </p:txBody>
      </p:sp>
      <p:sp>
        <p:nvSpPr>
          <p:cNvPr id="5" name="CasellaDiTesto 4"/>
          <p:cNvSpPr txBox="1"/>
          <p:nvPr/>
        </p:nvSpPr>
        <p:spPr>
          <a:xfrm>
            <a:off x="683568" y="5589240"/>
            <a:ext cx="2520280" cy="369332"/>
          </a:xfrm>
          <a:prstGeom prst="rect">
            <a:avLst/>
          </a:prstGeom>
          <a:noFill/>
        </p:spPr>
        <p:txBody>
          <a:bodyPr wrap="square" rtlCol="0">
            <a:spAutoFit/>
          </a:bodyPr>
          <a:lstStyle/>
          <a:p>
            <a:r>
              <a:rPr lang="it-IT" dirty="0" smtClean="0"/>
              <a:t>Totale: 26</a:t>
            </a:r>
            <a:endParaRPr lang="it-IT" dirty="0"/>
          </a:p>
        </p:txBody>
      </p:sp>
      <p:sp>
        <p:nvSpPr>
          <p:cNvPr id="9" name="CasellaDiTesto 8"/>
          <p:cNvSpPr txBox="1"/>
          <p:nvPr/>
        </p:nvSpPr>
        <p:spPr>
          <a:xfrm>
            <a:off x="6817491" y="3116189"/>
            <a:ext cx="1161344" cy="369332"/>
          </a:xfrm>
          <a:prstGeom prst="rect">
            <a:avLst/>
          </a:prstGeom>
          <a:noFill/>
        </p:spPr>
        <p:txBody>
          <a:bodyPr wrap="none" rtlCol="0">
            <a:spAutoFit/>
          </a:bodyPr>
          <a:lstStyle/>
          <a:p>
            <a:r>
              <a:rPr lang="it-IT" dirty="0" smtClean="0"/>
              <a:t>1800-1900</a:t>
            </a:r>
            <a:endParaRPr lang="it-IT"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CasellaDiTesto 2"/>
          <p:cNvSpPr txBox="1"/>
          <p:nvPr/>
        </p:nvSpPr>
        <p:spPr>
          <a:xfrm>
            <a:off x="1619672" y="332656"/>
            <a:ext cx="4176464" cy="646331"/>
          </a:xfrm>
          <a:prstGeom prst="rect">
            <a:avLst/>
          </a:prstGeom>
          <a:noFill/>
        </p:spPr>
        <p:txBody>
          <a:bodyPr wrap="square" rtlCol="0">
            <a:spAutoFit/>
          </a:bodyPr>
          <a:lstStyle/>
          <a:p>
            <a:r>
              <a:rPr lang="it-IT" sz="3600" b="1" dirty="0" smtClean="0"/>
              <a:t>Uomini</a:t>
            </a:r>
            <a:endParaRPr lang="it-IT" dirty="0"/>
          </a:p>
        </p:txBody>
      </p:sp>
      <p:sp>
        <p:nvSpPr>
          <p:cNvPr id="4" name="CasellaDiTesto 3"/>
          <p:cNvSpPr txBox="1"/>
          <p:nvPr/>
        </p:nvSpPr>
        <p:spPr>
          <a:xfrm>
            <a:off x="6732240" y="3573016"/>
            <a:ext cx="1161344" cy="369332"/>
          </a:xfrm>
          <a:prstGeom prst="rect">
            <a:avLst/>
          </a:prstGeom>
          <a:noFill/>
        </p:spPr>
        <p:txBody>
          <a:bodyPr wrap="none" rtlCol="0">
            <a:spAutoFit/>
          </a:bodyPr>
          <a:lstStyle/>
          <a:p>
            <a:r>
              <a:rPr lang="it-IT" dirty="0" smtClean="0"/>
              <a:t>1800-1900</a:t>
            </a:r>
            <a:endParaRPr lang="it-IT" dirty="0"/>
          </a:p>
        </p:txBody>
      </p:sp>
      <p:sp>
        <p:nvSpPr>
          <p:cNvPr id="5" name="CasellaDiTesto 4"/>
          <p:cNvSpPr txBox="1"/>
          <p:nvPr/>
        </p:nvSpPr>
        <p:spPr>
          <a:xfrm>
            <a:off x="971600" y="5733256"/>
            <a:ext cx="4896544" cy="369332"/>
          </a:xfrm>
          <a:prstGeom prst="rect">
            <a:avLst/>
          </a:prstGeom>
          <a:noFill/>
        </p:spPr>
        <p:txBody>
          <a:bodyPr wrap="square" rtlCol="0">
            <a:spAutoFit/>
          </a:bodyPr>
          <a:lstStyle/>
          <a:p>
            <a:r>
              <a:rPr lang="it-IT" dirty="0" smtClean="0"/>
              <a:t>Totale: 62 </a:t>
            </a:r>
            <a:endParaRPr lang="it-I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co 3"/>
          <p:cNvGraphicFramePr/>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CasellaDiTesto 4"/>
          <p:cNvSpPr txBox="1"/>
          <p:nvPr/>
        </p:nvSpPr>
        <p:spPr>
          <a:xfrm>
            <a:off x="1835696" y="404664"/>
            <a:ext cx="5112568" cy="646331"/>
          </a:xfrm>
          <a:prstGeom prst="rect">
            <a:avLst/>
          </a:prstGeom>
          <a:noFill/>
        </p:spPr>
        <p:txBody>
          <a:bodyPr wrap="square" rtlCol="0">
            <a:spAutoFit/>
          </a:bodyPr>
          <a:lstStyle/>
          <a:p>
            <a:r>
              <a:rPr lang="it-IT" sz="3600" b="1" dirty="0" smtClean="0"/>
              <a:t>Donne</a:t>
            </a:r>
            <a:endParaRPr lang="it-IT" sz="3600" b="1" dirty="0"/>
          </a:p>
        </p:txBody>
      </p:sp>
      <p:sp>
        <p:nvSpPr>
          <p:cNvPr id="6" name="Rettangolo 5"/>
          <p:cNvSpPr/>
          <p:nvPr/>
        </p:nvSpPr>
        <p:spPr>
          <a:xfrm>
            <a:off x="6660232" y="3573016"/>
            <a:ext cx="1161344" cy="369332"/>
          </a:xfrm>
          <a:prstGeom prst="rect">
            <a:avLst/>
          </a:prstGeom>
        </p:spPr>
        <p:txBody>
          <a:bodyPr wrap="none">
            <a:spAutoFit/>
          </a:bodyPr>
          <a:lstStyle/>
          <a:p>
            <a:r>
              <a:rPr lang="it-IT" dirty="0" smtClean="0"/>
              <a:t>1800-1900</a:t>
            </a:r>
            <a:endParaRPr lang="it-IT" dirty="0"/>
          </a:p>
        </p:txBody>
      </p:sp>
      <p:sp>
        <p:nvSpPr>
          <p:cNvPr id="7" name="CasellaDiTesto 6"/>
          <p:cNvSpPr txBox="1"/>
          <p:nvPr/>
        </p:nvSpPr>
        <p:spPr>
          <a:xfrm>
            <a:off x="1187624" y="5733256"/>
            <a:ext cx="2088232" cy="369332"/>
          </a:xfrm>
          <a:prstGeom prst="rect">
            <a:avLst/>
          </a:prstGeom>
          <a:noFill/>
        </p:spPr>
        <p:txBody>
          <a:bodyPr wrap="square" rtlCol="0">
            <a:spAutoFit/>
          </a:bodyPr>
          <a:lstStyle/>
          <a:p>
            <a:r>
              <a:rPr lang="it-IT" dirty="0" smtClean="0"/>
              <a:t>Totale: 38</a:t>
            </a:r>
            <a:endParaRPr lang="it-I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1268760"/>
            <a:ext cx="8229600" cy="4572000"/>
          </a:xfrm>
        </p:spPr>
        <p:txBody>
          <a:bodyPr/>
          <a:lstStyle/>
          <a:p>
            <a:r>
              <a:rPr lang="it-IT" dirty="0" smtClean="0"/>
              <a:t>1532: fondazione dell’orfanotrofio di Gerolamo Emiliani sotto ordine di Francesco II Sforza</a:t>
            </a:r>
          </a:p>
          <a:p>
            <a:r>
              <a:rPr lang="it-IT" dirty="0" smtClean="0"/>
              <a:t>1° sede: </a:t>
            </a:r>
            <a:r>
              <a:rPr lang="it-IT" dirty="0" err="1" smtClean="0"/>
              <a:t>P.zza</a:t>
            </a:r>
            <a:r>
              <a:rPr lang="it-IT" dirty="0" smtClean="0"/>
              <a:t> S. Sepolcro</a:t>
            </a:r>
          </a:p>
          <a:p>
            <a:r>
              <a:rPr lang="it-IT" dirty="0" smtClean="0"/>
              <a:t>2° sede: Via </a:t>
            </a:r>
            <a:r>
              <a:rPr lang="it-IT" dirty="0" err="1" smtClean="0"/>
              <a:t>Morone</a:t>
            </a:r>
            <a:endParaRPr lang="it-IT" dirty="0" smtClean="0"/>
          </a:p>
          <a:p>
            <a:r>
              <a:rPr lang="it-IT" dirty="0" smtClean="0"/>
              <a:t>4° sede: 1772, monastero San Pietro in Gessate</a:t>
            </a:r>
          </a:p>
          <a:p>
            <a:r>
              <a:rPr lang="it-IT" dirty="0" smtClean="0"/>
              <a:t>Ultima sede: Via </a:t>
            </a:r>
            <a:r>
              <a:rPr lang="it-IT" dirty="0" err="1" smtClean="0"/>
              <a:t>Pitteri</a:t>
            </a:r>
            <a:r>
              <a:rPr lang="it-IT" dirty="0" smtClean="0"/>
              <a:t> 58, campus per studenti fuori sede</a:t>
            </a:r>
          </a:p>
          <a:p>
            <a:endParaRPr lang="it-IT" dirty="0"/>
          </a:p>
        </p:txBody>
      </p:sp>
      <p:sp>
        <p:nvSpPr>
          <p:cNvPr id="2" name="Titolo 1"/>
          <p:cNvSpPr>
            <a:spLocks noGrp="1"/>
          </p:cNvSpPr>
          <p:nvPr>
            <p:ph type="title"/>
          </p:nvPr>
        </p:nvSpPr>
        <p:spPr/>
        <p:txBody>
          <a:bodyPr/>
          <a:lstStyle/>
          <a:p>
            <a:r>
              <a:rPr lang="it-IT" dirty="0" smtClean="0">
                <a:solidFill>
                  <a:schemeClr val="bg1"/>
                </a:solidFill>
                <a:latin typeface="Bernard MT Condensed" pitchFamily="18" charset="0"/>
              </a:rPr>
              <a:t> Orfanotrofio dei Martinitt</a:t>
            </a:r>
            <a:endParaRPr lang="it-IT" dirty="0">
              <a:solidFill>
                <a:schemeClr val="bg1"/>
              </a:solidFill>
              <a:latin typeface="Bernard MT Condensed" pitchFamily="18" charset="0"/>
            </a:endParaRPr>
          </a:p>
        </p:txBody>
      </p:sp>
      <p:sp>
        <p:nvSpPr>
          <p:cNvPr id="35842" name="AutoShape 2" descr="Risultati immagini per martinit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5" name="Immagine 4" descr="220px-Istituto_dei_Martinitt_negli_anni_1930.jpg"/>
          <p:cNvPicPr>
            <a:picLocks noChangeAspect="1"/>
          </p:cNvPicPr>
          <p:nvPr/>
        </p:nvPicPr>
        <p:blipFill>
          <a:blip r:embed="rId2" cstate="print"/>
          <a:stretch>
            <a:fillRect/>
          </a:stretch>
        </p:blipFill>
        <p:spPr>
          <a:xfrm>
            <a:off x="5724128" y="4653136"/>
            <a:ext cx="2994333" cy="195992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p:nvPr>
            <p:extLst>
              <p:ext uri="{D42A27DB-BD31-4B8C-83A1-F6EECF244321}">
                <p14:modId xmlns:p14="http://schemas.microsoft.com/office/powerpoint/2010/main" val="98976949"/>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CasellaDiTesto 2"/>
          <p:cNvSpPr txBox="1"/>
          <p:nvPr/>
        </p:nvSpPr>
        <p:spPr>
          <a:xfrm>
            <a:off x="1763688" y="764704"/>
            <a:ext cx="3456384" cy="646331"/>
          </a:xfrm>
          <a:prstGeom prst="rect">
            <a:avLst/>
          </a:prstGeom>
          <a:noFill/>
        </p:spPr>
        <p:txBody>
          <a:bodyPr wrap="square" rtlCol="0">
            <a:spAutoFit/>
          </a:bodyPr>
          <a:lstStyle/>
          <a:p>
            <a:r>
              <a:rPr lang="it-IT" sz="3600" b="1" dirty="0" smtClean="0"/>
              <a:t>Orfani</a:t>
            </a:r>
            <a:r>
              <a:rPr lang="it-IT" dirty="0" smtClean="0"/>
              <a:t> </a:t>
            </a:r>
            <a:endParaRPr lang="it-IT" dirty="0"/>
          </a:p>
        </p:txBody>
      </p:sp>
      <p:sp>
        <p:nvSpPr>
          <p:cNvPr id="4" name="CasellaDiTesto 3"/>
          <p:cNvSpPr txBox="1"/>
          <p:nvPr/>
        </p:nvSpPr>
        <p:spPr>
          <a:xfrm>
            <a:off x="6660232" y="3573016"/>
            <a:ext cx="1162628" cy="369332"/>
          </a:xfrm>
          <a:prstGeom prst="rect">
            <a:avLst/>
          </a:prstGeom>
          <a:noFill/>
        </p:spPr>
        <p:txBody>
          <a:bodyPr wrap="square" rtlCol="0">
            <a:spAutoFit/>
          </a:bodyPr>
          <a:lstStyle/>
          <a:p>
            <a:r>
              <a:rPr lang="it-IT" dirty="0" smtClean="0"/>
              <a:t>1901-1939</a:t>
            </a:r>
            <a:endParaRPr lang="it-IT" dirty="0"/>
          </a:p>
        </p:txBody>
      </p:sp>
      <p:sp>
        <p:nvSpPr>
          <p:cNvPr id="5" name="CasellaDiTesto 4"/>
          <p:cNvSpPr txBox="1"/>
          <p:nvPr/>
        </p:nvSpPr>
        <p:spPr>
          <a:xfrm>
            <a:off x="1115616" y="5589240"/>
            <a:ext cx="3456384" cy="369332"/>
          </a:xfrm>
          <a:prstGeom prst="rect">
            <a:avLst/>
          </a:prstGeom>
          <a:noFill/>
        </p:spPr>
        <p:txBody>
          <a:bodyPr wrap="square" rtlCol="0">
            <a:spAutoFit/>
          </a:bodyPr>
          <a:lstStyle/>
          <a:p>
            <a:r>
              <a:rPr lang="it-IT" dirty="0" smtClean="0"/>
              <a:t>Totale: 30</a:t>
            </a:r>
            <a:endParaRPr lang="it-IT"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CasellaDiTesto 2"/>
          <p:cNvSpPr txBox="1"/>
          <p:nvPr/>
        </p:nvSpPr>
        <p:spPr>
          <a:xfrm>
            <a:off x="1691680" y="764704"/>
            <a:ext cx="4824536" cy="646331"/>
          </a:xfrm>
          <a:prstGeom prst="rect">
            <a:avLst/>
          </a:prstGeom>
          <a:noFill/>
        </p:spPr>
        <p:txBody>
          <a:bodyPr wrap="square" rtlCol="0">
            <a:spAutoFit/>
          </a:bodyPr>
          <a:lstStyle/>
          <a:p>
            <a:r>
              <a:rPr lang="it-IT" sz="3600" b="1" dirty="0" smtClean="0"/>
              <a:t>Uomini</a:t>
            </a:r>
            <a:r>
              <a:rPr lang="it-IT" dirty="0" smtClean="0"/>
              <a:t> </a:t>
            </a:r>
            <a:endParaRPr lang="it-IT" dirty="0"/>
          </a:p>
        </p:txBody>
      </p:sp>
      <p:sp>
        <p:nvSpPr>
          <p:cNvPr id="4" name="CasellaDiTesto 3"/>
          <p:cNvSpPr txBox="1"/>
          <p:nvPr/>
        </p:nvSpPr>
        <p:spPr>
          <a:xfrm>
            <a:off x="1835696" y="5949280"/>
            <a:ext cx="3744416" cy="369332"/>
          </a:xfrm>
          <a:prstGeom prst="rect">
            <a:avLst/>
          </a:prstGeom>
          <a:noFill/>
        </p:spPr>
        <p:txBody>
          <a:bodyPr wrap="square" rtlCol="0">
            <a:spAutoFit/>
          </a:bodyPr>
          <a:lstStyle/>
          <a:p>
            <a:r>
              <a:rPr lang="it-IT" dirty="0" smtClean="0"/>
              <a:t>Totale: 45</a:t>
            </a:r>
            <a:endParaRPr lang="it-IT"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CasellaDiTesto 3"/>
          <p:cNvSpPr txBox="1"/>
          <p:nvPr/>
        </p:nvSpPr>
        <p:spPr>
          <a:xfrm>
            <a:off x="1547664" y="5877272"/>
            <a:ext cx="3744416" cy="369332"/>
          </a:xfrm>
          <a:prstGeom prst="rect">
            <a:avLst/>
          </a:prstGeom>
          <a:noFill/>
        </p:spPr>
        <p:txBody>
          <a:bodyPr wrap="square" rtlCol="0">
            <a:spAutoFit/>
          </a:bodyPr>
          <a:lstStyle/>
          <a:p>
            <a:r>
              <a:rPr lang="it-IT" dirty="0" smtClean="0"/>
              <a:t>Totale:31</a:t>
            </a:r>
            <a:endParaRPr lang="it-IT" dirty="0"/>
          </a:p>
        </p:txBody>
      </p:sp>
      <p:sp>
        <p:nvSpPr>
          <p:cNvPr id="5" name="CasellaDiTesto 4"/>
          <p:cNvSpPr txBox="1"/>
          <p:nvPr/>
        </p:nvSpPr>
        <p:spPr>
          <a:xfrm>
            <a:off x="1979712" y="604089"/>
            <a:ext cx="2160240" cy="584775"/>
          </a:xfrm>
          <a:prstGeom prst="rect">
            <a:avLst/>
          </a:prstGeom>
          <a:noFill/>
        </p:spPr>
        <p:txBody>
          <a:bodyPr wrap="square" rtlCol="0">
            <a:spAutoFit/>
          </a:bodyPr>
          <a:lstStyle/>
          <a:p>
            <a:r>
              <a:rPr lang="it-IT" sz="3200" b="1" dirty="0" smtClean="0">
                <a:solidFill>
                  <a:schemeClr val="bg1"/>
                </a:solidFill>
              </a:rPr>
              <a:t>Donne</a:t>
            </a:r>
            <a:endParaRPr lang="it-IT" sz="3200" b="1"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55776" y="1052736"/>
            <a:ext cx="4032448" cy="646331"/>
          </a:xfrm>
          <a:prstGeom prst="rect">
            <a:avLst/>
          </a:prstGeom>
          <a:noFill/>
        </p:spPr>
        <p:txBody>
          <a:bodyPr wrap="square" rtlCol="0">
            <a:spAutoFit/>
          </a:bodyPr>
          <a:lstStyle/>
          <a:p>
            <a:pPr algn="ctr"/>
            <a:r>
              <a:rPr lang="it-IT" sz="3600" dirty="0" smtClean="0"/>
              <a:t>Gerosa Spartaco</a:t>
            </a:r>
            <a:endParaRPr lang="it-IT" sz="3600" dirty="0"/>
          </a:p>
        </p:txBody>
      </p:sp>
      <p:sp>
        <p:nvSpPr>
          <p:cNvPr id="41985" name="Rectangle 1"/>
          <p:cNvSpPr>
            <a:spLocks noChangeArrowheads="1"/>
          </p:cNvSpPr>
          <p:nvPr/>
        </p:nvSpPr>
        <p:spPr bwMode="auto">
          <a:xfrm>
            <a:off x="971600" y="2126759"/>
            <a:ext cx="72008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ea typeface="Calibri" pitchFamily="34" charset="0"/>
                <a:cs typeface="Times New Roman" pitchFamily="18" charset="0"/>
              </a:rPr>
              <a:t>Gerosa Spartaco nasce il 2 Marzo 1887 a Milano. Viene ammesso all’orfanotrofio il 6 settembre 1905, perché proviene da una famiglia povera ed è orfano di padre.</a:t>
            </a:r>
            <a:endParaRPr kumimoji="0" lang="it-IT"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ea typeface="Calibri" pitchFamily="34" charset="0"/>
                <a:cs typeface="Times New Roman" pitchFamily="18" charset="0"/>
              </a:rPr>
              <a:t>Nasce da </a:t>
            </a:r>
            <a:r>
              <a:rPr kumimoji="0" lang="it-IT" b="0" i="0" u="none" strike="noStrike" cap="none" normalizeH="0" baseline="0" dirty="0" err="1" smtClean="0">
                <a:ln>
                  <a:noFill/>
                </a:ln>
                <a:solidFill>
                  <a:schemeClr val="tx1"/>
                </a:solidFill>
                <a:effectLst/>
                <a:ea typeface="Calibri" pitchFamily="34" charset="0"/>
                <a:cs typeface="Times New Roman" pitchFamily="18" charset="0"/>
              </a:rPr>
              <a:t>Biraghi</a:t>
            </a:r>
            <a:r>
              <a:rPr kumimoji="0" lang="it-IT" b="0" i="0" u="none" strike="noStrike" cap="none" normalizeH="0" baseline="0" dirty="0" smtClean="0">
                <a:ln>
                  <a:noFill/>
                </a:ln>
                <a:solidFill>
                  <a:schemeClr val="tx1"/>
                </a:solidFill>
                <a:effectLst/>
                <a:ea typeface="Calibri" pitchFamily="34" charset="0"/>
                <a:cs typeface="Times New Roman" pitchFamily="18" charset="0"/>
              </a:rPr>
              <a:t> Luigia e da Gerosa Attilio; la madre svolge dei servizi all’interno di una casa dalla mattina fino a mezzogiorno mentre il padre fa il mestiere di calderaio.</a:t>
            </a:r>
            <a:endParaRPr kumimoji="0" lang="it-IT"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ea typeface="Calibri" pitchFamily="34" charset="0"/>
                <a:cs typeface="Times New Roman" pitchFamily="18" charset="0"/>
              </a:rPr>
              <a:t>Spartaco all’interno dell’orfanotrofio è avviato al mestiere di meccanico che poi svolge nella ditta </a:t>
            </a:r>
            <a:r>
              <a:rPr kumimoji="0" lang="it-IT" b="0" i="0" u="none" strike="noStrike" cap="none" normalizeH="0" baseline="0" dirty="0" err="1" smtClean="0">
                <a:ln>
                  <a:noFill/>
                </a:ln>
                <a:solidFill>
                  <a:schemeClr val="tx1"/>
                </a:solidFill>
                <a:effectLst/>
                <a:ea typeface="Calibri" pitchFamily="34" charset="0"/>
                <a:cs typeface="Times New Roman" pitchFamily="18" charset="0"/>
              </a:rPr>
              <a:t>Cusani</a:t>
            </a:r>
            <a:r>
              <a:rPr kumimoji="0" lang="it-IT" b="0" i="0" u="none" strike="noStrike" cap="none" normalizeH="0" baseline="0" dirty="0" smtClean="0">
                <a:ln>
                  <a:noFill/>
                </a:ln>
                <a:solidFill>
                  <a:schemeClr val="tx1"/>
                </a:solidFill>
                <a:effectLst/>
                <a:ea typeface="Calibri" pitchFamily="34" charset="0"/>
                <a:cs typeface="Times New Roman" pitchFamily="18" charset="0"/>
              </a:rPr>
              <a:t> dove riceve due lire al mese.</a:t>
            </a:r>
            <a:endParaRPr kumimoji="0" lang="it-IT"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ea typeface="Calibri" pitchFamily="34" charset="0"/>
                <a:cs typeface="Times New Roman" pitchFamily="18" charset="0"/>
              </a:rPr>
              <a:t>All’interno dell’orfanotrofio è sottoposto a tre vaccini: il primo nel 1904, il secondo nel 1908 e il terzo nel 1911.</a:t>
            </a:r>
            <a:endParaRPr kumimoji="0" lang="it-IT"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ea typeface="Calibri" pitchFamily="34" charset="0"/>
                <a:cs typeface="Times New Roman" pitchFamily="18" charset="0"/>
              </a:rPr>
              <a:t>Il totale dei soldi guadagnati da Spartaco ammonta a 327 lire comprendendo le lire che gli sono state tolte per i debiti.</a:t>
            </a:r>
            <a:endParaRPr kumimoji="0" lang="it-IT"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ea typeface="Calibri" pitchFamily="34" charset="0"/>
                <a:cs typeface="Times New Roman" pitchFamily="18" charset="0"/>
              </a:rPr>
              <a:t>L’orfano viene dimesso il giorno 11 aprile 1914.</a:t>
            </a:r>
            <a:endParaRPr kumimoji="0" lang="it-IT" b="0" i="0" u="none" strike="noStrike" cap="none" normalizeH="0" baseline="0" dirty="0" smtClean="0">
              <a:ln>
                <a:noFill/>
              </a:ln>
              <a:solidFill>
                <a:schemeClr val="tx1"/>
              </a:solidFill>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915816" y="836712"/>
            <a:ext cx="3312368" cy="646331"/>
          </a:xfrm>
          <a:prstGeom prst="rect">
            <a:avLst/>
          </a:prstGeom>
          <a:noFill/>
        </p:spPr>
        <p:txBody>
          <a:bodyPr wrap="square" rtlCol="0">
            <a:spAutoFit/>
          </a:bodyPr>
          <a:lstStyle/>
          <a:p>
            <a:r>
              <a:rPr lang="it-IT" sz="3600" dirty="0" smtClean="0">
                <a:latin typeface="+mj-lt"/>
              </a:rPr>
              <a:t>Dante Pennati</a:t>
            </a:r>
            <a:endParaRPr lang="it-IT" sz="3600" dirty="0">
              <a:latin typeface="+mj-lt"/>
            </a:endParaRPr>
          </a:p>
        </p:txBody>
      </p:sp>
      <p:sp>
        <p:nvSpPr>
          <p:cNvPr id="40961" name="Rectangle 1"/>
          <p:cNvSpPr>
            <a:spLocks noChangeArrowheads="1"/>
          </p:cNvSpPr>
          <p:nvPr/>
        </p:nvSpPr>
        <p:spPr bwMode="auto">
          <a:xfrm>
            <a:off x="1403648" y="1700227"/>
            <a:ext cx="655272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ea typeface="Calibri" pitchFamily="34" charset="0"/>
                <a:cs typeface="Times New Roman" pitchFamily="18" charset="0"/>
              </a:rPr>
              <a:t>Dante Pennati nasce a Milano il 26 Settembre 1892. E’ ammesso all’ orfanotrofio maschile nel 1900. Proviene da una famiglia povera ed è orfano di entrambi i genitori i quali sono Angela </a:t>
            </a:r>
            <a:r>
              <a:rPr kumimoji="0" lang="it-IT" b="0" i="0" u="none" strike="noStrike" cap="none" normalizeH="0" baseline="0" dirty="0" err="1" smtClean="0">
                <a:ln>
                  <a:noFill/>
                </a:ln>
                <a:solidFill>
                  <a:schemeClr val="tx1"/>
                </a:solidFill>
                <a:effectLst/>
                <a:ea typeface="Calibri" pitchFamily="34" charset="0"/>
                <a:cs typeface="Times New Roman" pitchFamily="18" charset="0"/>
              </a:rPr>
              <a:t>Pelucchi</a:t>
            </a:r>
            <a:r>
              <a:rPr kumimoji="0" lang="it-IT" b="0" i="0" u="none" strike="noStrike" cap="none" normalizeH="0" baseline="0" dirty="0" smtClean="0">
                <a:ln>
                  <a:noFill/>
                </a:ln>
                <a:solidFill>
                  <a:schemeClr val="tx1"/>
                </a:solidFill>
                <a:effectLst/>
                <a:ea typeface="Calibri" pitchFamily="34" charset="0"/>
                <a:cs typeface="Times New Roman" pitchFamily="18" charset="0"/>
              </a:rPr>
              <a:t>, morta a 32 anni, di professione cucitrice e Giovanni Pennati, morto a 44 anni. Il tutore dell’orfano diventa al momento dell’entrata, lo zio, un meccanico.  Dante, durante la sua permanenza nella struttura, viene avviato al mestiere di falegname.</a:t>
            </a:r>
            <a:endParaRPr kumimoji="0" lang="it-IT"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ea typeface="Calibri" pitchFamily="34" charset="0"/>
                <a:cs typeface="Times New Roman" pitchFamily="18" charset="0"/>
              </a:rPr>
              <a:t>All’interno dell’orfanotrofio viene vaccinato due volte: la prima  nel 1892 e la seconda nel 1901.</a:t>
            </a:r>
            <a:endParaRPr kumimoji="0" lang="it-IT"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ea typeface="Calibri" pitchFamily="34" charset="0"/>
                <a:cs typeface="Times New Roman" pitchFamily="18" charset="0"/>
              </a:rPr>
              <a:t>Le lire da lui guadagnate ammontano a 261 lire però con un debito di 57 lire.</a:t>
            </a:r>
            <a:endParaRPr kumimoji="0" lang="it-IT"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ea typeface="Calibri" pitchFamily="34" charset="0"/>
                <a:cs typeface="Times New Roman" pitchFamily="18" charset="0"/>
              </a:rPr>
              <a:t>La sua esperienza all’interno dell’orfanotrofio termina il 26 settembre 1908 quando lo zio lo riprende per motivi familiari.</a:t>
            </a:r>
            <a:endParaRPr kumimoji="0" lang="it-IT" b="0" i="0" u="none" strike="noStrike" cap="none" normalizeH="0" baseline="0" dirty="0" smtClean="0">
              <a:ln>
                <a:noFill/>
              </a:ln>
              <a:solidFill>
                <a:schemeClr val="tx1"/>
              </a:solidFill>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03648" y="1484784"/>
            <a:ext cx="6678488" cy="4524315"/>
          </a:xfrm>
          <a:prstGeom prst="rect">
            <a:avLst/>
          </a:prstGeom>
        </p:spPr>
        <p:txBody>
          <a:bodyPr wrap="square">
            <a:spAutoFit/>
          </a:bodyPr>
          <a:lstStyle/>
          <a:p>
            <a:pPr algn="ctr"/>
            <a:r>
              <a:rPr lang="it-IT" dirty="0" smtClean="0"/>
              <a:t>Giuseppe Rossi nasce a Milano il 17 Luglio del 1895, orfano di entrambi i genitori viene ricoverato in orfanotrofio il 29 agosto del 1903.</a:t>
            </a:r>
          </a:p>
          <a:p>
            <a:pPr algn="ctr"/>
            <a:r>
              <a:rPr lang="it-IT" dirty="0" smtClean="0"/>
              <a:t>Il padre, Luigi Rossi era un contadino morto a 43 anni, la madre ,Girella Emilia, invece era una casalinga e muore a soli 36 anni. L’orfano non era però figlio unico, aveva due sorelle e due fratelli di cui solo uno lavora come muratore. </a:t>
            </a:r>
          </a:p>
          <a:p>
            <a:pPr algn="ctr"/>
            <a:r>
              <a:rPr lang="it-IT" dirty="0" smtClean="0"/>
              <a:t>Il tutore è inizialmente la zia Luigia Rossi, sorella del padre , che lavora come ricamatrice.</a:t>
            </a:r>
          </a:p>
          <a:p>
            <a:pPr algn="ctr"/>
            <a:r>
              <a:rPr lang="it-IT" dirty="0" smtClean="0"/>
              <a:t>Durante la sua permanenza nell’orfanotrofio, Giuseppe viene avviato alla professione di fabbro. </a:t>
            </a:r>
          </a:p>
          <a:p>
            <a:pPr algn="ctr"/>
            <a:r>
              <a:rPr lang="it-IT" dirty="0" smtClean="0"/>
              <a:t>Le lire da lui guadagnate risultano essere 23,40.</a:t>
            </a:r>
          </a:p>
          <a:p>
            <a:pPr algn="ctr"/>
            <a:r>
              <a:rPr lang="it-IT" dirty="0" smtClean="0"/>
              <a:t>La sua dimissione è richiesta dal nuovo tutore Luigi Ripamonti che richiede che il suo ‘’pupillo’’ possa uscire per potere aiutare economicamente la sua famiglia. La sua dimissione risale quindi al 29 ottobre del 1909.</a:t>
            </a:r>
            <a:endParaRPr lang="it-IT" dirty="0"/>
          </a:p>
        </p:txBody>
      </p:sp>
      <p:sp>
        <p:nvSpPr>
          <p:cNvPr id="3" name="CasellaDiTesto 2"/>
          <p:cNvSpPr txBox="1"/>
          <p:nvPr/>
        </p:nvSpPr>
        <p:spPr>
          <a:xfrm>
            <a:off x="3050704" y="764704"/>
            <a:ext cx="3384376" cy="646331"/>
          </a:xfrm>
          <a:prstGeom prst="rect">
            <a:avLst/>
          </a:prstGeom>
          <a:noFill/>
        </p:spPr>
        <p:txBody>
          <a:bodyPr wrap="square" rtlCol="0">
            <a:spAutoFit/>
          </a:bodyPr>
          <a:lstStyle/>
          <a:p>
            <a:pPr algn="ctr"/>
            <a:r>
              <a:rPr lang="it-IT" sz="3600" dirty="0" smtClean="0">
                <a:latin typeface="+mj-lt"/>
              </a:rPr>
              <a:t>Rossi Giuseppe</a:t>
            </a:r>
            <a:endParaRPr lang="it-IT" sz="3600" dirty="0">
              <a:latin typeface="+mj-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1115616" y="1844824"/>
            <a:ext cx="72008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ea typeface="Calibri" pitchFamily="34" charset="0"/>
                <a:cs typeface="Times New Roman" pitchFamily="18" charset="0"/>
              </a:rPr>
              <a:t>Giovanni Perego nasce il primo giugno 1892 a Genova.</a:t>
            </a:r>
            <a:endParaRPr kumimoji="0" lang="it-IT"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ea typeface="Calibri" pitchFamily="34" charset="0"/>
                <a:cs typeface="Times New Roman" pitchFamily="18" charset="0"/>
              </a:rPr>
              <a:t>E’ orfano di padre, morto nel 1901, che svolgeva il lavoro di calzolaio.</a:t>
            </a:r>
            <a:endParaRPr kumimoji="0" lang="it-IT"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ea typeface="Calibri" pitchFamily="34" charset="0"/>
                <a:cs typeface="Times New Roman" pitchFamily="18" charset="0"/>
              </a:rPr>
              <a:t>E’ ammesso all’ orfanotrofio maschile di Milano il 26 agosto 1902 e il suo tutore legale diventa suo zio Luigi Perego, poiché la madre viene allontanata molti anni prima per aver commesso adulterio.</a:t>
            </a:r>
            <a:endParaRPr kumimoji="0" lang="it-IT"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ea typeface="Calibri" pitchFamily="34" charset="0"/>
                <a:cs typeface="Times New Roman" pitchFamily="18" charset="0"/>
              </a:rPr>
              <a:t>All’interno della struttura milanese viene avviato al mestiere di meccanico elettrico. Negli anni seguenti svolge il vaccino contro il vaiolo e nel 1905 gli viene asportata la falange del dito medio ma resta comunque idoneo per il lavoro.</a:t>
            </a:r>
            <a:endParaRPr kumimoji="0" lang="it-IT"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ea typeface="Calibri" pitchFamily="34" charset="0"/>
                <a:cs typeface="Times New Roman" pitchFamily="18" charset="0"/>
              </a:rPr>
              <a:t>Le lire da lui guadagnata risultano essere 583,34 senza contare quelle da sottrarre per i diversi debiti accumulati negli anni passati nell’orfanotrofio milanese.</a:t>
            </a:r>
            <a:endParaRPr kumimoji="0" lang="it-IT"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ea typeface="Calibri" pitchFamily="34" charset="0"/>
                <a:cs typeface="Times New Roman" pitchFamily="18" charset="0"/>
              </a:rPr>
              <a:t>E’ stato dimesso il 30 aprile 1909.</a:t>
            </a:r>
            <a:endParaRPr kumimoji="0" lang="it-IT" b="0" i="0" u="none" strike="noStrike" cap="none" normalizeH="0" baseline="0" dirty="0" smtClean="0">
              <a:ln>
                <a:noFill/>
              </a:ln>
              <a:solidFill>
                <a:schemeClr val="tx1"/>
              </a:solidFill>
              <a:effectLst/>
            </a:endParaRPr>
          </a:p>
        </p:txBody>
      </p:sp>
      <p:sp>
        <p:nvSpPr>
          <p:cNvPr id="3" name="CasellaDiTesto 2"/>
          <p:cNvSpPr txBox="1"/>
          <p:nvPr/>
        </p:nvSpPr>
        <p:spPr>
          <a:xfrm>
            <a:off x="2987824" y="980728"/>
            <a:ext cx="3456384" cy="646331"/>
          </a:xfrm>
          <a:prstGeom prst="rect">
            <a:avLst/>
          </a:prstGeom>
          <a:noFill/>
        </p:spPr>
        <p:txBody>
          <a:bodyPr wrap="square" rtlCol="0">
            <a:spAutoFit/>
          </a:bodyPr>
          <a:lstStyle/>
          <a:p>
            <a:pPr algn="ctr"/>
            <a:r>
              <a:rPr lang="it-IT" sz="3600" dirty="0" smtClean="0"/>
              <a:t>Perego Giovanni </a:t>
            </a:r>
            <a:endParaRPr lang="it-IT" sz="3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051720" y="836712"/>
            <a:ext cx="4896544" cy="646331"/>
          </a:xfrm>
          <a:prstGeom prst="rect">
            <a:avLst/>
          </a:prstGeom>
          <a:noFill/>
        </p:spPr>
        <p:txBody>
          <a:bodyPr wrap="square" rtlCol="0">
            <a:spAutoFit/>
          </a:bodyPr>
          <a:lstStyle/>
          <a:p>
            <a:pPr algn="ctr"/>
            <a:r>
              <a:rPr lang="it-IT" sz="3600" dirty="0" smtClean="0"/>
              <a:t>Arturo Ravizza </a:t>
            </a:r>
            <a:endParaRPr lang="it-IT" sz="3600" dirty="0"/>
          </a:p>
        </p:txBody>
      </p:sp>
      <p:sp>
        <p:nvSpPr>
          <p:cNvPr id="29697" name="Rectangle 1"/>
          <p:cNvSpPr>
            <a:spLocks noChangeArrowheads="1"/>
          </p:cNvSpPr>
          <p:nvPr/>
        </p:nvSpPr>
        <p:spPr bwMode="auto">
          <a:xfrm>
            <a:off x="827584" y="1737105"/>
            <a:ext cx="7776864" cy="4001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ea typeface="Calibri" pitchFamily="34" charset="0"/>
                <a:cs typeface="Times New Roman" pitchFamily="18" charset="0"/>
              </a:rPr>
              <a:t>Arturo Ravizza nasce a Milano il 9 dicembre del 1897.</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ea typeface="Calibri" pitchFamily="34" charset="0"/>
                <a:cs typeface="Times New Roman" pitchFamily="18" charset="0"/>
              </a:rPr>
              <a:t> Viene ammesso all’orfanotrofio il 10 marzo del 1908, nonostante l’ammissione provvisoria risalga al 4 gennaio dell’anno precedente.</a:t>
            </a:r>
            <a:endParaRPr kumimoji="0" lang="it-IT" sz="20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ea typeface="Calibri" pitchFamily="34" charset="0"/>
                <a:cs typeface="Times New Roman" pitchFamily="18" charset="0"/>
              </a:rPr>
              <a:t>Arturo è orfano solo di padre di nome Giuseppe. La madre, Fornasari Giuseppa è quindi la tutrice, inizialmente lavora come donna di servizio e poi casalinga. </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ea typeface="Calibri" pitchFamily="34" charset="0"/>
                <a:cs typeface="Times New Roman" pitchFamily="18" charset="0"/>
              </a:rPr>
              <a:t>Arturo ha inoltre tre fratelli: Giovanni, che lavora come tipografo e Ludovico che lavora prima come macellaio e poi fotografo, infine la sorella Angelina che è ricoverata presso le Stelline.</a:t>
            </a:r>
            <a:endParaRPr kumimoji="0" lang="it-IT" sz="20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ea typeface="Calibri" pitchFamily="34" charset="0"/>
                <a:cs typeface="Times New Roman" pitchFamily="18" charset="0"/>
              </a:rPr>
              <a:t>Nel corso del suo ricovero studia per un anno disegno ornamentale.</a:t>
            </a:r>
          </a:p>
          <a:p>
            <a:pPr marL="0" marR="0" lvl="0" indent="0" algn="ctr" defTabSz="914400" rtl="0" eaLnBrk="0" fontAlgn="base" latinLnBrk="0" hangingPunct="0">
              <a:lnSpc>
                <a:spcPct val="100000"/>
              </a:lnSpc>
              <a:spcBef>
                <a:spcPct val="0"/>
              </a:spcBef>
              <a:spcAft>
                <a:spcPct val="0"/>
              </a:spcAft>
              <a:buClrTx/>
              <a:buSzTx/>
              <a:buFontTx/>
              <a:buNone/>
              <a:tabLst/>
            </a:pPr>
            <a:r>
              <a:rPr lang="it-IT" dirty="0" smtClean="0"/>
              <a:t>Il suo guadagno ammonta a 7,86 sul legato Banfi, nonostante abbia un debito di 1,15 lire.</a:t>
            </a:r>
            <a:endParaRPr kumimoji="0" lang="it-IT"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ea typeface="Calibri" pitchFamily="34" charset="0"/>
                <a:cs typeface="Times New Roman" pitchFamily="18" charset="0"/>
              </a:rPr>
              <a:t>L’orfano è stato dimesso per cattiva condotta il 25 giugno 1909.</a:t>
            </a:r>
            <a:endParaRPr kumimoji="0" lang="it-IT" sz="2000" b="0" i="0" u="none" strike="noStrike" cap="none" normalizeH="0" baseline="0" dirty="0" smtClean="0">
              <a:ln>
                <a:noFill/>
              </a:ln>
              <a:solidFill>
                <a:schemeClr val="tx1"/>
              </a:solidFill>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11760" y="836712"/>
            <a:ext cx="4392488" cy="646331"/>
          </a:xfrm>
          <a:prstGeom prst="rect">
            <a:avLst/>
          </a:prstGeom>
          <a:noFill/>
        </p:spPr>
        <p:txBody>
          <a:bodyPr wrap="square" rtlCol="0">
            <a:spAutoFit/>
          </a:bodyPr>
          <a:lstStyle/>
          <a:p>
            <a:pPr algn="ctr"/>
            <a:r>
              <a:rPr lang="it-IT" sz="3600" dirty="0" smtClean="0"/>
              <a:t>Negri Gian Battista</a:t>
            </a:r>
            <a:endParaRPr lang="it-IT" sz="3600" dirty="0"/>
          </a:p>
        </p:txBody>
      </p:sp>
      <p:sp>
        <p:nvSpPr>
          <p:cNvPr id="43009" name="Rectangle 1"/>
          <p:cNvSpPr>
            <a:spLocks noChangeArrowheads="1"/>
          </p:cNvSpPr>
          <p:nvPr/>
        </p:nvSpPr>
        <p:spPr bwMode="auto">
          <a:xfrm>
            <a:off x="467544" y="1879379"/>
            <a:ext cx="828092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ea typeface="Calibri" pitchFamily="34" charset="0"/>
                <a:cs typeface="Times New Roman" pitchFamily="18" charset="0"/>
              </a:rPr>
              <a:t>Gian Battista Negri nasce a Milano il primo febbraio 1886.</a:t>
            </a:r>
            <a:endParaRPr kumimoji="0" lang="it-IT"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ea typeface="Calibri" pitchFamily="34" charset="0"/>
                <a:cs typeface="Times New Roman" pitchFamily="18" charset="0"/>
              </a:rPr>
              <a:t>Gian Battista Negri viene quindi ammesso nella struttura il 28 novembre 1893 perché rimane orfano di padre, oste, che muore a soli </a:t>
            </a:r>
            <a:r>
              <a:rPr lang="it-IT" dirty="0" smtClean="0">
                <a:ea typeface="Calibri" pitchFamily="34" charset="0"/>
                <a:cs typeface="Times New Roman" pitchFamily="18" charset="0"/>
              </a:rPr>
              <a:t>44</a:t>
            </a:r>
            <a:r>
              <a:rPr kumimoji="0" lang="it-IT" b="0" i="0" u="none" strike="noStrike" cap="none" normalizeH="0" baseline="0" dirty="0" smtClean="0">
                <a:ln>
                  <a:noFill/>
                </a:ln>
                <a:solidFill>
                  <a:schemeClr val="tx1"/>
                </a:solidFill>
                <a:effectLst/>
                <a:ea typeface="Calibri" pitchFamily="34" charset="0"/>
                <a:cs typeface="Times New Roman" pitchFamily="18" charset="0"/>
              </a:rPr>
              <a:t> anni, quindi la madre Isabella Vietti, cameriera, deve occuparsi di Gian Battista e del fratello minore Alessandro fino a quando non si ammala di broncopolmonite e non è più in grado di badare ai figli.</a:t>
            </a:r>
            <a:endParaRPr kumimoji="0" lang="it-IT"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ea typeface="Calibri" pitchFamily="34" charset="0"/>
                <a:cs typeface="Times New Roman" pitchFamily="18" charset="0"/>
              </a:rPr>
              <a:t>La tutela dei bambini viene perciò affidata a </a:t>
            </a:r>
            <a:r>
              <a:rPr kumimoji="0" lang="it-IT" b="0" i="0" u="none" strike="noStrike" cap="none" normalizeH="0" baseline="0" dirty="0" err="1" smtClean="0">
                <a:ln>
                  <a:noFill/>
                </a:ln>
                <a:solidFill>
                  <a:schemeClr val="tx1"/>
                </a:solidFill>
                <a:effectLst/>
                <a:ea typeface="Calibri" pitchFamily="34" charset="0"/>
                <a:cs typeface="Times New Roman" pitchFamily="18" charset="0"/>
              </a:rPr>
              <a:t>Rettaggi</a:t>
            </a:r>
            <a:r>
              <a:rPr kumimoji="0" lang="it-IT" b="0" i="0" u="none" strike="noStrike" cap="none" normalizeH="0" baseline="0" dirty="0" smtClean="0">
                <a:ln>
                  <a:noFill/>
                </a:ln>
                <a:solidFill>
                  <a:schemeClr val="tx1"/>
                </a:solidFill>
                <a:effectLst/>
                <a:ea typeface="Calibri" pitchFamily="34" charset="0"/>
                <a:cs typeface="Times New Roman" pitchFamily="18" charset="0"/>
              </a:rPr>
              <a:t> Angelo che decide per il loro bene di fare domanda di ammissione all’Orfanotrofio dei Martinitt.</a:t>
            </a:r>
            <a:endParaRPr kumimoji="0" lang="it-IT"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ea typeface="Calibri" pitchFamily="34" charset="0"/>
                <a:cs typeface="Times New Roman" pitchFamily="18" charset="0"/>
              </a:rPr>
              <a:t>Presenta tutti i requisiti per entrare nell’istituto tra cui il certificato di</a:t>
            </a:r>
            <a:r>
              <a:rPr kumimoji="0" lang="it-IT" b="0" i="0" u="none" strike="noStrike" cap="none" normalizeH="0" dirty="0" smtClean="0">
                <a:ln>
                  <a:noFill/>
                </a:ln>
                <a:solidFill>
                  <a:schemeClr val="tx1"/>
                </a:solidFill>
                <a:effectLst/>
                <a:ea typeface="Calibri" pitchFamily="34" charset="0"/>
                <a:cs typeface="Times New Roman" pitchFamily="18" charset="0"/>
              </a:rPr>
              <a:t> </a:t>
            </a:r>
            <a:r>
              <a:rPr kumimoji="0" lang="it-IT" b="0" i="0" u="none" strike="noStrike" cap="none" normalizeH="0" baseline="0" dirty="0" smtClean="0">
                <a:ln>
                  <a:noFill/>
                </a:ln>
                <a:solidFill>
                  <a:schemeClr val="tx1"/>
                </a:solidFill>
                <a:effectLst/>
                <a:ea typeface="Calibri" pitchFamily="34" charset="0"/>
                <a:cs typeface="Times New Roman" pitchFamily="18" charset="0"/>
              </a:rPr>
              <a:t>vaccinazione risalente al 1886.</a:t>
            </a:r>
            <a:endParaRPr kumimoji="0" lang="it-IT"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ea typeface="Calibri" pitchFamily="34" charset="0"/>
                <a:cs typeface="Times New Roman" pitchFamily="18" charset="0"/>
              </a:rPr>
              <a:t>Il guadagno dell’orfano ammonta a 470,74 lire, in aggiunta al premio Colombo valente 50,00 lire.</a:t>
            </a:r>
            <a:endParaRPr kumimoji="0" lang="it-IT"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ea typeface="Calibri" pitchFamily="34" charset="0"/>
                <a:cs typeface="Times New Roman" pitchFamily="18" charset="0"/>
              </a:rPr>
              <a:t>La nonna e nuova tutrice Virginia </a:t>
            </a:r>
            <a:r>
              <a:rPr kumimoji="0" lang="it-IT" b="0" i="0" u="none" strike="noStrike" cap="none" normalizeH="0" baseline="0" dirty="0" err="1" smtClean="0">
                <a:ln>
                  <a:noFill/>
                </a:ln>
                <a:solidFill>
                  <a:schemeClr val="tx1"/>
                </a:solidFill>
                <a:effectLst/>
                <a:ea typeface="Calibri" pitchFamily="34" charset="0"/>
                <a:cs typeface="Times New Roman" pitchFamily="18" charset="0"/>
              </a:rPr>
              <a:t>Pernia</a:t>
            </a:r>
            <a:r>
              <a:rPr kumimoji="0" lang="it-IT" b="0" i="0" u="none" strike="noStrike" cap="none" normalizeH="0" baseline="0" dirty="0" smtClean="0">
                <a:ln>
                  <a:noFill/>
                </a:ln>
                <a:solidFill>
                  <a:schemeClr val="tx1"/>
                </a:solidFill>
                <a:effectLst/>
                <a:ea typeface="Calibri" pitchFamily="34" charset="0"/>
                <a:cs typeface="Times New Roman" pitchFamily="18" charset="0"/>
              </a:rPr>
              <a:t> richiede la dimissione del nipote, avvenuta il 19 dicembre 1903, avendogli trovato un incarico come tipografo impressore</a:t>
            </a:r>
            <a:r>
              <a:rPr kumimoji="0" lang="it-IT"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it-IT"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1187624" y="2230125"/>
            <a:ext cx="6912768"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160463" algn="l"/>
              </a:tabLst>
            </a:pPr>
            <a:r>
              <a:rPr kumimoji="0" lang="it-IT" b="0" i="0" u="none" strike="noStrike" cap="none" normalizeH="0" baseline="0" dirty="0" smtClean="0">
                <a:ln>
                  <a:noFill/>
                </a:ln>
                <a:solidFill>
                  <a:schemeClr val="tx1"/>
                </a:solidFill>
                <a:effectLst/>
                <a:ea typeface="Times New Roman" pitchFamily="18" charset="0"/>
                <a:cs typeface="Times New Roman" pitchFamily="18" charset="0"/>
              </a:rPr>
              <a:t>L’orfano Schiavi Carlo nacque a Milano il 13 dicembre 1890 presso la Basilica prepositurale di S. Calimero. </a:t>
            </a:r>
            <a:endParaRPr kumimoji="0" lang="it-IT"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1160463" algn="l"/>
              </a:tabLst>
            </a:pPr>
            <a:r>
              <a:rPr lang="it-IT" dirty="0" smtClean="0">
                <a:ea typeface="Times New Roman" pitchFamily="18" charset="0"/>
                <a:cs typeface="Times New Roman" pitchFamily="18" charset="0"/>
              </a:rPr>
              <a:t>I</a:t>
            </a:r>
            <a:r>
              <a:rPr kumimoji="0" lang="it-IT" b="0" i="0" u="none" strike="noStrike" cap="none" normalizeH="0" baseline="0" dirty="0" smtClean="0">
                <a:ln>
                  <a:noFill/>
                </a:ln>
                <a:solidFill>
                  <a:schemeClr val="tx1"/>
                </a:solidFill>
                <a:effectLst/>
                <a:ea typeface="Times New Roman" pitchFamily="18" charset="0"/>
                <a:cs typeface="Times New Roman" pitchFamily="18" charset="0"/>
              </a:rPr>
              <a:t>l 10 ottobre 1899 Carlo   viene ammesso all’orfanotrofio maschile di Milano </a:t>
            </a:r>
            <a:r>
              <a:rPr kumimoji="0" lang="it-IT" b="0" i="0" u="none" strike="noStrike" cap="none" normalizeH="0" baseline="0" dirty="0" err="1" smtClean="0">
                <a:ln>
                  <a:noFill/>
                </a:ln>
                <a:solidFill>
                  <a:schemeClr val="tx1"/>
                </a:solidFill>
                <a:effectLst/>
                <a:ea typeface="Times New Roman" pitchFamily="18" charset="0"/>
                <a:cs typeface="Times New Roman" pitchFamily="18" charset="0"/>
              </a:rPr>
              <a:t>poichè</a:t>
            </a:r>
            <a:r>
              <a:rPr kumimoji="0" lang="it-IT" b="0" i="0" u="none" strike="noStrike" cap="none" normalizeH="0" baseline="0" dirty="0" smtClean="0">
                <a:ln>
                  <a:noFill/>
                </a:ln>
                <a:solidFill>
                  <a:schemeClr val="tx1"/>
                </a:solidFill>
                <a:effectLst/>
                <a:ea typeface="Times New Roman" pitchFamily="18" charset="0"/>
                <a:cs typeface="Times New Roman" pitchFamily="18" charset="0"/>
              </a:rPr>
              <a:t> è orfano di entrambi  genitori.</a:t>
            </a:r>
            <a:endParaRPr kumimoji="0" lang="it-IT"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1160463" algn="l"/>
              </a:tabLst>
            </a:pPr>
            <a:r>
              <a:rPr kumimoji="0" lang="it-IT" b="0" i="0" u="none" strike="noStrike" cap="none" normalizeH="0" baseline="0" dirty="0" smtClean="0">
                <a:ln>
                  <a:noFill/>
                </a:ln>
                <a:solidFill>
                  <a:schemeClr val="tx1"/>
                </a:solidFill>
                <a:effectLst/>
                <a:ea typeface="Times New Roman" pitchFamily="18" charset="0"/>
                <a:cs typeface="Times New Roman" pitchFamily="18" charset="0"/>
              </a:rPr>
              <a:t>La madre Angela Borromeo era casalinga mentre il padre  Primo era </a:t>
            </a:r>
            <a:r>
              <a:rPr kumimoji="0" lang="it-IT" b="0" i="0" u="none" strike="noStrike" cap="none" normalizeH="0" baseline="0" dirty="0" err="1" smtClean="0">
                <a:ln>
                  <a:noFill/>
                </a:ln>
                <a:solidFill>
                  <a:schemeClr val="tx1"/>
                </a:solidFill>
                <a:effectLst/>
                <a:ea typeface="Times New Roman" pitchFamily="18" charset="0"/>
                <a:cs typeface="Times New Roman" pitchFamily="18" charset="0"/>
              </a:rPr>
              <a:t>passamanaio</a:t>
            </a:r>
            <a:r>
              <a:rPr kumimoji="0" lang="it-IT" b="0" i="0" u="none" strike="noStrike" cap="none" normalizeH="0" baseline="0" dirty="0" smtClean="0">
                <a:ln>
                  <a:noFill/>
                </a:ln>
                <a:solidFill>
                  <a:schemeClr val="tx1"/>
                </a:solidFill>
                <a:effectLst/>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1160463" algn="l"/>
              </a:tabLst>
            </a:pPr>
            <a:r>
              <a:rPr kumimoji="0" lang="it-IT" b="0" i="0" u="none" strike="noStrike" cap="none" normalizeH="0" baseline="0" dirty="0" smtClean="0">
                <a:ln>
                  <a:noFill/>
                </a:ln>
                <a:solidFill>
                  <a:schemeClr val="tx1"/>
                </a:solidFill>
                <a:effectLst/>
                <a:ea typeface="Times New Roman" pitchFamily="18" charset="0"/>
                <a:cs typeface="Times New Roman" pitchFamily="18" charset="0"/>
              </a:rPr>
              <a:t>L’orfano viene avviato alla professione di fabbro ferraio.</a:t>
            </a:r>
            <a:endParaRPr kumimoji="0" lang="it-IT"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1160463" algn="l"/>
              </a:tabLst>
            </a:pPr>
            <a:r>
              <a:rPr kumimoji="0" lang="it-IT" b="0" i="0" u="none" strike="noStrike" cap="none" normalizeH="0" baseline="0" dirty="0" smtClean="0">
                <a:ln>
                  <a:noFill/>
                </a:ln>
                <a:solidFill>
                  <a:schemeClr val="tx1"/>
                </a:solidFill>
                <a:effectLst/>
                <a:ea typeface="Times New Roman" pitchFamily="18" charset="0"/>
                <a:cs typeface="Times New Roman" pitchFamily="18" charset="0"/>
              </a:rPr>
              <a:t>Nei documenti non sono presenti informazioni riguardanti vaccini.</a:t>
            </a:r>
            <a:endParaRPr kumimoji="0" lang="it-IT"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1160463" algn="l"/>
              </a:tabLst>
            </a:pPr>
            <a:r>
              <a:rPr kumimoji="0" lang="it-IT" b="0" i="0" u="none" strike="noStrike" cap="none" normalizeH="0" baseline="0" dirty="0" smtClean="0">
                <a:ln>
                  <a:noFill/>
                </a:ln>
                <a:solidFill>
                  <a:schemeClr val="tx1"/>
                </a:solidFill>
                <a:effectLst/>
                <a:ea typeface="Times New Roman" pitchFamily="18" charset="0"/>
                <a:cs typeface="Times New Roman" pitchFamily="18" charset="0"/>
              </a:rPr>
              <a:t>Il riassunto del conto compreso tra il 5 ottobre 1899 e il 6 giugno 1908 , data della dimissione ,mostra il credito totale dell’orfano di 299 lire. </a:t>
            </a:r>
            <a:endParaRPr kumimoji="0" lang="it-IT" b="0" i="0" u="none" strike="noStrike" cap="none" normalizeH="0" baseline="0" dirty="0" smtClean="0">
              <a:ln>
                <a:noFill/>
              </a:ln>
              <a:solidFill>
                <a:schemeClr val="tx1"/>
              </a:solidFill>
              <a:effectLst/>
            </a:endParaRPr>
          </a:p>
        </p:txBody>
      </p:sp>
      <p:sp>
        <p:nvSpPr>
          <p:cNvPr id="3" name="CasellaDiTesto 2"/>
          <p:cNvSpPr txBox="1"/>
          <p:nvPr/>
        </p:nvSpPr>
        <p:spPr>
          <a:xfrm>
            <a:off x="3095836" y="980728"/>
            <a:ext cx="3096344" cy="646331"/>
          </a:xfrm>
          <a:prstGeom prst="rect">
            <a:avLst/>
          </a:prstGeom>
          <a:noFill/>
        </p:spPr>
        <p:txBody>
          <a:bodyPr wrap="square" rtlCol="0">
            <a:spAutoFit/>
          </a:bodyPr>
          <a:lstStyle/>
          <a:p>
            <a:pPr algn="ctr"/>
            <a:r>
              <a:rPr lang="it-IT" sz="3600" dirty="0" smtClean="0"/>
              <a:t>Schiavi Carlo</a:t>
            </a:r>
            <a:endParaRPr lang="it-IT"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a:buNone/>
            </a:pPr>
            <a:r>
              <a:rPr lang="it-IT" sz="1800" dirty="0" smtClean="0"/>
              <a:t>Gli orfani una volta entrati nell’istituto cominciano o continuano gli studi alla scuola elementare, che dura 4 anni, dove si insegnano materie come italiano e storia e alcune materie oggi n0n più insegnate, come calligrafia e diritti e doveri.</a:t>
            </a:r>
          </a:p>
          <a:p>
            <a:pPr>
              <a:buNone/>
            </a:pPr>
            <a:r>
              <a:rPr lang="it-IT" sz="1800" dirty="0" smtClean="0"/>
              <a:t>Fino all’800 l’educazione dei ragazzi è assegnata ai Padri Somaschi.</a:t>
            </a:r>
          </a:p>
          <a:p>
            <a:pPr>
              <a:buNone/>
            </a:pPr>
            <a:r>
              <a:rPr lang="it-IT" sz="1800" dirty="0" smtClean="0"/>
              <a:t>Tuttavia, con Maria Teresa d’Austria, si ha un processo di laicizzazione nella scuola.</a:t>
            </a:r>
            <a:endParaRPr lang="it-IT" sz="1800" dirty="0"/>
          </a:p>
        </p:txBody>
      </p:sp>
      <p:sp>
        <p:nvSpPr>
          <p:cNvPr id="2" name="Titolo 1"/>
          <p:cNvSpPr>
            <a:spLocks noGrp="1"/>
          </p:cNvSpPr>
          <p:nvPr>
            <p:ph type="title"/>
          </p:nvPr>
        </p:nvSpPr>
        <p:spPr/>
        <p:txBody>
          <a:bodyPr>
            <a:normAutofit/>
          </a:bodyPr>
          <a:lstStyle/>
          <a:p>
            <a:r>
              <a:rPr lang="it-IT" b="1" dirty="0" smtClean="0">
                <a:solidFill>
                  <a:schemeClr val="bg1"/>
                </a:solidFill>
              </a:rPr>
              <a:t>La scuola elementare</a:t>
            </a:r>
            <a:endParaRPr lang="it-IT" b="1" dirty="0">
              <a:solidFill>
                <a:schemeClr val="bg1"/>
              </a:solidFill>
            </a:endParaRPr>
          </a:p>
        </p:txBody>
      </p:sp>
      <p:pic>
        <p:nvPicPr>
          <p:cNvPr id="33793" name="Picture 1" descr="C:\Documents and Settings\MUSEO05\Desktop\Museo Martinit Fotografie\Faldone02\A2\Faldone 2-A2-004.jpg"/>
          <p:cNvPicPr>
            <a:picLocks noChangeAspect="1" noChangeArrowheads="1"/>
          </p:cNvPicPr>
          <p:nvPr/>
        </p:nvPicPr>
        <p:blipFill>
          <a:blip r:embed="rId2" cstate="print"/>
          <a:srcRect b="23370"/>
          <a:stretch>
            <a:fillRect/>
          </a:stretch>
        </p:blipFill>
        <p:spPr bwMode="auto">
          <a:xfrm>
            <a:off x="5940152" y="3717032"/>
            <a:ext cx="2664296" cy="2694984"/>
          </a:xfrm>
          <a:prstGeom prst="rect">
            <a:avLst/>
          </a:prstGeom>
          <a:noFill/>
        </p:spPr>
      </p:pic>
      <p:pic>
        <p:nvPicPr>
          <p:cNvPr id="33794" name="Picture 2" descr="C:\Documents and Settings\MUSEO05\Desktop\tutte le cartelle\DIDATTICA adriana\FOTO senza copy\FOTO\img019.jpg"/>
          <p:cNvPicPr>
            <a:picLocks noChangeAspect="1" noChangeArrowheads="1"/>
          </p:cNvPicPr>
          <p:nvPr/>
        </p:nvPicPr>
        <p:blipFill>
          <a:blip r:embed="rId3" cstate="print"/>
          <a:srcRect/>
          <a:stretch>
            <a:fillRect/>
          </a:stretch>
        </p:blipFill>
        <p:spPr bwMode="auto">
          <a:xfrm>
            <a:off x="1475656" y="4149080"/>
            <a:ext cx="3600399" cy="230652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1043608" y="2332330"/>
            <a:ext cx="684076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err="1" smtClean="0">
                <a:ln>
                  <a:noFill/>
                </a:ln>
                <a:solidFill>
                  <a:schemeClr val="tx1"/>
                </a:solidFill>
                <a:effectLst/>
                <a:ea typeface="Times New Roman" pitchFamily="18" charset="0"/>
              </a:rPr>
              <a:t>Roncoroni</a:t>
            </a:r>
            <a:r>
              <a:rPr kumimoji="0" lang="it-IT" b="0" i="0" u="none" strike="noStrike" cap="none" normalizeH="0" baseline="0" dirty="0" smtClean="0">
                <a:ln>
                  <a:noFill/>
                </a:ln>
                <a:solidFill>
                  <a:schemeClr val="tx1"/>
                </a:solidFill>
                <a:effectLst/>
                <a:ea typeface="Times New Roman" pitchFamily="18" charset="0"/>
              </a:rPr>
              <a:t> Enrico nasce il 16 ottobre 1894 a Milano.E’ orfano di padre Carlo che svolgeva il lavoro di cocchiere.</a:t>
            </a:r>
            <a:endParaRPr kumimoji="0" lang="it-IT"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ea typeface="Times New Roman" pitchFamily="18" charset="0"/>
              </a:rPr>
              <a:t>Viene ammesso all’orfanotrofio dei Martinitt il 26 agosto 1902.</a:t>
            </a:r>
            <a:endParaRPr kumimoji="0" lang="it-IT" b="0" i="0" u="none" strike="noStrike" cap="none" normalizeH="0" baseline="0" dirty="0" smtClean="0">
              <a:ln>
                <a:noFill/>
              </a:ln>
              <a:solidFill>
                <a:schemeClr val="tx1"/>
              </a:solidFill>
              <a:effectLst/>
            </a:endParaRPr>
          </a:p>
          <a:p>
            <a:pPr lvl="0" algn="ctr" eaLnBrk="0" fontAlgn="base" hangingPunct="0">
              <a:spcBef>
                <a:spcPct val="0"/>
              </a:spcBef>
              <a:spcAft>
                <a:spcPct val="0"/>
              </a:spcAft>
            </a:pPr>
            <a:r>
              <a:rPr kumimoji="0" lang="it-IT" b="0" i="0" u="none" strike="noStrike" cap="none" normalizeH="0" baseline="0" dirty="0" smtClean="0">
                <a:ln>
                  <a:noFill/>
                </a:ln>
                <a:solidFill>
                  <a:schemeClr val="tx1"/>
                </a:solidFill>
                <a:effectLst/>
                <a:ea typeface="Times New Roman" pitchFamily="18" charset="0"/>
              </a:rPr>
              <a:t>Prima di essere ammesso, l’orfano vive con sua madre</a:t>
            </a:r>
            <a:r>
              <a:rPr kumimoji="0" lang="it-IT" b="0" i="0" u="none" strike="noStrike" cap="none" normalizeH="0" dirty="0" smtClean="0">
                <a:ln>
                  <a:noFill/>
                </a:ln>
                <a:solidFill>
                  <a:schemeClr val="tx1"/>
                </a:solidFill>
                <a:effectLst/>
                <a:ea typeface="Times New Roman" pitchFamily="18" charset="0"/>
              </a:rPr>
              <a:t> le sue due sorelle , </a:t>
            </a:r>
            <a:r>
              <a:rPr lang="it-IT" dirty="0" smtClean="0">
                <a:ea typeface="Times New Roman" pitchFamily="18" charset="0"/>
              </a:rPr>
              <a:t>Maria ed Anita e i suoi  due fratelli Vittorio ed Arturo l’unico lavoratore. La madre, Giuseppa Bonini, è la sua tutrice.</a:t>
            </a:r>
            <a:endParaRPr kumimoji="0" lang="it-IT"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ea typeface="Times New Roman" pitchFamily="18" charset="0"/>
              </a:rPr>
              <a:t>L’orfano viene avviato alla professione di meccanico grazie al quale guadagna 2,80 lire al giorno.</a:t>
            </a:r>
            <a:endParaRPr kumimoji="0" lang="it-IT"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ea typeface="Times New Roman" pitchFamily="18" charset="0"/>
              </a:rPr>
              <a:t>Viene sottoposto a due visite mediche e a diverse vaccinazioni</a:t>
            </a:r>
            <a:r>
              <a:rPr lang="it-IT" dirty="0" smtClean="0">
                <a:ea typeface="Times New Roman" pitchFamily="18" charset="0"/>
              </a:rPr>
              <a:t>.</a:t>
            </a:r>
            <a:endParaRPr kumimoji="0" lang="it-IT"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ea typeface="Times New Roman" pitchFamily="18" charset="0"/>
              </a:rPr>
              <a:t>Durante la sua permanenza guadagna 896 lire comprendendo i debiti.</a:t>
            </a:r>
            <a:endParaRPr kumimoji="0" lang="it-IT"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ea typeface="Times New Roman" pitchFamily="18" charset="0"/>
              </a:rPr>
              <a:t>L’orfano viene dimesso il giorno 6 aprile 1912.</a:t>
            </a:r>
            <a:endParaRPr kumimoji="0" lang="it-IT" b="0" i="0" u="none" strike="noStrike" cap="none" normalizeH="0" baseline="0" dirty="0" smtClean="0">
              <a:ln>
                <a:noFill/>
              </a:ln>
              <a:solidFill>
                <a:schemeClr val="tx1"/>
              </a:solidFill>
              <a:effectLst/>
            </a:endParaRPr>
          </a:p>
        </p:txBody>
      </p:sp>
      <p:sp>
        <p:nvSpPr>
          <p:cNvPr id="3" name="CasellaDiTesto 2"/>
          <p:cNvSpPr txBox="1"/>
          <p:nvPr/>
        </p:nvSpPr>
        <p:spPr>
          <a:xfrm>
            <a:off x="1691680" y="1124744"/>
            <a:ext cx="5328592" cy="646331"/>
          </a:xfrm>
          <a:prstGeom prst="rect">
            <a:avLst/>
          </a:prstGeom>
          <a:noFill/>
        </p:spPr>
        <p:txBody>
          <a:bodyPr wrap="square" rtlCol="0">
            <a:spAutoFit/>
          </a:bodyPr>
          <a:lstStyle/>
          <a:p>
            <a:pPr algn="ctr"/>
            <a:r>
              <a:rPr lang="it-IT" sz="3600" dirty="0" err="1" smtClean="0"/>
              <a:t>Roncoroni</a:t>
            </a:r>
            <a:r>
              <a:rPr lang="it-IT" sz="3600" dirty="0" smtClean="0"/>
              <a:t> Enrico</a:t>
            </a:r>
            <a:endParaRPr lang="it-IT" sz="3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1331640" y="2265258"/>
            <a:ext cx="655272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it-IT" b="0" i="0" u="none" strike="noStrike" cap="none" normalizeH="0" baseline="0" dirty="0" err="1" smtClean="0">
                <a:ln>
                  <a:noFill/>
                </a:ln>
                <a:solidFill>
                  <a:schemeClr val="tx1"/>
                </a:solidFill>
                <a:effectLst/>
                <a:ea typeface="Times New Roman" pitchFamily="18" charset="0"/>
              </a:rPr>
              <a:t>Turconi</a:t>
            </a:r>
            <a:r>
              <a:rPr kumimoji="0" lang="it-IT" b="0" i="0" u="none" strike="noStrike" cap="none" normalizeH="0" baseline="0" dirty="0" smtClean="0">
                <a:ln>
                  <a:noFill/>
                </a:ln>
                <a:solidFill>
                  <a:schemeClr val="tx1"/>
                </a:solidFill>
                <a:effectLst/>
                <a:ea typeface="Times New Roman" pitchFamily="18" charset="0"/>
              </a:rPr>
              <a:t> Italo </a:t>
            </a:r>
            <a:r>
              <a:rPr kumimoji="0" lang="it-IT" b="0" i="0" u="none" strike="noStrike" cap="none" normalizeH="0" baseline="0" dirty="0" err="1" smtClean="0">
                <a:ln>
                  <a:noFill/>
                </a:ln>
                <a:solidFill>
                  <a:schemeClr val="tx1"/>
                </a:solidFill>
                <a:effectLst/>
                <a:ea typeface="Times New Roman" pitchFamily="18" charset="0"/>
              </a:rPr>
              <a:t>Iginio</a:t>
            </a:r>
            <a:r>
              <a:rPr kumimoji="0" lang="it-IT" b="0" i="0" u="none" strike="noStrike" cap="none" normalizeH="0" baseline="0" dirty="0" smtClean="0">
                <a:ln>
                  <a:noFill/>
                </a:ln>
                <a:solidFill>
                  <a:schemeClr val="tx1"/>
                </a:solidFill>
                <a:effectLst/>
                <a:ea typeface="Times New Roman" pitchFamily="18" charset="0"/>
              </a:rPr>
              <a:t> nasce a Milano il 16 novembre </a:t>
            </a:r>
            <a:r>
              <a:rPr lang="it-IT" dirty="0" smtClean="0">
                <a:ea typeface="Times New Roman" pitchFamily="18" charset="0"/>
              </a:rPr>
              <a:t>1898 e viene ammesso all’orfanotrofio il 4 settembre 1906.</a:t>
            </a:r>
            <a:endParaRPr kumimoji="0" lang="it-IT" b="0" i="0" u="none" strike="noStrike" cap="none" normalizeH="0" baseline="0" dirty="0" smtClean="0">
              <a:ln>
                <a:noFill/>
              </a:ln>
              <a:solidFill>
                <a:schemeClr val="tx1"/>
              </a:solidFill>
              <a:effectLst/>
            </a:endParaRPr>
          </a:p>
          <a:p>
            <a:pPr algn="ctr" eaLnBrk="0" fontAlgn="base" hangingPunct="0">
              <a:spcBef>
                <a:spcPct val="0"/>
              </a:spcBef>
              <a:spcAft>
                <a:spcPct val="0"/>
              </a:spcAft>
            </a:pPr>
            <a:r>
              <a:rPr kumimoji="0" lang="it-IT" b="0" i="0" u="none" strike="noStrike" cap="none" normalizeH="0" baseline="0" dirty="0" smtClean="0">
                <a:ln>
                  <a:noFill/>
                </a:ln>
                <a:solidFill>
                  <a:schemeClr val="tx1"/>
                </a:solidFill>
                <a:effectLst/>
                <a:ea typeface="Times New Roman" pitchFamily="18" charset="0"/>
              </a:rPr>
              <a:t>E’ orfano del</a:t>
            </a:r>
            <a:r>
              <a:rPr kumimoji="0" lang="it-IT" b="0" i="0" u="none" strike="noStrike" cap="none" normalizeH="0" dirty="0" smtClean="0">
                <a:ln>
                  <a:noFill/>
                </a:ln>
                <a:solidFill>
                  <a:schemeClr val="tx1"/>
                </a:solidFill>
                <a:effectLst/>
                <a:ea typeface="Times New Roman" pitchFamily="18" charset="0"/>
              </a:rPr>
              <a:t> </a:t>
            </a:r>
            <a:r>
              <a:rPr lang="it-IT" dirty="0" smtClean="0">
                <a:ea typeface="Times New Roman" pitchFamily="18" charset="0"/>
              </a:rPr>
              <a:t>padre Edoardo,lattoniere ucciso dal figlio nato dal primo matrimonio di </a:t>
            </a:r>
            <a:r>
              <a:rPr lang="it-IT" dirty="0" err="1" smtClean="0">
                <a:ea typeface="Times New Roman" pitchFamily="18" charset="0"/>
              </a:rPr>
              <a:t>Giacomina</a:t>
            </a:r>
            <a:r>
              <a:rPr lang="it-IT" dirty="0" smtClean="0">
                <a:ea typeface="Times New Roman" pitchFamily="18" charset="0"/>
              </a:rPr>
              <a:t> Pastori,seconda moglie e madre di Italo .</a:t>
            </a:r>
            <a:r>
              <a:rPr lang="it-IT" dirty="0" err="1" smtClean="0">
                <a:ea typeface="Times New Roman" pitchFamily="18" charset="0"/>
              </a:rPr>
              <a:t>Giacomina</a:t>
            </a:r>
            <a:r>
              <a:rPr lang="it-IT" dirty="0" smtClean="0">
                <a:ea typeface="Times New Roman" pitchFamily="18" charset="0"/>
              </a:rPr>
              <a:t> è un’operaia che guadagna soltanto 80 lire all’anno. Italo ha tre fratellastri, una sorellastra nata prima del secondo matrimonio di </a:t>
            </a:r>
            <a:r>
              <a:rPr lang="it-IT" dirty="0" err="1" smtClean="0">
                <a:ea typeface="Times New Roman" pitchFamily="18" charset="0"/>
              </a:rPr>
              <a:t>Giacomina</a:t>
            </a:r>
            <a:r>
              <a:rPr lang="it-IT" dirty="0" smtClean="0">
                <a:ea typeface="Times New Roman" pitchFamily="18" charset="0"/>
              </a:rPr>
              <a:t> con Edoardo,di cui non si hanno notizie;e una sorellina, stellina presso l’orfanotrofio femminile. Quando è nell’orfanotrofio muore anche la madre lasciando come tutore del figlio Giuseppe </a:t>
            </a:r>
            <a:r>
              <a:rPr lang="it-IT" dirty="0" err="1" smtClean="0">
                <a:ea typeface="Times New Roman" pitchFamily="18" charset="0"/>
              </a:rPr>
              <a:t>Tracanella</a:t>
            </a:r>
            <a:r>
              <a:rPr lang="it-IT" dirty="0" smtClean="0">
                <a:ea typeface="Times New Roman" pitchFamily="18" charset="0"/>
              </a:rPr>
              <a:t>. </a:t>
            </a:r>
          </a:p>
          <a:p>
            <a:pPr algn="ctr" eaLnBrk="0" fontAlgn="base" hangingPunct="0">
              <a:spcBef>
                <a:spcPct val="0"/>
              </a:spcBef>
              <a:spcAft>
                <a:spcPct val="0"/>
              </a:spcAft>
            </a:pPr>
            <a:r>
              <a:rPr lang="it-IT" dirty="0" smtClean="0"/>
              <a:t>Italo lavora come fabbro, guadagnando 1,75 lire al giorno. </a:t>
            </a:r>
          </a:p>
          <a:p>
            <a:pPr algn="ctr" eaLnBrk="0" fontAlgn="base" hangingPunct="0">
              <a:spcBef>
                <a:spcPct val="0"/>
              </a:spcBef>
              <a:spcAft>
                <a:spcPct val="0"/>
              </a:spcAft>
            </a:pPr>
            <a:r>
              <a:rPr lang="it-IT" dirty="0" smtClean="0">
                <a:ea typeface="Times New Roman" pitchFamily="18" charset="0"/>
              </a:rPr>
              <a:t>Il ragazzo viene dimesso il 16 novembre 1915.</a:t>
            </a:r>
            <a:endParaRPr lang="it-IT" dirty="0" smtClean="0"/>
          </a:p>
          <a:p>
            <a:pPr lvl="0" algn="ctr" eaLnBrk="0" fontAlgn="base" hangingPunct="0">
              <a:spcBef>
                <a:spcPct val="0"/>
              </a:spcBef>
              <a:spcAft>
                <a:spcPct val="0"/>
              </a:spcAft>
            </a:pPr>
            <a:endParaRPr kumimoji="0" lang="it-IT"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Arial" pitchFamily="34" charset="0"/>
                <a:ea typeface="Times New Roman" pitchFamily="18" charset="0"/>
              </a:rPr>
              <a:t>.</a:t>
            </a:r>
            <a:endParaRPr kumimoji="0" lang="it-IT" b="0" i="0" u="none" strike="noStrike" cap="none" normalizeH="0" baseline="0" dirty="0" smtClean="0">
              <a:ln>
                <a:noFill/>
              </a:ln>
              <a:solidFill>
                <a:schemeClr val="tx1"/>
              </a:solidFill>
              <a:effectLst/>
              <a:latin typeface="Arial" pitchFamily="34" charset="0"/>
            </a:endParaRPr>
          </a:p>
        </p:txBody>
      </p:sp>
      <p:sp>
        <p:nvSpPr>
          <p:cNvPr id="6" name="CasellaDiTesto 5"/>
          <p:cNvSpPr txBox="1"/>
          <p:nvPr/>
        </p:nvSpPr>
        <p:spPr>
          <a:xfrm>
            <a:off x="2339752" y="1052736"/>
            <a:ext cx="4248472" cy="646331"/>
          </a:xfrm>
          <a:prstGeom prst="rect">
            <a:avLst/>
          </a:prstGeom>
          <a:noFill/>
        </p:spPr>
        <p:txBody>
          <a:bodyPr wrap="square" rtlCol="0">
            <a:spAutoFit/>
          </a:bodyPr>
          <a:lstStyle/>
          <a:p>
            <a:pPr algn="ctr"/>
            <a:r>
              <a:rPr lang="it-IT" sz="3600" dirty="0" err="1" smtClean="0"/>
              <a:t>Turconi</a:t>
            </a:r>
            <a:r>
              <a:rPr lang="it-IT" sz="3600" dirty="0" smtClean="0"/>
              <a:t> Italo Iginio</a:t>
            </a:r>
            <a:endParaRPr lang="it-IT" sz="3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052736"/>
            <a:ext cx="8229600" cy="696119"/>
          </a:xfrm>
        </p:spPr>
        <p:txBody>
          <a:bodyPr>
            <a:normAutofit/>
          </a:bodyPr>
          <a:lstStyle/>
          <a:p>
            <a:pPr algn="ctr"/>
            <a:r>
              <a:rPr lang="it-IT" sz="3600" dirty="0" smtClean="0">
                <a:solidFill>
                  <a:schemeClr val="bg1"/>
                </a:solidFill>
              </a:rPr>
              <a:t>Sali Emanuele </a:t>
            </a:r>
            <a:endParaRPr lang="it-IT" sz="3600" dirty="0">
              <a:solidFill>
                <a:schemeClr val="bg1"/>
              </a:solidFill>
            </a:endParaRPr>
          </a:p>
        </p:txBody>
      </p:sp>
      <p:sp>
        <p:nvSpPr>
          <p:cNvPr id="5" name="CasellaDiTesto 4"/>
          <p:cNvSpPr txBox="1"/>
          <p:nvPr/>
        </p:nvSpPr>
        <p:spPr>
          <a:xfrm>
            <a:off x="1403648" y="1916832"/>
            <a:ext cx="6768752" cy="3693319"/>
          </a:xfrm>
          <a:prstGeom prst="rect">
            <a:avLst/>
          </a:prstGeom>
          <a:noFill/>
        </p:spPr>
        <p:txBody>
          <a:bodyPr wrap="square" rtlCol="0">
            <a:spAutoFit/>
          </a:bodyPr>
          <a:lstStyle/>
          <a:p>
            <a:pPr algn="ctr"/>
            <a:r>
              <a:rPr lang="it-IT" dirty="0" smtClean="0"/>
              <a:t>Sali Emanuele nasce l’8 novembre 1890 a Milano. Entra nell’orfanotrofio il 10 febbraio 1899 perché orfano del padre Edoardo, sarto. La madre invece si chiama Carlotta Beretta ed è una casalinga.</a:t>
            </a:r>
          </a:p>
          <a:p>
            <a:pPr algn="ctr"/>
            <a:r>
              <a:rPr lang="it-IT" dirty="0" smtClean="0"/>
              <a:t> All’interno dell’istituto viene avviato al mestiere di meccanico.</a:t>
            </a:r>
          </a:p>
          <a:p>
            <a:pPr algn="ctr"/>
            <a:r>
              <a:rPr lang="it-IT" dirty="0" smtClean="0"/>
              <a:t>Viene vaccinato il 2 febbraio 1898.</a:t>
            </a:r>
          </a:p>
          <a:p>
            <a:pPr algn="ctr"/>
            <a:r>
              <a:rPr lang="it-IT" dirty="0" smtClean="0"/>
              <a:t>Durante </a:t>
            </a:r>
            <a:r>
              <a:rPr lang="it-IT" dirty="0"/>
              <a:t>il ricovero nel luogo </a:t>
            </a:r>
            <a:r>
              <a:rPr lang="it-IT" dirty="0" smtClean="0"/>
              <a:t>Pio </a:t>
            </a:r>
            <a:r>
              <a:rPr lang="it-IT" dirty="0"/>
              <a:t>Emanuele </a:t>
            </a:r>
            <a:r>
              <a:rPr lang="it-IT" dirty="0" smtClean="0"/>
              <a:t>ha avuto </a:t>
            </a:r>
            <a:r>
              <a:rPr lang="it-IT" dirty="0"/>
              <a:t>diversi crediti </a:t>
            </a:r>
            <a:r>
              <a:rPr lang="it-IT" dirty="0" smtClean="0"/>
              <a:t>che ammontano a 420,03 lire da aggiungere a </a:t>
            </a:r>
            <a:r>
              <a:rPr lang="it-IT" dirty="0"/>
              <a:t>una quota annuale sul legato Banfi di </a:t>
            </a:r>
            <a:r>
              <a:rPr lang="it-IT" dirty="0" smtClean="0"/>
              <a:t>35,04 </a:t>
            </a:r>
            <a:r>
              <a:rPr lang="it-IT" dirty="0"/>
              <a:t>lire per un totale di </a:t>
            </a:r>
            <a:r>
              <a:rPr lang="it-IT" dirty="0" smtClean="0"/>
              <a:t>455,07 lire. </a:t>
            </a:r>
            <a:r>
              <a:rPr lang="it-IT" dirty="0"/>
              <a:t>Ma egli ebbe anche dei debiti </a:t>
            </a:r>
            <a:r>
              <a:rPr lang="it-IT" dirty="0" smtClean="0"/>
              <a:t>pari a 94,75 lire.</a:t>
            </a:r>
          </a:p>
          <a:p>
            <a:pPr algn="ctr"/>
            <a:r>
              <a:rPr lang="it-IT" dirty="0" smtClean="0"/>
              <a:t> La liquidazione finale dell’orfano è quindi di 365,32 lire. L’orfano è dimesso il 7 settembre 1908 in quanto egli ha compiuto il diciottesimo anno di età.</a:t>
            </a:r>
            <a:endParaRPr lang="it-IT"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1259632" y="1772235"/>
            <a:ext cx="687625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ea typeface="Times New Roman" pitchFamily="18" charset="0"/>
              </a:rPr>
              <a:t>Rossi Ercole nasce il 23 ottobre del 1893 a Milano.</a:t>
            </a:r>
            <a:endParaRPr kumimoji="0" lang="it-IT"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ea typeface="Times New Roman" pitchFamily="18" charset="0"/>
              </a:rPr>
              <a:t>Viene ammesso all’orfanotrofio il </a:t>
            </a:r>
            <a:r>
              <a:rPr lang="it-IT" dirty="0" smtClean="0">
                <a:ea typeface="Times New Roman" pitchFamily="18" charset="0"/>
              </a:rPr>
              <a:t>3 aprile 1903 </a:t>
            </a:r>
            <a:r>
              <a:rPr kumimoji="0" lang="it-IT" b="0" i="0" u="none" strike="noStrike" cap="none" normalizeH="0" baseline="0" dirty="0" err="1" smtClean="0">
                <a:ln>
                  <a:noFill/>
                </a:ln>
                <a:solidFill>
                  <a:schemeClr val="tx1"/>
                </a:solidFill>
                <a:effectLst/>
                <a:ea typeface="Times New Roman" pitchFamily="18" charset="0"/>
              </a:rPr>
              <a:t>perchè</a:t>
            </a:r>
            <a:r>
              <a:rPr kumimoji="0" lang="it-IT" b="0" i="0" u="none" strike="noStrike" cap="none" normalizeH="0" baseline="0" dirty="0" smtClean="0">
                <a:ln>
                  <a:noFill/>
                </a:ln>
                <a:solidFill>
                  <a:schemeClr val="tx1"/>
                </a:solidFill>
                <a:effectLst/>
                <a:ea typeface="Times New Roman" pitchFamily="18" charset="0"/>
              </a:rPr>
              <a:t> orfano di padre che morì all’età</a:t>
            </a:r>
            <a:r>
              <a:rPr kumimoji="0" lang="it-IT" b="0" i="0" u="none" strike="noStrike" cap="none" normalizeH="0" dirty="0" smtClean="0">
                <a:ln>
                  <a:noFill/>
                </a:ln>
                <a:solidFill>
                  <a:schemeClr val="tx1"/>
                </a:solidFill>
                <a:effectLst/>
                <a:ea typeface="Times New Roman" pitchFamily="18" charset="0"/>
              </a:rPr>
              <a:t> di 46 anni</a:t>
            </a:r>
            <a:r>
              <a:rPr kumimoji="0" lang="it-IT" b="0" i="0" u="none" strike="noStrike" cap="none" normalizeH="0" baseline="0" dirty="0" smtClean="0">
                <a:ln>
                  <a:noFill/>
                </a:ln>
                <a:solidFill>
                  <a:schemeClr val="tx1"/>
                </a:solidFill>
                <a:effectLst/>
                <a:ea typeface="Times New Roman" pitchFamily="18" charset="0"/>
              </a:rPr>
              <a:t>,il quale era un</a:t>
            </a:r>
            <a:r>
              <a:rPr kumimoji="0" lang="it-IT" b="0" i="0" u="none" strike="noStrike" cap="none" normalizeH="0" dirty="0" smtClean="0">
                <a:ln>
                  <a:noFill/>
                </a:ln>
                <a:solidFill>
                  <a:schemeClr val="tx1"/>
                </a:solidFill>
                <a:effectLst/>
                <a:ea typeface="Times New Roman" pitchFamily="18" charset="0"/>
              </a:rPr>
              <a:t> </a:t>
            </a:r>
            <a:r>
              <a:rPr lang="it-IT" dirty="0" smtClean="0">
                <a:ea typeface="Times New Roman" pitchFamily="18" charset="0"/>
              </a:rPr>
              <a:t>l</a:t>
            </a:r>
            <a:r>
              <a:rPr kumimoji="0" lang="it-IT" b="0" i="0" u="none" strike="noStrike" cap="none" normalizeH="0" dirty="0" smtClean="0">
                <a:ln>
                  <a:noFill/>
                </a:ln>
                <a:solidFill>
                  <a:schemeClr val="tx1"/>
                </a:solidFill>
                <a:effectLst/>
                <a:ea typeface="Times New Roman" pitchFamily="18" charset="0"/>
              </a:rPr>
              <a:t>egatore di libri.</a:t>
            </a:r>
            <a:endParaRPr kumimoji="0" lang="it-IT"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ea typeface="Times New Roman" pitchFamily="18" charset="0"/>
              </a:rPr>
              <a:t>La madre </a:t>
            </a:r>
            <a:r>
              <a:rPr kumimoji="0" lang="it-IT" b="0" i="0" u="none" strike="noStrike" cap="none" normalizeH="0" dirty="0" smtClean="0">
                <a:ln>
                  <a:noFill/>
                </a:ln>
                <a:solidFill>
                  <a:schemeClr val="tx1"/>
                </a:solidFill>
                <a:effectLst/>
                <a:ea typeface="Times New Roman" pitchFamily="18" charset="0"/>
              </a:rPr>
              <a:t>e </a:t>
            </a:r>
            <a:r>
              <a:rPr kumimoji="0" lang="it-IT" b="0" i="0" u="none" strike="noStrike" cap="none" normalizeH="0" baseline="0" dirty="0" smtClean="0">
                <a:ln>
                  <a:noFill/>
                </a:ln>
                <a:solidFill>
                  <a:schemeClr val="tx1"/>
                </a:solidFill>
                <a:effectLst/>
                <a:ea typeface="Times New Roman" pitchFamily="18" charset="0"/>
              </a:rPr>
              <a:t>tutrice </a:t>
            </a:r>
            <a:r>
              <a:rPr kumimoji="0" lang="it-IT" b="0" i="0" u="none" strike="noStrike" cap="none" normalizeH="0" baseline="0" dirty="0" err="1" smtClean="0">
                <a:ln>
                  <a:noFill/>
                </a:ln>
                <a:solidFill>
                  <a:schemeClr val="tx1"/>
                </a:solidFill>
                <a:effectLst/>
                <a:ea typeface="Times New Roman" pitchFamily="18" charset="0"/>
              </a:rPr>
              <a:t>Brovelli</a:t>
            </a:r>
            <a:r>
              <a:rPr kumimoji="0" lang="it-IT" b="0" i="0" u="none" strike="noStrike" cap="none" normalizeH="0" dirty="0" smtClean="0">
                <a:ln>
                  <a:noFill/>
                </a:ln>
                <a:solidFill>
                  <a:schemeClr val="tx1"/>
                </a:solidFill>
                <a:effectLst/>
                <a:ea typeface="Times New Roman" pitchFamily="18" charset="0"/>
              </a:rPr>
              <a:t> Assunta </a:t>
            </a:r>
            <a:r>
              <a:rPr kumimoji="0" lang="it-IT" b="0" i="0" u="none" strike="noStrike" cap="none" normalizeH="0" baseline="0" dirty="0" smtClean="0">
                <a:ln>
                  <a:noFill/>
                </a:ln>
                <a:solidFill>
                  <a:schemeClr val="tx1"/>
                </a:solidFill>
                <a:effectLst/>
                <a:ea typeface="Times New Roman" pitchFamily="18" charset="0"/>
              </a:rPr>
              <a:t> svolge il lavoro di operaia in una ditta guadagnando una sola lira al giorno</a:t>
            </a:r>
            <a:r>
              <a:rPr kumimoji="0" lang="it-IT" b="0" i="0" u="none" strike="noStrike" cap="none" normalizeH="0" dirty="0" smtClean="0">
                <a:ln>
                  <a:noFill/>
                </a:ln>
                <a:solidFill>
                  <a:schemeClr val="tx1"/>
                </a:solidFill>
                <a:effectLst/>
                <a:ea typeface="Times New Roman" pitchFamily="18" charset="0"/>
              </a:rPr>
              <a:t> con la quale deve mantenere i 4 fratelli restanti</a:t>
            </a:r>
            <a:r>
              <a:rPr kumimoji="0" lang="it-IT" b="0" i="0" u="none" strike="noStrike" cap="none" normalizeH="0" baseline="0" dirty="0" smtClean="0">
                <a:ln>
                  <a:noFill/>
                </a:ln>
                <a:solidFill>
                  <a:schemeClr val="tx1"/>
                </a:solidFill>
                <a:effectLst/>
                <a:ea typeface="Times New Roman" pitchFamily="18" charset="0"/>
              </a:rPr>
              <a:t>:Emilia,Angela </a:t>
            </a:r>
            <a:r>
              <a:rPr lang="it-IT" dirty="0" smtClean="0">
                <a:ea typeface="Times New Roman" pitchFamily="18" charset="0"/>
              </a:rPr>
              <a:t>,C</a:t>
            </a:r>
            <a:r>
              <a:rPr kumimoji="0" lang="it-IT" b="0" i="0" u="none" strike="noStrike" cap="none" normalizeH="0" dirty="0" smtClean="0">
                <a:ln>
                  <a:noFill/>
                </a:ln>
                <a:solidFill>
                  <a:schemeClr val="tx1"/>
                </a:solidFill>
                <a:effectLst/>
                <a:ea typeface="Times New Roman" pitchFamily="18" charset="0"/>
              </a:rPr>
              <a:t>arolina</a:t>
            </a:r>
            <a:r>
              <a:rPr kumimoji="0" lang="it-IT" b="0" i="0" u="none" strike="noStrike" cap="none" normalizeH="0" baseline="0" dirty="0" smtClean="0">
                <a:ln>
                  <a:noFill/>
                </a:ln>
                <a:solidFill>
                  <a:schemeClr val="tx1"/>
                </a:solidFill>
                <a:effectLst/>
                <a:ea typeface="Times New Roman" pitchFamily="18" charset="0"/>
              </a:rPr>
              <a:t> e Giuseppe dei quali però nessuno lavora.</a:t>
            </a:r>
            <a:endParaRPr kumimoji="0" lang="it-IT"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ea typeface="Times New Roman" pitchFamily="18" charset="0"/>
              </a:rPr>
              <a:t>Durante il ricovero in orfanotrofio si interessa al mestiere di cesellatore</a:t>
            </a:r>
            <a:r>
              <a:rPr lang="it-IT" dirty="0" smtClean="0">
                <a:ea typeface="Times New Roman" pitchFamily="18" charset="0"/>
              </a:rPr>
              <a:t> e prende parte del corpo di musica.</a:t>
            </a:r>
            <a:endParaRPr kumimoji="0" lang="it-IT"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ea typeface="Times New Roman" pitchFamily="18" charset="0"/>
              </a:rPr>
              <a:t>Ottiene due premi, con il quale guadagna 100 lire.</a:t>
            </a:r>
            <a:endParaRPr kumimoji="0" lang="it-IT"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ea typeface="Times New Roman" pitchFamily="18" charset="0"/>
              </a:rPr>
              <a:t>Grazie ai crediti ne riceve altre 470 sebbene debba restituire un debito di 91 lire.</a:t>
            </a:r>
            <a:endParaRPr kumimoji="0" lang="it-IT"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ea typeface="Times New Roman" pitchFamily="18" charset="0"/>
              </a:rPr>
              <a:t>Il ragazzo viene dimesso il 21 marzo 1911</a:t>
            </a:r>
            <a:r>
              <a:rPr kumimoji="0" lang="it-IT" b="0" i="0" u="none" strike="noStrike" cap="none" normalizeH="0" dirty="0" smtClean="0">
                <a:ln>
                  <a:noFill/>
                </a:ln>
                <a:solidFill>
                  <a:schemeClr val="tx1"/>
                </a:solidFill>
                <a:effectLst/>
                <a:ea typeface="Times New Roman" pitchFamily="18" charset="0"/>
              </a:rPr>
              <a:t> e muore in seguito il 10 agosto 1916.</a:t>
            </a:r>
            <a:endParaRPr kumimoji="0" lang="it-IT" b="0" i="0" u="none" strike="noStrike" cap="none" normalizeH="0" baseline="0" dirty="0" smtClean="0">
              <a:ln>
                <a:noFill/>
              </a:ln>
              <a:solidFill>
                <a:schemeClr val="tx1"/>
              </a:solidFill>
              <a:effectLst/>
            </a:endParaRPr>
          </a:p>
        </p:txBody>
      </p:sp>
      <p:sp>
        <p:nvSpPr>
          <p:cNvPr id="6" name="CasellaDiTesto 5"/>
          <p:cNvSpPr txBox="1"/>
          <p:nvPr/>
        </p:nvSpPr>
        <p:spPr>
          <a:xfrm>
            <a:off x="2681536" y="836712"/>
            <a:ext cx="4032448" cy="738664"/>
          </a:xfrm>
          <a:prstGeom prst="rect">
            <a:avLst/>
          </a:prstGeom>
          <a:noFill/>
        </p:spPr>
        <p:txBody>
          <a:bodyPr wrap="square" rtlCol="0">
            <a:spAutoFit/>
          </a:bodyPr>
          <a:lstStyle/>
          <a:p>
            <a:pPr algn="ctr"/>
            <a:r>
              <a:rPr lang="it-IT" sz="3600" dirty="0" smtClean="0"/>
              <a:t>Rossi</a:t>
            </a:r>
            <a:r>
              <a:rPr lang="it-IT" sz="4200" dirty="0" smtClean="0"/>
              <a:t> </a:t>
            </a:r>
            <a:r>
              <a:rPr lang="it-IT" sz="3600" dirty="0" smtClean="0"/>
              <a:t>Ercole</a:t>
            </a:r>
            <a:endParaRPr lang="it-IT" sz="4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63688" y="1124744"/>
            <a:ext cx="8229600" cy="1143000"/>
          </a:xfrm>
        </p:spPr>
        <p:txBody>
          <a:bodyPr>
            <a:normAutofit fontScale="90000"/>
          </a:bodyPr>
          <a:lstStyle/>
          <a:p>
            <a:r>
              <a:rPr lang="it-IT" dirty="0" smtClean="0">
                <a:solidFill>
                  <a:schemeClr val="bg1"/>
                </a:solidFill>
                <a:effectLst>
                  <a:outerShdw blurRad="38100" dist="38100" dir="2700000" algn="tl">
                    <a:srgbClr val="000000">
                      <a:alpha val="43137"/>
                    </a:srgbClr>
                  </a:outerShdw>
                </a:effectLst>
              </a:rPr>
              <a:t>ALTRE STATISTICHE</a:t>
            </a:r>
            <a:r>
              <a:rPr lang="it-IT" dirty="0" smtClean="0"/>
              <a:t/>
            </a:r>
            <a:br>
              <a:rPr lang="it-IT" dirty="0" smtClean="0"/>
            </a:br>
            <a:r>
              <a:rPr lang="it-IT" dirty="0" smtClean="0"/>
              <a:t/>
            </a:r>
            <a:br>
              <a:rPr lang="it-IT" dirty="0" smtClean="0"/>
            </a:br>
            <a:endParaRPr lang="it-IT" dirty="0"/>
          </a:p>
        </p:txBody>
      </p:sp>
      <p:sp>
        <p:nvSpPr>
          <p:cNvPr id="4" name="CasellaDiTesto 3"/>
          <p:cNvSpPr txBox="1"/>
          <p:nvPr/>
        </p:nvSpPr>
        <p:spPr>
          <a:xfrm>
            <a:off x="1331640" y="1844824"/>
            <a:ext cx="6408712" cy="2677656"/>
          </a:xfrm>
          <a:prstGeom prst="rect">
            <a:avLst/>
          </a:prstGeom>
          <a:noFill/>
        </p:spPr>
        <p:txBody>
          <a:bodyPr wrap="square" rtlCol="0">
            <a:spAutoFit/>
          </a:bodyPr>
          <a:lstStyle/>
          <a:p>
            <a:pPr>
              <a:buFont typeface="Wingdings" pitchFamily="2" charset="2"/>
              <a:buChar char="v"/>
            </a:pPr>
            <a:r>
              <a:rPr lang="it-IT" sz="2400" dirty="0" smtClean="0"/>
              <a:t>Età media degli orfani (ammissione)</a:t>
            </a:r>
          </a:p>
          <a:p>
            <a:pPr>
              <a:buFont typeface="Wingdings" pitchFamily="2" charset="2"/>
              <a:buChar char="v"/>
            </a:pPr>
            <a:r>
              <a:rPr lang="it-IT" sz="2400" dirty="0" smtClean="0"/>
              <a:t>Numero dei figli nelle famiglie</a:t>
            </a:r>
          </a:p>
          <a:p>
            <a:pPr>
              <a:buFont typeface="Wingdings" pitchFamily="2" charset="2"/>
              <a:buChar char="v"/>
            </a:pPr>
            <a:r>
              <a:rPr lang="it-IT" sz="2400" dirty="0" smtClean="0"/>
              <a:t>Cause di morte (malattie) dei genitori</a:t>
            </a:r>
          </a:p>
          <a:p>
            <a:pPr>
              <a:buFont typeface="Wingdings" pitchFamily="2" charset="2"/>
              <a:buChar char="v"/>
            </a:pPr>
            <a:r>
              <a:rPr lang="it-IT" sz="2400" dirty="0" smtClean="0"/>
              <a:t> Guadagni (degli orfani e dei genitori)</a:t>
            </a:r>
          </a:p>
          <a:p>
            <a:pPr>
              <a:buFont typeface="Wingdings" pitchFamily="2" charset="2"/>
              <a:buChar char="v"/>
            </a:pPr>
            <a:r>
              <a:rPr lang="it-IT" sz="2400" dirty="0" smtClean="0"/>
              <a:t>Motivi della dimissione</a:t>
            </a:r>
          </a:p>
          <a:p>
            <a:pPr>
              <a:buFont typeface="Wingdings" pitchFamily="2" charset="2"/>
              <a:buChar char="v"/>
            </a:pPr>
            <a:r>
              <a:rPr lang="it-IT" sz="2400" dirty="0" smtClean="0"/>
              <a:t>Durata della permanenza in orfanotrofio </a:t>
            </a:r>
          </a:p>
          <a:p>
            <a:endParaRPr lang="it-IT" sz="2400"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7544" y="332656"/>
            <a:ext cx="3960440" cy="400110"/>
          </a:xfrm>
          <a:prstGeom prst="rect">
            <a:avLst/>
          </a:prstGeom>
          <a:noFill/>
        </p:spPr>
        <p:txBody>
          <a:bodyPr wrap="square" rtlCol="0">
            <a:spAutoFit/>
          </a:bodyPr>
          <a:lstStyle/>
          <a:p>
            <a:pPr algn="ctr"/>
            <a:r>
              <a:rPr lang="it-IT" sz="2000" b="1" dirty="0" smtClean="0"/>
              <a:t>Alternanza Scuola Lavoro</a:t>
            </a:r>
            <a:endParaRPr lang="it-IT" sz="2000" b="1" dirty="0"/>
          </a:p>
        </p:txBody>
      </p:sp>
      <p:sp>
        <p:nvSpPr>
          <p:cNvPr id="3" name="Rettangolo 2"/>
          <p:cNvSpPr/>
          <p:nvPr/>
        </p:nvSpPr>
        <p:spPr>
          <a:xfrm>
            <a:off x="467544" y="764704"/>
            <a:ext cx="7776864" cy="5755422"/>
          </a:xfrm>
          <a:prstGeom prst="rect">
            <a:avLst/>
          </a:prstGeom>
        </p:spPr>
        <p:txBody>
          <a:bodyPr wrap="square">
            <a:spAutoFit/>
          </a:bodyPr>
          <a:lstStyle/>
          <a:p>
            <a:r>
              <a:rPr lang="it-IT" sz="1600" dirty="0" smtClean="0"/>
              <a:t>La nostra esperienza di alternanza scuola lavoro è iniziata il 19 marzo al Museo Martinitt e Stelline di Milano ,un edificio che contiene il sapere storico e biografico  degli orfani e delle orfane dal </a:t>
            </a:r>
            <a:r>
              <a:rPr lang="it-IT" sz="1600" dirty="0" err="1" smtClean="0"/>
              <a:t>XVIII</a:t>
            </a:r>
            <a:r>
              <a:rPr lang="it-IT" sz="1600" dirty="0" smtClean="0"/>
              <a:t> all’ inizio XX secolo; e si è conclusa il 23 marzo.</a:t>
            </a:r>
          </a:p>
          <a:p>
            <a:r>
              <a:rPr lang="it-IT" sz="1600" dirty="0" smtClean="0"/>
              <a:t>Il primo giorno abbiamo assistito alla visita del museo interattivo e multimediale dove abbiamo visto la struttura in cui vivevano gli orfani e le orfane, la riproduzione di un aula dove si svolgevano le lezioni e le materie insegnate.</a:t>
            </a:r>
          </a:p>
          <a:p>
            <a:r>
              <a:rPr lang="it-IT" sz="1600" dirty="0" smtClean="0"/>
              <a:t>In seguito alla visita abbiamo eseguito un lavoro di consultazione di fascicoli contenenti i documenti degli orfani morti nella prima guerra mondiale e ciascuno di noi  ha elaborato una biografia.</a:t>
            </a:r>
          </a:p>
          <a:p>
            <a:r>
              <a:rPr lang="it-IT" sz="1600" dirty="0" smtClean="0"/>
              <a:t>Il giorno seguente abbiamo consultato dei faldoni di fascicoli raccogliendo dei dati riguardanti il lavoro dei membri famigliari ,del tutore ,dell’orfano e le date principali.</a:t>
            </a:r>
          </a:p>
          <a:p>
            <a:r>
              <a:rPr lang="it-IT" sz="1600" dirty="0" smtClean="0"/>
              <a:t>Il terzo giorno ci siamo divisi in due gruppi e abbiamo iniziato a lavorare sul </a:t>
            </a:r>
            <a:r>
              <a:rPr lang="it-IT" sz="1600" dirty="0" err="1" smtClean="0"/>
              <a:t>Power</a:t>
            </a:r>
            <a:r>
              <a:rPr lang="it-IT" sz="1600" dirty="0" smtClean="0"/>
              <a:t> Point finale inserendo:</a:t>
            </a:r>
          </a:p>
          <a:p>
            <a:pPr lvl="0"/>
            <a:r>
              <a:rPr lang="it-IT" sz="1600" dirty="0" err="1" smtClean="0"/>
              <a:t>-Un</a:t>
            </a:r>
            <a:r>
              <a:rPr lang="it-IT" sz="1600" dirty="0" smtClean="0"/>
              <a:t>’introduzione storica sui tre istituti milanesi .Martinitt,Stelline e Pio Albergo Trivulzio.</a:t>
            </a:r>
          </a:p>
          <a:p>
            <a:pPr lvl="0"/>
            <a:r>
              <a:rPr lang="it-IT" sz="1600" dirty="0" smtClean="0"/>
              <a:t>-L’introduzione storica alla prima Guerra Mondiale </a:t>
            </a:r>
          </a:p>
          <a:p>
            <a:pPr lvl="0"/>
            <a:r>
              <a:rPr lang="it-IT" sz="1600" dirty="0" smtClean="0"/>
              <a:t>-Una statistica sui lavori dell’epoca </a:t>
            </a:r>
          </a:p>
          <a:p>
            <a:pPr lvl="0"/>
            <a:r>
              <a:rPr lang="it-IT" sz="1600" dirty="0" smtClean="0"/>
              <a:t>-Le biografie</a:t>
            </a:r>
          </a:p>
          <a:p>
            <a:pPr lvl="0"/>
            <a:r>
              <a:rPr lang="it-IT" sz="1600" dirty="0" smtClean="0"/>
              <a:t>-Una ricerca approfondita sui lavori ormai in disuso</a:t>
            </a:r>
          </a:p>
          <a:p>
            <a:pPr lvl="0"/>
            <a:r>
              <a:rPr lang="it-IT" sz="1600" dirty="0" smtClean="0"/>
              <a:t>-Informazioni supplementari sui fascicoli</a:t>
            </a:r>
          </a:p>
          <a:p>
            <a:pPr lvl="0"/>
            <a:r>
              <a:rPr lang="it-IT" sz="1600" dirty="0" smtClean="0"/>
              <a:t>-La nostra settimana di esperienza</a:t>
            </a:r>
          </a:p>
          <a:p>
            <a:r>
              <a:rPr lang="it-IT" sz="1600" dirty="0" smtClean="0"/>
              <a:t>Il quarto giorno abbiamo continuato il lavoro sulla nostra presentazione e infine l’ ultimo giorno abbiamo presentato il nostro elaborato.</a:t>
            </a:r>
            <a:endParaRPr lang="it-IT" sz="16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71600" y="1196752"/>
            <a:ext cx="7344816" cy="369332"/>
          </a:xfrm>
          <a:prstGeom prst="rect">
            <a:avLst/>
          </a:prstGeom>
          <a:noFill/>
        </p:spPr>
        <p:txBody>
          <a:bodyPr wrap="square" rtlCol="0">
            <a:spAutoFit/>
          </a:bodyPr>
          <a:lstStyle/>
          <a:p>
            <a:r>
              <a:rPr lang="it-IT" dirty="0" smtClean="0"/>
              <a:t>Eleonora </a:t>
            </a:r>
            <a:r>
              <a:rPr lang="it-IT" dirty="0" err="1" smtClean="0"/>
              <a:t>Vullo</a:t>
            </a:r>
            <a:endParaRPr lang="it-IT" dirty="0"/>
          </a:p>
        </p:txBody>
      </p:sp>
      <p:sp>
        <p:nvSpPr>
          <p:cNvPr id="3" name="CasellaDiTesto 2"/>
          <p:cNvSpPr txBox="1"/>
          <p:nvPr/>
        </p:nvSpPr>
        <p:spPr>
          <a:xfrm>
            <a:off x="1187624" y="2564904"/>
            <a:ext cx="3024336" cy="369332"/>
          </a:xfrm>
          <a:prstGeom prst="rect">
            <a:avLst/>
          </a:prstGeom>
          <a:noFill/>
        </p:spPr>
        <p:txBody>
          <a:bodyPr wrap="square" rtlCol="0">
            <a:spAutoFit/>
          </a:bodyPr>
          <a:lstStyle/>
          <a:p>
            <a:r>
              <a:rPr lang="it-IT" dirty="0" smtClean="0"/>
              <a:t>Marta De Vecchi</a:t>
            </a:r>
            <a:endParaRPr lang="it-IT" dirty="0"/>
          </a:p>
        </p:txBody>
      </p:sp>
      <p:sp>
        <p:nvSpPr>
          <p:cNvPr id="4" name="CasellaDiTesto 3"/>
          <p:cNvSpPr txBox="1"/>
          <p:nvPr/>
        </p:nvSpPr>
        <p:spPr>
          <a:xfrm>
            <a:off x="3635896" y="3356992"/>
            <a:ext cx="2592288" cy="369332"/>
          </a:xfrm>
          <a:prstGeom prst="rect">
            <a:avLst/>
          </a:prstGeom>
          <a:noFill/>
        </p:spPr>
        <p:txBody>
          <a:bodyPr wrap="square" rtlCol="0">
            <a:spAutoFit/>
          </a:bodyPr>
          <a:lstStyle/>
          <a:p>
            <a:r>
              <a:rPr lang="it-IT" dirty="0" smtClean="0"/>
              <a:t>Aurora Andrea Ferrario</a:t>
            </a:r>
            <a:endParaRPr lang="it-IT" dirty="0"/>
          </a:p>
        </p:txBody>
      </p:sp>
      <p:sp>
        <p:nvSpPr>
          <p:cNvPr id="5" name="CasellaDiTesto 4"/>
          <p:cNvSpPr txBox="1"/>
          <p:nvPr/>
        </p:nvSpPr>
        <p:spPr>
          <a:xfrm>
            <a:off x="6767736" y="4221088"/>
            <a:ext cx="2376264" cy="369332"/>
          </a:xfrm>
          <a:prstGeom prst="rect">
            <a:avLst/>
          </a:prstGeom>
          <a:noFill/>
        </p:spPr>
        <p:txBody>
          <a:bodyPr wrap="square" rtlCol="0">
            <a:spAutoFit/>
          </a:bodyPr>
          <a:lstStyle/>
          <a:p>
            <a:r>
              <a:rPr lang="it-IT" dirty="0" smtClean="0"/>
              <a:t>Chiara Sala</a:t>
            </a:r>
            <a:endParaRPr lang="it-IT" dirty="0"/>
          </a:p>
        </p:txBody>
      </p:sp>
      <p:sp>
        <p:nvSpPr>
          <p:cNvPr id="6" name="CasellaDiTesto 5"/>
          <p:cNvSpPr txBox="1"/>
          <p:nvPr/>
        </p:nvSpPr>
        <p:spPr>
          <a:xfrm>
            <a:off x="6300192" y="2492896"/>
            <a:ext cx="2592288" cy="369332"/>
          </a:xfrm>
          <a:prstGeom prst="rect">
            <a:avLst/>
          </a:prstGeom>
          <a:noFill/>
        </p:spPr>
        <p:txBody>
          <a:bodyPr wrap="square" rtlCol="0">
            <a:spAutoFit/>
          </a:bodyPr>
          <a:lstStyle/>
          <a:p>
            <a:r>
              <a:rPr lang="it-IT" dirty="0" smtClean="0"/>
              <a:t>Luca Chierichetti</a:t>
            </a:r>
            <a:endParaRPr lang="it-IT" dirty="0"/>
          </a:p>
        </p:txBody>
      </p:sp>
      <p:sp>
        <p:nvSpPr>
          <p:cNvPr id="7" name="CasellaDiTesto 6"/>
          <p:cNvSpPr txBox="1"/>
          <p:nvPr/>
        </p:nvSpPr>
        <p:spPr>
          <a:xfrm>
            <a:off x="3491880" y="4725144"/>
            <a:ext cx="2520280" cy="369332"/>
          </a:xfrm>
          <a:prstGeom prst="rect">
            <a:avLst/>
          </a:prstGeom>
          <a:noFill/>
        </p:spPr>
        <p:txBody>
          <a:bodyPr wrap="square" rtlCol="0">
            <a:spAutoFit/>
          </a:bodyPr>
          <a:lstStyle/>
          <a:p>
            <a:r>
              <a:rPr lang="it-IT" dirty="0" smtClean="0"/>
              <a:t>Riccardo </a:t>
            </a:r>
            <a:r>
              <a:rPr lang="it-IT" dirty="0" err="1" smtClean="0"/>
              <a:t>Buscicchio</a:t>
            </a:r>
            <a:endParaRPr lang="it-IT" dirty="0"/>
          </a:p>
        </p:txBody>
      </p:sp>
      <p:sp>
        <p:nvSpPr>
          <p:cNvPr id="8" name="CasellaDiTesto 7"/>
          <p:cNvSpPr txBox="1"/>
          <p:nvPr/>
        </p:nvSpPr>
        <p:spPr>
          <a:xfrm>
            <a:off x="683568" y="4221088"/>
            <a:ext cx="2016224" cy="369332"/>
          </a:xfrm>
          <a:prstGeom prst="rect">
            <a:avLst/>
          </a:prstGeom>
          <a:noFill/>
        </p:spPr>
        <p:txBody>
          <a:bodyPr wrap="square" rtlCol="0">
            <a:spAutoFit/>
          </a:bodyPr>
          <a:lstStyle/>
          <a:p>
            <a:r>
              <a:rPr lang="it-IT" dirty="0" smtClean="0"/>
              <a:t>Susanna </a:t>
            </a:r>
            <a:r>
              <a:rPr lang="it-IT" dirty="0" err="1" smtClean="0"/>
              <a:t>Maderna</a:t>
            </a:r>
            <a:r>
              <a:rPr lang="it-IT" dirty="0" smtClean="0"/>
              <a:t> </a:t>
            </a:r>
            <a:endParaRPr lang="it-IT" dirty="0"/>
          </a:p>
        </p:txBody>
      </p:sp>
      <p:sp>
        <p:nvSpPr>
          <p:cNvPr id="9" name="CasellaDiTesto 8"/>
          <p:cNvSpPr txBox="1"/>
          <p:nvPr/>
        </p:nvSpPr>
        <p:spPr>
          <a:xfrm>
            <a:off x="3635896" y="1844824"/>
            <a:ext cx="2952328" cy="369332"/>
          </a:xfrm>
          <a:prstGeom prst="rect">
            <a:avLst/>
          </a:prstGeom>
          <a:noFill/>
        </p:spPr>
        <p:txBody>
          <a:bodyPr wrap="square" rtlCol="0">
            <a:spAutoFit/>
          </a:bodyPr>
          <a:lstStyle/>
          <a:p>
            <a:r>
              <a:rPr lang="it-IT" dirty="0" smtClean="0"/>
              <a:t>Alessia Del Pietro</a:t>
            </a:r>
            <a:endParaRPr lang="it-IT" dirty="0"/>
          </a:p>
        </p:txBody>
      </p:sp>
      <p:sp>
        <p:nvSpPr>
          <p:cNvPr id="10" name="CasellaDiTesto 9"/>
          <p:cNvSpPr txBox="1"/>
          <p:nvPr/>
        </p:nvSpPr>
        <p:spPr>
          <a:xfrm>
            <a:off x="6516216" y="1196752"/>
            <a:ext cx="2016224" cy="369332"/>
          </a:xfrm>
          <a:prstGeom prst="rect">
            <a:avLst/>
          </a:prstGeom>
          <a:noFill/>
        </p:spPr>
        <p:txBody>
          <a:bodyPr wrap="square" rtlCol="0">
            <a:spAutoFit/>
          </a:bodyPr>
          <a:lstStyle/>
          <a:p>
            <a:r>
              <a:rPr lang="it-IT" dirty="0" smtClean="0"/>
              <a:t>Luca </a:t>
            </a:r>
            <a:r>
              <a:rPr lang="it-IT" dirty="0" err="1" smtClean="0"/>
              <a:t>Sfolciaghi</a:t>
            </a:r>
            <a:endParaRPr lang="it-IT" dirty="0"/>
          </a:p>
        </p:txBody>
      </p:sp>
      <p:sp>
        <p:nvSpPr>
          <p:cNvPr id="11" name="CasellaDiTesto 10"/>
          <p:cNvSpPr txBox="1"/>
          <p:nvPr/>
        </p:nvSpPr>
        <p:spPr>
          <a:xfrm>
            <a:off x="6300192" y="5805264"/>
            <a:ext cx="2627784" cy="369332"/>
          </a:xfrm>
          <a:prstGeom prst="rect">
            <a:avLst/>
          </a:prstGeom>
          <a:noFill/>
        </p:spPr>
        <p:txBody>
          <a:bodyPr wrap="square" rtlCol="0">
            <a:spAutoFit/>
          </a:bodyPr>
          <a:lstStyle/>
          <a:p>
            <a:r>
              <a:rPr lang="it-IT" dirty="0" smtClean="0"/>
              <a:t>Claudia </a:t>
            </a:r>
            <a:r>
              <a:rPr lang="it-IT" dirty="0" err="1" smtClean="0"/>
              <a:t>Rondena</a:t>
            </a:r>
            <a:r>
              <a:rPr lang="it-IT" dirty="0" smtClean="0"/>
              <a:t> </a:t>
            </a:r>
            <a:endParaRPr lang="it-IT" dirty="0"/>
          </a:p>
        </p:txBody>
      </p:sp>
      <p:sp>
        <p:nvSpPr>
          <p:cNvPr id="12" name="CasellaDiTesto 11"/>
          <p:cNvSpPr txBox="1"/>
          <p:nvPr/>
        </p:nvSpPr>
        <p:spPr>
          <a:xfrm>
            <a:off x="1115616" y="5805264"/>
            <a:ext cx="2880320" cy="369332"/>
          </a:xfrm>
          <a:prstGeom prst="rect">
            <a:avLst/>
          </a:prstGeom>
          <a:noFill/>
        </p:spPr>
        <p:txBody>
          <a:bodyPr wrap="square" rtlCol="0">
            <a:spAutoFit/>
          </a:bodyPr>
          <a:lstStyle/>
          <a:p>
            <a:r>
              <a:rPr lang="it-IT" dirty="0" smtClean="0"/>
              <a:t>Giulia Velli</a:t>
            </a:r>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1340768"/>
            <a:ext cx="8229600" cy="4572000"/>
          </a:xfrm>
        </p:spPr>
        <p:txBody>
          <a:bodyPr>
            <a:normAutofit fontScale="92500" lnSpcReduction="10000"/>
          </a:bodyPr>
          <a:lstStyle/>
          <a:p>
            <a:r>
              <a:rPr lang="it-IT" dirty="0" smtClean="0"/>
              <a:t>Per essere ammessi all’istituto  devono rispettare determinati requisiti:</a:t>
            </a:r>
          </a:p>
          <a:p>
            <a:r>
              <a:rPr lang="it-IT" dirty="0" smtClean="0"/>
              <a:t>Essere orfani di Milano</a:t>
            </a:r>
          </a:p>
          <a:p>
            <a:r>
              <a:rPr lang="it-IT" dirty="0" smtClean="0"/>
              <a:t>Essere poveri</a:t>
            </a:r>
          </a:p>
          <a:p>
            <a:r>
              <a:rPr lang="it-IT" dirty="0" smtClean="0"/>
              <a:t>Essere sani e vaccinati</a:t>
            </a:r>
          </a:p>
          <a:p>
            <a:r>
              <a:rPr lang="it-IT" dirty="0" smtClean="0"/>
              <a:t>Avere un tutore</a:t>
            </a:r>
          </a:p>
          <a:p>
            <a:r>
              <a:rPr lang="it-IT" dirty="0" smtClean="0"/>
              <a:t>Certificato battesimo e </a:t>
            </a:r>
          </a:p>
          <a:p>
            <a:pPr marL="0" indent="0">
              <a:buNone/>
            </a:pPr>
            <a:r>
              <a:rPr lang="it-IT" dirty="0"/>
              <a:t>m</a:t>
            </a:r>
            <a:r>
              <a:rPr lang="it-IT" dirty="0" smtClean="0"/>
              <a:t>atrimonio dei genitori ( fino al ‘800 )</a:t>
            </a:r>
          </a:p>
          <a:p>
            <a:endParaRPr lang="it-IT" dirty="0" smtClean="0"/>
          </a:p>
          <a:p>
            <a:endParaRPr lang="it-IT" dirty="0" smtClean="0"/>
          </a:p>
          <a:p>
            <a:r>
              <a:rPr lang="it-IT" dirty="0" smtClean="0"/>
              <a:t>Presentare l’iscrizione alla scuola elementare</a:t>
            </a:r>
          </a:p>
        </p:txBody>
      </p:sp>
      <p:sp>
        <p:nvSpPr>
          <p:cNvPr id="2" name="Titolo 1"/>
          <p:cNvSpPr>
            <a:spLocks noGrp="1"/>
          </p:cNvSpPr>
          <p:nvPr>
            <p:ph type="title"/>
          </p:nvPr>
        </p:nvSpPr>
        <p:spPr/>
        <p:txBody>
          <a:bodyPr/>
          <a:lstStyle/>
          <a:p>
            <a:r>
              <a:rPr lang="it-IT" b="1" dirty="0" smtClean="0">
                <a:solidFill>
                  <a:schemeClr val="bg1"/>
                </a:solidFill>
              </a:rPr>
              <a:t>Criteri di ammissione</a:t>
            </a:r>
            <a:endParaRPr lang="it-IT" b="1" dirty="0">
              <a:solidFill>
                <a:schemeClr val="bg1"/>
              </a:solidFill>
            </a:endParaRPr>
          </a:p>
        </p:txBody>
      </p:sp>
      <p:pic>
        <p:nvPicPr>
          <p:cNvPr id="4" name="Immagine 3" descr="miserabilità.jpg"/>
          <p:cNvPicPr>
            <a:picLocks noChangeAspect="1"/>
          </p:cNvPicPr>
          <p:nvPr/>
        </p:nvPicPr>
        <p:blipFill>
          <a:blip r:embed="rId2" cstate="print"/>
          <a:srcRect l="4165" r="5693" b="3801"/>
          <a:stretch>
            <a:fillRect/>
          </a:stretch>
        </p:blipFill>
        <p:spPr>
          <a:xfrm>
            <a:off x="5868144" y="1916832"/>
            <a:ext cx="2040312" cy="316835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1556792"/>
            <a:ext cx="5184576" cy="4572000"/>
          </a:xfrm>
        </p:spPr>
        <p:txBody>
          <a:bodyPr>
            <a:normAutofit lnSpcReduction="10000"/>
          </a:bodyPr>
          <a:lstStyle/>
          <a:p>
            <a:pPr>
              <a:buNone/>
            </a:pPr>
            <a:r>
              <a:rPr lang="it-IT" sz="1600" dirty="0" smtClean="0"/>
              <a:t>L’istituto dei Martinitt si deve adeguare alla modernizzazione economica e sociale che richiede agli operai una maggiore conoscenza tecnica.</a:t>
            </a:r>
          </a:p>
          <a:p>
            <a:pPr>
              <a:buNone/>
            </a:pPr>
            <a:r>
              <a:rPr lang="it-IT" sz="1600" dirty="0" smtClean="0"/>
              <a:t>Vengono quindi decisi 3 elementi basilari per l’istruzione dei ricoverati, ovvero </a:t>
            </a:r>
          </a:p>
          <a:p>
            <a:pPr>
              <a:buNone/>
            </a:pPr>
            <a:r>
              <a:rPr lang="it-IT" sz="1600" dirty="0" smtClean="0"/>
              <a:t>l’insegnamento del disegno che si sviluppa su 4 corsi, due di disegno ornamentale e due di disegno geometrico-lineare</a:t>
            </a:r>
            <a:r>
              <a:rPr lang="it-IT" dirty="0" smtClean="0"/>
              <a:t>.</a:t>
            </a:r>
          </a:p>
          <a:p>
            <a:pPr>
              <a:buNone/>
            </a:pPr>
            <a:r>
              <a:rPr lang="it-IT" sz="1600" dirty="0" smtClean="0"/>
              <a:t>L’insegnamento della musica, nel 1861 gli orfani di età compresa tra i 13 e i 17 anni hanno la possibilità di studiare musica e suonare nella banda dell’istituto con musicanti effettivi.</a:t>
            </a:r>
          </a:p>
          <a:p>
            <a:pPr>
              <a:buNone/>
            </a:pPr>
            <a:r>
              <a:rPr lang="it-IT" sz="1600" dirty="0" smtClean="0"/>
              <a:t>L’insegnamento «complementare», dal 1881 viene incorporata la scuola complementare per dare la possibilità agli orfani di potere proseguire i loro studi.</a:t>
            </a:r>
          </a:p>
          <a:p>
            <a:pPr>
              <a:buNone/>
            </a:pPr>
            <a:r>
              <a:rPr lang="it-IT" sz="1600" dirty="0" smtClean="0"/>
              <a:t>Infine, possono esercitare la professione studiata con tirocini pratici a Milano.</a:t>
            </a:r>
          </a:p>
          <a:p>
            <a:pPr>
              <a:buNone/>
            </a:pPr>
            <a:endParaRPr lang="it-IT" sz="1600" dirty="0" smtClean="0"/>
          </a:p>
          <a:p>
            <a:pPr>
              <a:buNone/>
            </a:pPr>
            <a:endParaRPr lang="it-IT" dirty="0" smtClean="0"/>
          </a:p>
          <a:p>
            <a:pPr>
              <a:buNone/>
            </a:pPr>
            <a:endParaRPr lang="it-IT" dirty="0"/>
          </a:p>
        </p:txBody>
      </p:sp>
      <p:sp>
        <p:nvSpPr>
          <p:cNvPr id="3" name="Titolo 2"/>
          <p:cNvSpPr>
            <a:spLocks noGrp="1"/>
          </p:cNvSpPr>
          <p:nvPr>
            <p:ph type="title"/>
          </p:nvPr>
        </p:nvSpPr>
        <p:spPr/>
        <p:txBody>
          <a:bodyPr>
            <a:normAutofit fontScale="90000"/>
          </a:bodyPr>
          <a:lstStyle/>
          <a:p>
            <a:r>
              <a:rPr lang="it-IT" dirty="0" smtClean="0">
                <a:solidFill>
                  <a:schemeClr val="tx1"/>
                </a:solidFill>
              </a:rPr>
              <a:t>AVVIAMENTO ALLA PROFESSIONE</a:t>
            </a:r>
            <a:endParaRPr lang="it-IT" dirty="0">
              <a:solidFill>
                <a:schemeClr val="tx1"/>
              </a:solidFill>
            </a:endParaRPr>
          </a:p>
        </p:txBody>
      </p:sp>
      <p:pic>
        <p:nvPicPr>
          <p:cNvPr id="31745" name="Picture 1" descr="C:\Documents and Settings\MUSEO05\Desktop\Museo Martinit Fotografie\Faldone02\A2\Faldone 2-A2-005.jpg"/>
          <p:cNvPicPr>
            <a:picLocks noChangeAspect="1" noChangeArrowheads="1"/>
          </p:cNvPicPr>
          <p:nvPr/>
        </p:nvPicPr>
        <p:blipFill>
          <a:blip r:embed="rId2" cstate="print"/>
          <a:srcRect r="1559" b="27119"/>
          <a:stretch>
            <a:fillRect/>
          </a:stretch>
        </p:blipFill>
        <p:spPr bwMode="auto">
          <a:xfrm>
            <a:off x="6084168" y="3717032"/>
            <a:ext cx="2652574" cy="259228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1484784"/>
            <a:ext cx="8229600" cy="4572000"/>
          </a:xfrm>
        </p:spPr>
        <p:txBody>
          <a:bodyPr>
            <a:normAutofit/>
          </a:bodyPr>
          <a:lstStyle/>
          <a:p>
            <a:pPr>
              <a:buNone/>
            </a:pPr>
            <a:r>
              <a:rPr lang="it-IT" sz="1800" dirty="0" smtClean="0"/>
              <a:t>Non tutti i giorni gli orfani sono impegnati a studiare o lavorare.</a:t>
            </a:r>
          </a:p>
          <a:p>
            <a:pPr>
              <a:buNone/>
            </a:pPr>
            <a:r>
              <a:rPr lang="it-IT" sz="1800" dirty="0" smtClean="0"/>
              <a:t>Il sabato mattina è dedicato alle pulizie di fino e alla lettura dell’ordine del giorno in Refettorio. Mentre il pomeriggio, dopo pranzo, i ragazzi possono giocare.</a:t>
            </a:r>
          </a:p>
          <a:p>
            <a:pPr>
              <a:buNone/>
            </a:pPr>
            <a:r>
              <a:rPr lang="it-IT" sz="1800" dirty="0" smtClean="0"/>
              <a:t>La domenica, invece, inizia con la Messa e prosegue con le visite dei parenti o tutori e poi con il cinema (nel XX secolo).</a:t>
            </a:r>
          </a:p>
          <a:p>
            <a:pPr>
              <a:buNone/>
            </a:pPr>
            <a:r>
              <a:rPr lang="it-IT" sz="1800" dirty="0" smtClean="0"/>
              <a:t>Nei mesi estivi vanno in colonia al mare, dove si divertono ed entrano in contatto con persone esterne all’orfanotrofio.</a:t>
            </a:r>
            <a:endParaRPr lang="it-IT" sz="1800" dirty="0"/>
          </a:p>
        </p:txBody>
      </p:sp>
      <p:sp>
        <p:nvSpPr>
          <p:cNvPr id="3" name="Titolo 2"/>
          <p:cNvSpPr>
            <a:spLocks noGrp="1"/>
          </p:cNvSpPr>
          <p:nvPr>
            <p:ph type="title"/>
          </p:nvPr>
        </p:nvSpPr>
        <p:spPr/>
        <p:txBody>
          <a:bodyPr/>
          <a:lstStyle/>
          <a:p>
            <a:r>
              <a:rPr lang="it-IT" dirty="0" smtClean="0">
                <a:solidFill>
                  <a:schemeClr val="tx1"/>
                </a:solidFill>
              </a:rPr>
              <a:t>Svago per i Martinitt</a:t>
            </a:r>
            <a:endParaRPr lang="it-IT" dirty="0">
              <a:solidFill>
                <a:schemeClr val="tx1"/>
              </a:solidFill>
            </a:endParaRPr>
          </a:p>
        </p:txBody>
      </p:sp>
      <p:pic>
        <p:nvPicPr>
          <p:cNvPr id="30722" name="Picture 2" descr="C:\Documents and Settings\MUSEO05\Desktop\tutte le cartelle\DIDATTICA adriana\FOTO senza copy\FOTO\img020.jpg"/>
          <p:cNvPicPr>
            <a:picLocks noChangeAspect="1" noChangeArrowheads="1"/>
          </p:cNvPicPr>
          <p:nvPr/>
        </p:nvPicPr>
        <p:blipFill>
          <a:blip r:embed="rId2" cstate="print"/>
          <a:srcRect/>
          <a:stretch>
            <a:fillRect/>
          </a:stretch>
        </p:blipFill>
        <p:spPr bwMode="auto">
          <a:xfrm>
            <a:off x="4572000" y="3786725"/>
            <a:ext cx="3752339" cy="284544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1484784"/>
            <a:ext cx="8229600" cy="4572000"/>
          </a:xfrm>
        </p:spPr>
        <p:txBody>
          <a:bodyPr>
            <a:normAutofit/>
          </a:bodyPr>
          <a:lstStyle/>
          <a:p>
            <a:pPr>
              <a:buNone/>
            </a:pPr>
            <a:r>
              <a:rPr lang="it-IT" sz="1800" dirty="0" smtClean="0"/>
              <a:t>L’attenzione particolare data alla formazione professionale ha permesso ad alcuni tra i ricoverati di raggiungere la fama, questi sono:</a:t>
            </a:r>
          </a:p>
          <a:p>
            <a:r>
              <a:rPr lang="it-IT" sz="1800" dirty="0" smtClean="0"/>
              <a:t>Angelo Rizzoli </a:t>
            </a:r>
            <a:r>
              <a:rPr lang="it-IT" sz="1800" dirty="0" smtClean="0">
                <a:sym typeface="Wingdings" pitchFamily="2" charset="2"/>
              </a:rPr>
              <a:t> inizia come tipografo, diventa poi imprenditore, editore e fondatore della Rizzoli Editore, </a:t>
            </a:r>
          </a:p>
          <a:p>
            <a:endParaRPr lang="it-IT" sz="1800" dirty="0" smtClean="0"/>
          </a:p>
          <a:p>
            <a:r>
              <a:rPr lang="it-IT" sz="1800" dirty="0" smtClean="0"/>
              <a:t>Edoardo Bianchi </a:t>
            </a:r>
            <a:r>
              <a:rPr lang="it-IT" sz="1800" dirty="0" smtClean="0">
                <a:sym typeface="Wingdings" pitchFamily="2" charset="2"/>
              </a:rPr>
              <a:t> studia per diventare meccanico e diventa  un riparatore di biciclette e diventa noto dopo averne costruita una per la regina Margherita</a:t>
            </a:r>
          </a:p>
          <a:p>
            <a:endParaRPr lang="it-IT" sz="1800" dirty="0">
              <a:sym typeface="Wingdings" pitchFamily="2" charset="2"/>
            </a:endParaRPr>
          </a:p>
          <a:p>
            <a:r>
              <a:rPr lang="it-IT" sz="1800" dirty="0" smtClean="0">
                <a:sym typeface="Wingdings" pitchFamily="2" charset="2"/>
              </a:rPr>
              <a:t>Leonardo del Vecchio  Lavora in un’industria di stampi per montature di occhiali, successivamente fonda la Luxottica famosa in tutto il mondo</a:t>
            </a:r>
          </a:p>
          <a:p>
            <a:endParaRPr lang="it-IT" sz="1800" dirty="0">
              <a:sym typeface="Wingdings" pitchFamily="2" charset="2"/>
            </a:endParaRPr>
          </a:p>
          <a:p>
            <a:r>
              <a:rPr lang="it-IT" sz="1800" dirty="0" smtClean="0">
                <a:sym typeface="Wingdings" pitchFamily="2" charset="2"/>
              </a:rPr>
              <a:t>Marco Dabbene  Fuori dall’orfanotrofio esercita la professione di cesellatore e  rileva un’argenteria, che  ancora oggi è molto attiva</a:t>
            </a:r>
            <a:endParaRPr lang="it-IT" sz="1800" dirty="0" smtClean="0"/>
          </a:p>
        </p:txBody>
      </p:sp>
      <p:sp>
        <p:nvSpPr>
          <p:cNvPr id="2" name="Titolo 1"/>
          <p:cNvSpPr>
            <a:spLocks noGrp="1"/>
          </p:cNvSpPr>
          <p:nvPr>
            <p:ph type="title"/>
          </p:nvPr>
        </p:nvSpPr>
        <p:spPr/>
        <p:txBody>
          <a:bodyPr/>
          <a:lstStyle/>
          <a:p>
            <a:r>
              <a:rPr lang="it-IT" b="1" dirty="0" smtClean="0">
                <a:solidFill>
                  <a:schemeClr val="bg1"/>
                </a:solidFill>
              </a:rPr>
              <a:t>Martinitt famosi</a:t>
            </a:r>
            <a:endParaRPr lang="it-IT" b="1"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1556792"/>
            <a:ext cx="8208912" cy="4306800"/>
          </a:xfrm>
        </p:spPr>
        <p:txBody>
          <a:bodyPr>
            <a:normAutofit/>
          </a:bodyPr>
          <a:lstStyle/>
          <a:p>
            <a:r>
              <a:rPr lang="it-IT" sz="1800" dirty="0" smtClean="0"/>
              <a:t>1572: abolizione monastero delle benedettine presso la chiesa di Santa Maria della Stella</a:t>
            </a:r>
          </a:p>
          <a:p>
            <a:r>
              <a:rPr lang="it-IT" sz="1800" dirty="0" smtClean="0"/>
              <a:t>1578: fondazione dell’ospedale dei poveri mendicanti e vergognosi della Stella</a:t>
            </a:r>
          </a:p>
          <a:p>
            <a:r>
              <a:rPr lang="it-IT" sz="1800" dirty="0" smtClean="0"/>
              <a:t>1753: l’ex monastero diventa un orfanotrofio femminile</a:t>
            </a:r>
          </a:p>
          <a:p>
            <a:r>
              <a:rPr lang="it-IT" sz="1800" dirty="0" smtClean="0"/>
              <a:t>1784: unione con altri monasteri (Santa Caterina) e istituzione di due sedi: quella storica e Santa Maria di Loreto</a:t>
            </a:r>
          </a:p>
        </p:txBody>
      </p:sp>
      <p:sp>
        <p:nvSpPr>
          <p:cNvPr id="2" name="Titolo 1"/>
          <p:cNvSpPr>
            <a:spLocks noGrp="1"/>
          </p:cNvSpPr>
          <p:nvPr>
            <p:ph type="title"/>
          </p:nvPr>
        </p:nvSpPr>
        <p:spPr>
          <a:xfrm>
            <a:off x="539552" y="260648"/>
            <a:ext cx="8229600" cy="1219200"/>
          </a:xfrm>
        </p:spPr>
        <p:txBody>
          <a:bodyPr>
            <a:normAutofit/>
          </a:bodyPr>
          <a:lstStyle/>
          <a:p>
            <a:pPr algn="ctr"/>
            <a:r>
              <a:rPr lang="it-IT" sz="6600" i="1" dirty="0" smtClean="0">
                <a:solidFill>
                  <a:schemeClr val="bg1"/>
                </a:solidFill>
                <a:effectLst>
                  <a:outerShdw blurRad="38100" dist="38100" dir="2700000" algn="tl">
                    <a:srgbClr val="000000">
                      <a:alpha val="43137"/>
                    </a:srgbClr>
                  </a:outerShdw>
                </a:effectLst>
              </a:rPr>
              <a:t>Le Stelline </a:t>
            </a:r>
            <a:r>
              <a:rPr lang="it-IT" i="1" dirty="0" smtClean="0">
                <a:solidFill>
                  <a:schemeClr val="bg1"/>
                </a:solidFill>
                <a:effectLst>
                  <a:outerShdw blurRad="38100" dist="38100" dir="2700000" algn="tl">
                    <a:srgbClr val="000000">
                      <a:alpha val="43137"/>
                    </a:srgbClr>
                  </a:outerShdw>
                </a:effectLst>
              </a:rPr>
              <a:t>(’500-’700) </a:t>
            </a:r>
            <a:endParaRPr lang="it-IT" i="1" dirty="0">
              <a:solidFill>
                <a:schemeClr val="bg1"/>
              </a:solidFill>
              <a:effectLst>
                <a:outerShdw blurRad="38100" dist="38100" dir="2700000" algn="tl">
                  <a:srgbClr val="000000">
                    <a:alpha val="43137"/>
                  </a:srgbClr>
                </a:outerShdw>
              </a:effectLst>
            </a:endParaRPr>
          </a:p>
        </p:txBody>
      </p:sp>
      <p:pic>
        <p:nvPicPr>
          <p:cNvPr id="28673" name="Picture 1" descr="F:\foto asl\1200px-Kaiserin_Maria_Theresia_(HRR).jpg"/>
          <p:cNvPicPr>
            <a:picLocks noChangeAspect="1" noChangeArrowheads="1"/>
          </p:cNvPicPr>
          <p:nvPr/>
        </p:nvPicPr>
        <p:blipFill>
          <a:blip r:embed="rId2" cstate="print"/>
          <a:srcRect/>
          <a:stretch>
            <a:fillRect/>
          </a:stretch>
        </p:blipFill>
        <p:spPr bwMode="auto">
          <a:xfrm>
            <a:off x="6012160" y="3573016"/>
            <a:ext cx="2324401" cy="2880320"/>
          </a:xfrm>
          <a:prstGeom prst="rect">
            <a:avLst/>
          </a:prstGeom>
          <a:noFill/>
        </p:spPr>
      </p:pic>
      <p:pic>
        <p:nvPicPr>
          <p:cNvPr id="28674" name="Picture 2" descr="F:\foto asl\Cattura.JPG"/>
          <p:cNvPicPr>
            <a:picLocks noChangeAspect="1" noChangeArrowheads="1"/>
          </p:cNvPicPr>
          <p:nvPr/>
        </p:nvPicPr>
        <p:blipFill>
          <a:blip r:embed="rId3" cstate="print"/>
          <a:srcRect/>
          <a:stretch>
            <a:fillRect/>
          </a:stretch>
        </p:blipFill>
        <p:spPr bwMode="auto">
          <a:xfrm>
            <a:off x="1619672" y="3933056"/>
            <a:ext cx="3168352" cy="259228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5400" i="1" dirty="0" smtClean="0">
                <a:solidFill>
                  <a:schemeClr val="bg1"/>
                </a:solidFill>
                <a:effectLst>
                  <a:outerShdw blurRad="38100" dist="38100" dir="2700000" algn="tl">
                    <a:srgbClr val="000000">
                      <a:alpha val="43137"/>
                    </a:srgbClr>
                  </a:outerShdw>
                </a:effectLst>
              </a:rPr>
              <a:t>La loro vita </a:t>
            </a:r>
            <a:r>
              <a:rPr lang="it-IT" sz="5400" i="1" dirty="0">
                <a:solidFill>
                  <a:schemeClr val="bg1"/>
                </a:solidFill>
                <a:effectLst>
                  <a:outerShdw blurRad="38100" dist="38100" dir="2700000" algn="tl">
                    <a:srgbClr val="000000">
                      <a:alpha val="43137"/>
                    </a:srgbClr>
                  </a:outerShdw>
                </a:effectLst>
              </a:rPr>
              <a:t>n</a:t>
            </a:r>
            <a:r>
              <a:rPr lang="it-IT" sz="5400" i="1" dirty="0" smtClean="0">
                <a:solidFill>
                  <a:schemeClr val="bg1"/>
                </a:solidFill>
                <a:effectLst>
                  <a:outerShdw blurRad="38100" dist="38100" dir="2700000" algn="tl">
                    <a:srgbClr val="000000">
                      <a:alpha val="43137"/>
                    </a:srgbClr>
                  </a:outerShdw>
                </a:effectLst>
              </a:rPr>
              <a:t>ell’orfanotrofio</a:t>
            </a:r>
            <a:endParaRPr lang="it-IT" sz="5400" i="1" dirty="0">
              <a:solidFill>
                <a:schemeClr val="bg1"/>
              </a:solidFill>
              <a:effectLst>
                <a:outerShdw blurRad="38100" dist="38100" dir="2700000" algn="tl">
                  <a:srgbClr val="000000">
                    <a:alpha val="43137"/>
                  </a:srgbClr>
                </a:outerShdw>
              </a:effectLst>
            </a:endParaRPr>
          </a:p>
        </p:txBody>
      </p:sp>
      <p:sp>
        <p:nvSpPr>
          <p:cNvPr id="3" name="CasellaDiTesto 2"/>
          <p:cNvSpPr txBox="1"/>
          <p:nvPr/>
        </p:nvSpPr>
        <p:spPr>
          <a:xfrm>
            <a:off x="395536" y="1556792"/>
            <a:ext cx="7632848" cy="5601533"/>
          </a:xfrm>
          <a:prstGeom prst="rect">
            <a:avLst/>
          </a:prstGeom>
          <a:noFill/>
        </p:spPr>
        <p:txBody>
          <a:bodyPr wrap="square" rtlCol="0">
            <a:spAutoFit/>
          </a:bodyPr>
          <a:lstStyle/>
          <a:p>
            <a:r>
              <a:rPr lang="it-IT" sz="1600" dirty="0" smtClean="0"/>
              <a:t>Per quanto riguarda l’ammissione c’erano dei requisiti da rispettare:</a:t>
            </a:r>
          </a:p>
          <a:p>
            <a:pPr>
              <a:buFont typeface="Arial" pitchFamily="34" charset="0"/>
              <a:buChar char="•"/>
            </a:pPr>
            <a:r>
              <a:rPr lang="it-IT" sz="1600" dirty="0" smtClean="0"/>
              <a:t> l’età per essere accettate era dai 7 ai 12 anni </a:t>
            </a:r>
          </a:p>
          <a:p>
            <a:r>
              <a:rPr lang="it-IT" sz="1600" dirty="0" smtClean="0"/>
              <a:t>e  le orfane potevano rimanere nell’orfanotrofio fino ai 18, ad eccezione di chi frequentava i corsi di musica e per maestre, le quali potevano uscire a 21 anni.</a:t>
            </a:r>
          </a:p>
          <a:p>
            <a:pPr>
              <a:buFont typeface="Arial" pitchFamily="34" charset="0"/>
              <a:buChar char="•"/>
            </a:pPr>
            <a:r>
              <a:rPr lang="it-IT" sz="1600" dirty="0" smtClean="0"/>
              <a:t>Dovevano essere di fede cattolica </a:t>
            </a:r>
          </a:p>
          <a:p>
            <a:pPr>
              <a:buFont typeface="Arial" pitchFamily="34" charset="0"/>
              <a:buChar char="•"/>
            </a:pPr>
            <a:r>
              <a:rPr lang="it-IT" sz="1600" dirty="0" smtClean="0"/>
              <a:t>Sane </a:t>
            </a:r>
          </a:p>
          <a:p>
            <a:pPr>
              <a:buFont typeface="Arial" pitchFamily="34" charset="0"/>
              <a:buChar char="•"/>
            </a:pPr>
            <a:r>
              <a:rPr lang="it-IT" sz="1600" dirty="0" smtClean="0"/>
              <a:t>Prive di uno o di entrambi i genitori</a:t>
            </a:r>
          </a:p>
          <a:p>
            <a:pPr>
              <a:buFont typeface="Arial" pitchFamily="34" charset="0"/>
              <a:buChar char="•"/>
            </a:pPr>
            <a:r>
              <a:rPr lang="it-IT" sz="1600" dirty="0" smtClean="0"/>
              <a:t>Non avere parenti che avrebbero potute accudirle.</a:t>
            </a:r>
          </a:p>
          <a:p>
            <a:endParaRPr lang="it-IT" sz="1600" dirty="0" smtClean="0"/>
          </a:p>
          <a:p>
            <a:r>
              <a:rPr lang="it-IT" sz="1600" dirty="0" smtClean="0"/>
              <a:t>All’interno dell’orfanotrofio vigeva un’atmosfera piuttosto rigida, dal momento che la giornata era  severamente strutturata.  Le pratiche religiose erano parecchie: le orfane dovevano partecipare alla messa quotidiana, alle preghiere mattutine e serali e alle lezioni di catechismo. Gli aspetti più importanti erano,oltre  alla religione, lo studio e  le incombenze di pulizia e di ordine. Lo studio comprendeva  insegnamenti utili a rendere le orfane delle buone madri e mogli, ad esempio vi erano il cucito, il ricamo e le attività domestiche. Per  raggiungere risultati migliori, le orfane più dotate nello studio  erano separate da quelle dedite al lavoro. Infine, un’altra dura regola da rispettare era non poter uscire dalla struttura, per paura che tale contatto con il mondo esterno potesse disturbare la purezza spirituale delle orfane.</a:t>
            </a:r>
          </a:p>
          <a:p>
            <a:endParaRPr lang="it-IT" dirty="0" smtClean="0"/>
          </a:p>
          <a:p>
            <a:endParaRPr lang="it-IT" dirty="0" smtClean="0"/>
          </a:p>
          <a:p>
            <a:endParaRPr lang="it-IT" dirty="0"/>
          </a:p>
        </p:txBody>
      </p:sp>
      <p:pic>
        <p:nvPicPr>
          <p:cNvPr id="27649" name="Picture 1" descr="F:\foto asl\scuola-pratica-cucito.jpg"/>
          <p:cNvPicPr>
            <a:picLocks noChangeAspect="1" noChangeArrowheads="1"/>
          </p:cNvPicPr>
          <p:nvPr/>
        </p:nvPicPr>
        <p:blipFill>
          <a:blip r:embed="rId2" cstate="print"/>
          <a:srcRect/>
          <a:stretch>
            <a:fillRect/>
          </a:stretch>
        </p:blipFill>
        <p:spPr bwMode="auto">
          <a:xfrm>
            <a:off x="6732240" y="2564904"/>
            <a:ext cx="2088232" cy="119236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a">
  <a:themeElements>
    <a:clrScheme name="Personalizzato 11">
      <a:dk1>
        <a:sysClr val="windowText" lastClr="000000"/>
      </a:dk1>
      <a:lt1>
        <a:srgbClr val="000000"/>
      </a:lt1>
      <a:dk2>
        <a:srgbClr val="D0AE1E"/>
      </a:dk2>
      <a:lt2>
        <a:srgbClr val="000000"/>
      </a:lt2>
      <a:accent1>
        <a:srgbClr val="FFFF00"/>
      </a:accent1>
      <a:accent2>
        <a:srgbClr val="FFC000"/>
      </a:accent2>
      <a:accent3>
        <a:srgbClr val="9BBB59"/>
      </a:accent3>
      <a:accent4>
        <a:srgbClr val="000000"/>
      </a:accent4>
      <a:accent5>
        <a:srgbClr val="4BACC6"/>
      </a:accent5>
      <a:accent6>
        <a:srgbClr val="F79646"/>
      </a:accent6>
      <a:hlink>
        <a:srgbClr val="0000FF"/>
      </a:hlink>
      <a:folHlink>
        <a:srgbClr val="800080"/>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538</TotalTime>
  <Words>3066</Words>
  <Application>Microsoft Office PowerPoint</Application>
  <PresentationFormat>Presentazione su schermo (4:3)</PresentationFormat>
  <Paragraphs>242</Paragraphs>
  <Slides>36</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36</vt:i4>
      </vt:variant>
    </vt:vector>
  </HeadingPairs>
  <TitlesOfParts>
    <vt:vector size="45" baseType="lpstr">
      <vt:lpstr>Arial</vt:lpstr>
      <vt:lpstr>Bernard MT Condensed</vt:lpstr>
      <vt:lpstr>Calibri</vt:lpstr>
      <vt:lpstr>Constantia</vt:lpstr>
      <vt:lpstr>Modern No. 20</vt:lpstr>
      <vt:lpstr>Times New Roman</vt:lpstr>
      <vt:lpstr>Wingdings</vt:lpstr>
      <vt:lpstr>Wingdings 2</vt:lpstr>
      <vt:lpstr>Carta</vt:lpstr>
      <vt:lpstr>PRESENTAZIONE </vt:lpstr>
      <vt:lpstr> Orfanotrofio dei Martinitt</vt:lpstr>
      <vt:lpstr>La scuola elementare</vt:lpstr>
      <vt:lpstr>Criteri di ammissione</vt:lpstr>
      <vt:lpstr>AVVIAMENTO ALLA PROFESSIONE</vt:lpstr>
      <vt:lpstr>Svago per i Martinitt</vt:lpstr>
      <vt:lpstr>Martinitt famosi</vt:lpstr>
      <vt:lpstr>Le Stelline (’500-’700) </vt:lpstr>
      <vt:lpstr>La loro vita nell’orfanotrofio</vt:lpstr>
      <vt:lpstr>Le Stelline (’800-’900)</vt:lpstr>
      <vt:lpstr>Il Pio Albergo Trivulzio</vt:lpstr>
      <vt:lpstr>Chi era Antonio Tolomeo Trivulzio?</vt:lpstr>
      <vt:lpstr>Il Pio Albergo Trivulzio</vt:lpstr>
      <vt:lpstr>LAVORI CHE OGGI NON ESISTONO PIU’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Sali Emanuele </vt:lpstr>
      <vt:lpstr>Presentazione standard di PowerPoint</vt:lpstr>
      <vt:lpstr>ALTRE STATISTICHE  </vt:lpstr>
      <vt:lpstr>Presentazione standard di PowerPoint</vt:lpstr>
      <vt:lpstr>Presentazione standard di PowerPoint</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 </dc:creator>
  <cp:lastModifiedBy>Account Microsoft</cp:lastModifiedBy>
  <cp:revision>95</cp:revision>
  <dcterms:created xsi:type="dcterms:W3CDTF">2018-03-22T08:36:28Z</dcterms:created>
  <dcterms:modified xsi:type="dcterms:W3CDTF">2020-03-31T10:02:54Z</dcterms:modified>
</cp:coreProperties>
</file>