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2.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drawings/drawing2.xml" ContentType="application/vnd.openxmlformats-officedocument.drawingml.chartshapes+xml"/>
  <Override PartName="/ppt/charts/chart7.xml" ContentType="application/vnd.openxmlformats-officedocument.drawingml.chart+xml"/>
  <Override PartName="/ppt/drawings/drawing3.xml" ContentType="application/vnd.openxmlformats-officedocument.drawingml.chartshapes+xml"/>
  <Override PartName="/ppt/charts/chart8.xml" ContentType="application/vnd.openxmlformats-officedocument.drawingml.chart+xml"/>
  <Override PartName="/ppt/drawings/drawing4.xml" ContentType="application/vnd.openxmlformats-officedocument.drawingml.chartshapes+xml"/>
  <Override PartName="/ppt/charts/chart9.xml" ContentType="application/vnd.openxmlformats-officedocument.drawingml.chart+xml"/>
  <Override PartName="/ppt/drawings/drawing5.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0"/>
  </p:notesMasterIdLst>
  <p:sldIdLst>
    <p:sldId id="256" r:id="rId2"/>
    <p:sldId id="265" r:id="rId3"/>
    <p:sldId id="294" r:id="rId4"/>
    <p:sldId id="263" r:id="rId5"/>
    <p:sldId id="264" r:id="rId6"/>
    <p:sldId id="266" r:id="rId7"/>
    <p:sldId id="259" r:id="rId8"/>
    <p:sldId id="260" r:id="rId9"/>
    <p:sldId id="261" r:id="rId10"/>
    <p:sldId id="295" r:id="rId11"/>
    <p:sldId id="280" r:id="rId12"/>
    <p:sldId id="284" r:id="rId13"/>
    <p:sldId id="285" r:id="rId14"/>
    <p:sldId id="286" r:id="rId15"/>
    <p:sldId id="287" r:id="rId16"/>
    <p:sldId id="288" r:id="rId17"/>
    <p:sldId id="289" r:id="rId18"/>
    <p:sldId id="290" r:id="rId19"/>
    <p:sldId id="291" r:id="rId20"/>
    <p:sldId id="292" r:id="rId21"/>
    <p:sldId id="281" r:id="rId22"/>
    <p:sldId id="276" r:id="rId23"/>
    <p:sldId id="277" r:id="rId24"/>
    <p:sldId id="278" r:id="rId25"/>
    <p:sldId id="282" r:id="rId26"/>
    <p:sldId id="283" r:id="rId27"/>
    <p:sldId id="293" r:id="rId28"/>
    <p:sldId id="257"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9" d="100"/>
          <a:sy n="79" d="100"/>
        </p:scale>
        <p:origin x="96" y="52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Foglio_di_lavoro_di_Microsoft_Excel.xlsx"/></Relationships>
</file>

<file path=ppt/charts/_rels/chart2.xml.rels><?xml version="1.0" encoding="UTF-8" standalone="yes"?>
<Relationships xmlns="http://schemas.openxmlformats.org/package/2006/relationships"><Relationship Id="rId1" Type="http://schemas.openxmlformats.org/officeDocument/2006/relationships/package" Target="../embeddings/Foglio_di_lavoro_di_Microsoft_Excel1.xlsx"/></Relationships>
</file>

<file path=ppt/charts/_rels/chart3.xml.rels><?xml version="1.0" encoding="UTF-8" standalone="yes"?>
<Relationships xmlns="http://schemas.openxmlformats.org/package/2006/relationships"><Relationship Id="rId1" Type="http://schemas.openxmlformats.org/officeDocument/2006/relationships/package" Target="../embeddings/Foglio_di_lavoro_di_Microsoft_Excel2.xlsx"/></Relationships>
</file>

<file path=ppt/charts/_rels/chart4.xml.rels><?xml version="1.0" encoding="UTF-8" standalone="yes"?>
<Relationships xmlns="http://schemas.openxmlformats.org/package/2006/relationships"><Relationship Id="rId1" Type="http://schemas.openxmlformats.org/officeDocument/2006/relationships/package" Target="../embeddings/Foglio_di_lavoro_di_Microsoft_Excel3.xlsx"/></Relationships>
</file>

<file path=ppt/charts/_rels/chart5.xml.rels><?xml version="1.0" encoding="UTF-8" standalone="yes"?>
<Relationships xmlns="http://schemas.openxmlformats.org/package/2006/relationships"><Relationship Id="rId1" Type="http://schemas.openxmlformats.org/officeDocument/2006/relationships/package" Target="../embeddings/Foglio_di_lavoro_di_Microsoft_Excel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Foglio_di_lavoro_di_Microsoft_Excel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Foglio_di_lavoro_di_Microsoft_Excel6.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Foglio_di_lavoro_di_Microsoft_Excel7.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Foglio_di_lavoro_di_Microsoft_Excel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UOMINI</a:t>
            </a:r>
            <a:endParaRPr lang="en-US" dirty="0"/>
          </a:p>
        </c:rich>
      </c:tx>
      <c:layout/>
      <c:overlay val="0"/>
    </c:title>
    <c:autoTitleDeleted val="0"/>
    <c:plotArea>
      <c:layout>
        <c:manualLayout>
          <c:layoutTarget val="inner"/>
          <c:xMode val="edge"/>
          <c:yMode val="edge"/>
          <c:x val="4.7371578552680912E-2"/>
          <c:y val="0.10423913677456985"/>
          <c:w val="0.84785901762279714"/>
          <c:h val="0.60703894265010117"/>
        </c:manualLayout>
      </c:layout>
      <c:barChart>
        <c:barDir val="col"/>
        <c:grouping val="clustered"/>
        <c:varyColors val="0"/>
        <c:ser>
          <c:idx val="0"/>
          <c:order val="0"/>
          <c:tx>
            <c:strRef>
              <c:f>Foglio1!$B$1</c:f>
              <c:strCache>
                <c:ptCount val="1"/>
                <c:pt idx="0">
                  <c:v>1800-1900</c:v>
                </c:pt>
              </c:strCache>
            </c:strRef>
          </c:tx>
          <c:spPr>
            <a:solidFill>
              <a:srgbClr val="FF0000"/>
            </a:solidFill>
          </c:spPr>
          <c:invertIfNegative val="0"/>
          <c:cat>
            <c:strRef>
              <c:f>Foglio1!$A$2:$A$43</c:f>
              <c:strCache>
                <c:ptCount val="42"/>
                <c:pt idx="0">
                  <c:v>autista</c:v>
                </c:pt>
                <c:pt idx="1">
                  <c:v>avvocato</c:v>
                </c:pt>
                <c:pt idx="2">
                  <c:v>bidello</c:v>
                </c:pt>
                <c:pt idx="3">
                  <c:v>bilanciaio</c:v>
                </c:pt>
                <c:pt idx="4">
                  <c:v>calzolaio</c:v>
                </c:pt>
                <c:pt idx="5">
                  <c:v>cameriere</c:v>
                </c:pt>
                <c:pt idx="6">
                  <c:v>commerciante</c:v>
                </c:pt>
                <c:pt idx="7">
                  <c:v>contadino</c:v>
                </c:pt>
                <c:pt idx="8">
                  <c:v>cuoco</c:v>
                </c:pt>
                <c:pt idx="9">
                  <c:v>custode</c:v>
                </c:pt>
                <c:pt idx="10">
                  <c:v>domestico</c:v>
                </c:pt>
                <c:pt idx="11">
                  <c:v>fabbro</c:v>
                </c:pt>
                <c:pt idx="12">
                  <c:v>facchino</c:v>
                </c:pt>
                <c:pt idx="13">
                  <c:v>falegname</c:v>
                </c:pt>
                <c:pt idx="14">
                  <c:v>finanziere</c:v>
                </c:pt>
                <c:pt idx="15">
                  <c:v>fruttivendolo</c:v>
                </c:pt>
                <c:pt idx="16">
                  <c:v>garzone</c:v>
                </c:pt>
                <c:pt idx="17">
                  <c:v>idraulico</c:v>
                </c:pt>
                <c:pt idx="18">
                  <c:v>impiegato</c:v>
                </c:pt>
                <c:pt idx="19">
                  <c:v>infermiere</c:v>
                </c:pt>
                <c:pt idx="20">
                  <c:v>ingegnere</c:v>
                </c:pt>
                <c:pt idx="21">
                  <c:v>macchinista</c:v>
                </c:pt>
                <c:pt idx="22">
                  <c:v>macellaio</c:v>
                </c:pt>
                <c:pt idx="23">
                  <c:v>meccanico</c:v>
                </c:pt>
                <c:pt idx="24">
                  <c:v>merciaio</c:v>
                </c:pt>
                <c:pt idx="25">
                  <c:v>militare</c:v>
                </c:pt>
                <c:pt idx="26">
                  <c:v>musicista</c:v>
                </c:pt>
                <c:pt idx="27">
                  <c:v>operaio</c:v>
                </c:pt>
                <c:pt idx="28">
                  <c:v>orefice</c:v>
                </c:pt>
                <c:pt idx="29">
                  <c:v>orologiaio</c:v>
                </c:pt>
                <c:pt idx="30">
                  <c:v>ortivendolo</c:v>
                </c:pt>
                <c:pt idx="31">
                  <c:v>ortopedico</c:v>
                </c:pt>
                <c:pt idx="32">
                  <c:v>parrucchiere</c:v>
                </c:pt>
                <c:pt idx="33">
                  <c:v>prestinaio</c:v>
                </c:pt>
                <c:pt idx="34">
                  <c:v>sarto</c:v>
                </c:pt>
                <c:pt idx="35">
                  <c:v>scalpellino</c:v>
                </c:pt>
                <c:pt idx="36">
                  <c:v>servitore</c:v>
                </c:pt>
                <c:pt idx="37">
                  <c:v>tessitore</c:v>
                </c:pt>
                <c:pt idx="38">
                  <c:v>tintore</c:v>
                </c:pt>
                <c:pt idx="39">
                  <c:v>tipografo</c:v>
                </c:pt>
                <c:pt idx="40">
                  <c:v>verniciatore</c:v>
                </c:pt>
                <c:pt idx="41">
                  <c:v>vetraio</c:v>
                </c:pt>
              </c:strCache>
            </c:strRef>
          </c:cat>
          <c:val>
            <c:numRef>
              <c:f>Foglio1!$B$2:$B$43</c:f>
              <c:numCache>
                <c:formatCode>General</c:formatCode>
                <c:ptCount val="42"/>
                <c:pt idx="0">
                  <c:v>1</c:v>
                </c:pt>
                <c:pt idx="1">
                  <c:v>1</c:v>
                </c:pt>
                <c:pt idx="2">
                  <c:v>1</c:v>
                </c:pt>
                <c:pt idx="3">
                  <c:v>1</c:v>
                </c:pt>
                <c:pt idx="4">
                  <c:v>3</c:v>
                </c:pt>
                <c:pt idx="5">
                  <c:v>2</c:v>
                </c:pt>
                <c:pt idx="6">
                  <c:v>5</c:v>
                </c:pt>
                <c:pt idx="7">
                  <c:v>1</c:v>
                </c:pt>
                <c:pt idx="8">
                  <c:v>3</c:v>
                </c:pt>
                <c:pt idx="9">
                  <c:v>1</c:v>
                </c:pt>
                <c:pt idx="10">
                  <c:v>2</c:v>
                </c:pt>
                <c:pt idx="11">
                  <c:v>1</c:v>
                </c:pt>
                <c:pt idx="12">
                  <c:v>3</c:v>
                </c:pt>
                <c:pt idx="13">
                  <c:v>4</c:v>
                </c:pt>
                <c:pt idx="14">
                  <c:v>1</c:v>
                </c:pt>
                <c:pt idx="15">
                  <c:v>2</c:v>
                </c:pt>
                <c:pt idx="16">
                  <c:v>1</c:v>
                </c:pt>
                <c:pt idx="17">
                  <c:v>1</c:v>
                </c:pt>
                <c:pt idx="18">
                  <c:v>3</c:v>
                </c:pt>
                <c:pt idx="19">
                  <c:v>1</c:v>
                </c:pt>
                <c:pt idx="20">
                  <c:v>1</c:v>
                </c:pt>
                <c:pt idx="21">
                  <c:v>1</c:v>
                </c:pt>
                <c:pt idx="22">
                  <c:v>3</c:v>
                </c:pt>
                <c:pt idx="23">
                  <c:v>1</c:v>
                </c:pt>
                <c:pt idx="24">
                  <c:v>2</c:v>
                </c:pt>
                <c:pt idx="25">
                  <c:v>2</c:v>
                </c:pt>
                <c:pt idx="26">
                  <c:v>1</c:v>
                </c:pt>
                <c:pt idx="27">
                  <c:v>2</c:v>
                </c:pt>
                <c:pt idx="28">
                  <c:v>2</c:v>
                </c:pt>
                <c:pt idx="29">
                  <c:v>2</c:v>
                </c:pt>
                <c:pt idx="30">
                  <c:v>1</c:v>
                </c:pt>
                <c:pt idx="31">
                  <c:v>1</c:v>
                </c:pt>
                <c:pt idx="32">
                  <c:v>1</c:v>
                </c:pt>
                <c:pt idx="33">
                  <c:v>1</c:v>
                </c:pt>
                <c:pt idx="34">
                  <c:v>3</c:v>
                </c:pt>
                <c:pt idx="35">
                  <c:v>1</c:v>
                </c:pt>
                <c:pt idx="36">
                  <c:v>2</c:v>
                </c:pt>
                <c:pt idx="37">
                  <c:v>1</c:v>
                </c:pt>
                <c:pt idx="38">
                  <c:v>1</c:v>
                </c:pt>
                <c:pt idx="39">
                  <c:v>2</c:v>
                </c:pt>
                <c:pt idx="40">
                  <c:v>1</c:v>
                </c:pt>
                <c:pt idx="41">
                  <c:v>1</c:v>
                </c:pt>
              </c:numCache>
            </c:numRef>
          </c:val>
          <c:extLst>
            <c:ext xmlns:c16="http://schemas.microsoft.com/office/drawing/2014/chart" uri="{C3380CC4-5D6E-409C-BE32-E72D297353CC}">
              <c16:uniqueId val="{00000000-57FD-4C20-9647-8455DBD9222E}"/>
            </c:ext>
          </c:extLst>
        </c:ser>
        <c:dLbls>
          <c:showLegendKey val="0"/>
          <c:showVal val="0"/>
          <c:showCatName val="0"/>
          <c:showSerName val="0"/>
          <c:showPercent val="0"/>
          <c:showBubbleSize val="0"/>
        </c:dLbls>
        <c:gapWidth val="150"/>
        <c:axId val="160829696"/>
        <c:axId val="160830080"/>
      </c:barChart>
      <c:catAx>
        <c:axId val="160829696"/>
        <c:scaling>
          <c:orientation val="minMax"/>
        </c:scaling>
        <c:delete val="0"/>
        <c:axPos val="b"/>
        <c:numFmt formatCode="General" sourceLinked="0"/>
        <c:majorTickMark val="out"/>
        <c:minorTickMark val="none"/>
        <c:tickLblPos val="nextTo"/>
        <c:crossAx val="160830080"/>
        <c:crosses val="autoZero"/>
        <c:auto val="1"/>
        <c:lblAlgn val="ctr"/>
        <c:lblOffset val="100"/>
        <c:noMultiLvlLbl val="0"/>
      </c:catAx>
      <c:valAx>
        <c:axId val="160830080"/>
        <c:scaling>
          <c:orientation val="minMax"/>
        </c:scaling>
        <c:delete val="0"/>
        <c:axPos val="l"/>
        <c:majorGridlines/>
        <c:numFmt formatCode="General" sourceLinked="1"/>
        <c:majorTickMark val="out"/>
        <c:minorTickMark val="none"/>
        <c:tickLblPos val="nextTo"/>
        <c:crossAx val="160829696"/>
        <c:crosses val="autoZero"/>
        <c:crossBetween val="between"/>
      </c:valAx>
    </c:plotArea>
    <c:legend>
      <c:legendPos val="r"/>
      <c:layout>
        <c:manualLayout>
          <c:xMode val="edge"/>
          <c:yMode val="edge"/>
          <c:x val="0.68496210629921261"/>
          <c:y val="2.9071015210187776E-2"/>
          <c:w val="0.11399622703412074"/>
          <c:h val="5.8906449749333158E-2"/>
        </c:manualLayout>
      </c:layout>
      <c:overlay val="0"/>
    </c:legend>
    <c:plotVisOnly val="1"/>
    <c:dispBlanksAs val="gap"/>
    <c:showDLblsOverMax val="0"/>
  </c:chart>
  <c:txPr>
    <a:bodyPr/>
    <a:lstStyle/>
    <a:p>
      <a:pPr>
        <a:defRPr sz="1800"/>
      </a:pPr>
      <a:endParaRPr lang="it-IT"/>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UOMINI</a:t>
            </a:r>
            <a:endParaRPr lang="en-US" dirty="0"/>
          </a:p>
        </c:rich>
      </c:tx>
      <c:layout/>
      <c:overlay val="0"/>
    </c:title>
    <c:autoTitleDeleted val="0"/>
    <c:plotArea>
      <c:layout/>
      <c:barChart>
        <c:barDir val="col"/>
        <c:grouping val="clustered"/>
        <c:varyColors val="0"/>
        <c:ser>
          <c:idx val="0"/>
          <c:order val="0"/>
          <c:tx>
            <c:strRef>
              <c:f>Foglio1!$B$1</c:f>
              <c:strCache>
                <c:ptCount val="1"/>
                <c:pt idx="0">
                  <c:v>1901-1939</c:v>
                </c:pt>
              </c:strCache>
            </c:strRef>
          </c:tx>
          <c:spPr>
            <a:solidFill>
              <a:srgbClr val="FF0000"/>
            </a:solidFill>
          </c:spPr>
          <c:invertIfNegative val="0"/>
          <c:cat>
            <c:strRef>
              <c:f>Foglio1!$A$2:$A$32</c:f>
              <c:strCache>
                <c:ptCount val="31"/>
                <c:pt idx="0">
                  <c:v>cameriere</c:v>
                </c:pt>
                <c:pt idx="1">
                  <c:v>cantiniere</c:v>
                </c:pt>
                <c:pt idx="2">
                  <c:v>commerciante</c:v>
                </c:pt>
                <c:pt idx="3">
                  <c:v>contadino</c:v>
                </c:pt>
                <c:pt idx="4">
                  <c:v>cuoco</c:v>
                </c:pt>
                <c:pt idx="5">
                  <c:v>disegnatore</c:v>
                </c:pt>
                <c:pt idx="6">
                  <c:v>domestico</c:v>
                </c:pt>
                <c:pt idx="7">
                  <c:v>dottore</c:v>
                </c:pt>
                <c:pt idx="8">
                  <c:v>ebanista</c:v>
                </c:pt>
                <c:pt idx="9">
                  <c:v>elettricista</c:v>
                </c:pt>
                <c:pt idx="10">
                  <c:v>fabbro</c:v>
                </c:pt>
                <c:pt idx="11">
                  <c:v>facchino</c:v>
                </c:pt>
                <c:pt idx="12">
                  <c:v>falegname</c:v>
                </c:pt>
                <c:pt idx="13">
                  <c:v>fruttivendolo</c:v>
                </c:pt>
                <c:pt idx="14">
                  <c:v>garzone</c:v>
                </c:pt>
                <c:pt idx="15">
                  <c:v>giardiniere</c:v>
                </c:pt>
                <c:pt idx="16">
                  <c:v>gommista</c:v>
                </c:pt>
                <c:pt idx="17">
                  <c:v>impiegato</c:v>
                </c:pt>
                <c:pt idx="18">
                  <c:v>incisore</c:v>
                </c:pt>
                <c:pt idx="19">
                  <c:v>macchinista</c:v>
                </c:pt>
                <c:pt idx="20">
                  <c:v>muratore</c:v>
                </c:pt>
                <c:pt idx="21">
                  <c:v>musicista</c:v>
                </c:pt>
                <c:pt idx="22">
                  <c:v>operaio</c:v>
                </c:pt>
                <c:pt idx="23">
                  <c:v>ortivendolo</c:v>
                </c:pt>
                <c:pt idx="24">
                  <c:v>parrucchiere</c:v>
                </c:pt>
                <c:pt idx="25">
                  <c:v>ragioniere</c:v>
                </c:pt>
                <c:pt idx="26">
                  <c:v>sarto </c:v>
                </c:pt>
                <c:pt idx="27">
                  <c:v>scalpellino</c:v>
                </c:pt>
                <c:pt idx="28">
                  <c:v>servitore</c:v>
                </c:pt>
                <c:pt idx="29">
                  <c:v>sorvegliante urbano</c:v>
                </c:pt>
                <c:pt idx="30">
                  <c:v>tipografo</c:v>
                </c:pt>
              </c:strCache>
            </c:strRef>
          </c:cat>
          <c:val>
            <c:numRef>
              <c:f>Foglio1!$B$2:$B$32</c:f>
              <c:numCache>
                <c:formatCode>General</c:formatCode>
                <c:ptCount val="31"/>
                <c:pt idx="0">
                  <c:v>1</c:v>
                </c:pt>
                <c:pt idx="1">
                  <c:v>2</c:v>
                </c:pt>
                <c:pt idx="2">
                  <c:v>7</c:v>
                </c:pt>
                <c:pt idx="3">
                  <c:v>2</c:v>
                </c:pt>
                <c:pt idx="4">
                  <c:v>1</c:v>
                </c:pt>
                <c:pt idx="5">
                  <c:v>1</c:v>
                </c:pt>
                <c:pt idx="6">
                  <c:v>1</c:v>
                </c:pt>
                <c:pt idx="7">
                  <c:v>1</c:v>
                </c:pt>
                <c:pt idx="8">
                  <c:v>1</c:v>
                </c:pt>
                <c:pt idx="9">
                  <c:v>1</c:v>
                </c:pt>
                <c:pt idx="10">
                  <c:v>4</c:v>
                </c:pt>
                <c:pt idx="11">
                  <c:v>1</c:v>
                </c:pt>
                <c:pt idx="12">
                  <c:v>1</c:v>
                </c:pt>
                <c:pt idx="13">
                  <c:v>1</c:v>
                </c:pt>
                <c:pt idx="14">
                  <c:v>1</c:v>
                </c:pt>
                <c:pt idx="15">
                  <c:v>1</c:v>
                </c:pt>
                <c:pt idx="16">
                  <c:v>1</c:v>
                </c:pt>
                <c:pt idx="17">
                  <c:v>7</c:v>
                </c:pt>
                <c:pt idx="18">
                  <c:v>1</c:v>
                </c:pt>
                <c:pt idx="19">
                  <c:v>19</c:v>
                </c:pt>
                <c:pt idx="20">
                  <c:v>1</c:v>
                </c:pt>
                <c:pt idx="21">
                  <c:v>2</c:v>
                </c:pt>
                <c:pt idx="22">
                  <c:v>2</c:v>
                </c:pt>
                <c:pt idx="23">
                  <c:v>1</c:v>
                </c:pt>
                <c:pt idx="24">
                  <c:v>3</c:v>
                </c:pt>
                <c:pt idx="25">
                  <c:v>1</c:v>
                </c:pt>
                <c:pt idx="26">
                  <c:v>1</c:v>
                </c:pt>
                <c:pt idx="27">
                  <c:v>1</c:v>
                </c:pt>
                <c:pt idx="28">
                  <c:v>1</c:v>
                </c:pt>
                <c:pt idx="29">
                  <c:v>2</c:v>
                </c:pt>
                <c:pt idx="30">
                  <c:v>3</c:v>
                </c:pt>
              </c:numCache>
            </c:numRef>
          </c:val>
          <c:extLst>
            <c:ext xmlns:c16="http://schemas.microsoft.com/office/drawing/2014/chart" uri="{C3380CC4-5D6E-409C-BE32-E72D297353CC}">
              <c16:uniqueId val="{00000000-4409-4164-8E82-23CFE12BF876}"/>
            </c:ext>
          </c:extLst>
        </c:ser>
        <c:dLbls>
          <c:showLegendKey val="0"/>
          <c:showVal val="0"/>
          <c:showCatName val="0"/>
          <c:showSerName val="0"/>
          <c:showPercent val="0"/>
          <c:showBubbleSize val="0"/>
        </c:dLbls>
        <c:gapWidth val="150"/>
        <c:axId val="160985184"/>
        <c:axId val="160985568"/>
      </c:barChart>
      <c:catAx>
        <c:axId val="160985184"/>
        <c:scaling>
          <c:orientation val="minMax"/>
        </c:scaling>
        <c:delete val="0"/>
        <c:axPos val="b"/>
        <c:numFmt formatCode="General" sourceLinked="0"/>
        <c:majorTickMark val="out"/>
        <c:minorTickMark val="none"/>
        <c:tickLblPos val="nextTo"/>
        <c:crossAx val="160985568"/>
        <c:crosses val="autoZero"/>
        <c:auto val="1"/>
        <c:lblAlgn val="ctr"/>
        <c:lblOffset val="100"/>
        <c:noMultiLvlLbl val="0"/>
      </c:catAx>
      <c:valAx>
        <c:axId val="160985568"/>
        <c:scaling>
          <c:orientation val="minMax"/>
        </c:scaling>
        <c:delete val="0"/>
        <c:axPos val="l"/>
        <c:majorGridlines/>
        <c:numFmt formatCode="General" sourceLinked="1"/>
        <c:majorTickMark val="out"/>
        <c:minorTickMark val="none"/>
        <c:tickLblPos val="nextTo"/>
        <c:crossAx val="160985184"/>
        <c:crosses val="autoZero"/>
        <c:crossBetween val="between"/>
      </c:valAx>
    </c:plotArea>
    <c:legend>
      <c:legendPos val="r"/>
      <c:layout>
        <c:manualLayout>
          <c:xMode val="edge"/>
          <c:yMode val="edge"/>
          <c:x val="0.64954543963254585"/>
          <c:y val="1.6547403928066626E-2"/>
          <c:w val="0.11399622703412074"/>
          <c:h val="5.8833264291917202E-2"/>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UOMINI</a:t>
            </a:r>
            <a:endParaRPr lang="en-US" dirty="0"/>
          </a:p>
        </c:rich>
      </c:tx>
      <c:layout/>
      <c:overlay val="0"/>
    </c:title>
    <c:autoTitleDeleted val="0"/>
    <c:plotArea>
      <c:layout>
        <c:manualLayout>
          <c:layoutTarget val="inner"/>
          <c:xMode val="edge"/>
          <c:yMode val="edge"/>
          <c:x val="3.2143620936271856E-2"/>
          <c:y val="9.509725867599883E-2"/>
          <c:w val="0.87301455373633852"/>
          <c:h val="0.65108748906386704"/>
        </c:manualLayout>
      </c:layout>
      <c:barChart>
        <c:barDir val="col"/>
        <c:grouping val="clustered"/>
        <c:varyColors val="0"/>
        <c:ser>
          <c:idx val="0"/>
          <c:order val="0"/>
          <c:tx>
            <c:strRef>
              <c:f>Foglio1!$B$1</c:f>
              <c:strCache>
                <c:ptCount val="1"/>
                <c:pt idx="0">
                  <c:v>1940-1959</c:v>
                </c:pt>
              </c:strCache>
            </c:strRef>
          </c:tx>
          <c:spPr>
            <a:solidFill>
              <a:srgbClr val="FF0000"/>
            </a:solidFill>
          </c:spPr>
          <c:invertIfNegative val="0"/>
          <c:cat>
            <c:strRef>
              <c:f>Foglio1!$A$2:$A$32</c:f>
              <c:strCache>
                <c:ptCount val="31"/>
                <c:pt idx="0">
                  <c:v>autista</c:v>
                </c:pt>
                <c:pt idx="1">
                  <c:v>avvolgitore</c:v>
                </c:pt>
                <c:pt idx="2">
                  <c:v>biggliettaio</c:v>
                </c:pt>
                <c:pt idx="3">
                  <c:v>calzolaio</c:v>
                </c:pt>
                <c:pt idx="4">
                  <c:v>commesso</c:v>
                </c:pt>
                <c:pt idx="5">
                  <c:v>contadino</c:v>
                </c:pt>
                <c:pt idx="6">
                  <c:v>custode</c:v>
                </c:pt>
                <c:pt idx="7">
                  <c:v>elettricista</c:v>
                </c:pt>
                <c:pt idx="8">
                  <c:v>fabbro</c:v>
                </c:pt>
                <c:pt idx="9">
                  <c:v>fattorino</c:v>
                </c:pt>
                <c:pt idx="10">
                  <c:v>fonditore</c:v>
                </c:pt>
                <c:pt idx="11">
                  <c:v>fruttivendolo</c:v>
                </c:pt>
                <c:pt idx="12">
                  <c:v>garzone</c:v>
                </c:pt>
                <c:pt idx="13">
                  <c:v>impiegato</c:v>
                </c:pt>
                <c:pt idx="14">
                  <c:v>macchinista</c:v>
                </c:pt>
                <c:pt idx="15">
                  <c:v>macellaio</c:v>
                </c:pt>
                <c:pt idx="16">
                  <c:v>merciaio</c:v>
                </c:pt>
                <c:pt idx="17">
                  <c:v>militare</c:v>
                </c:pt>
                <c:pt idx="18">
                  <c:v>musicista</c:v>
                </c:pt>
                <c:pt idx="19">
                  <c:v>operaio</c:v>
                </c:pt>
                <c:pt idx="20">
                  <c:v>ortopedico</c:v>
                </c:pt>
                <c:pt idx="21">
                  <c:v>oste</c:v>
                </c:pt>
                <c:pt idx="22">
                  <c:v>portiere</c:v>
                </c:pt>
                <c:pt idx="23">
                  <c:v>prestinaio</c:v>
                </c:pt>
                <c:pt idx="24">
                  <c:v>ragioniere</c:v>
                </c:pt>
                <c:pt idx="25">
                  <c:v>scalpellino</c:v>
                </c:pt>
                <c:pt idx="26">
                  <c:v>sorvegliante urbano</c:v>
                </c:pt>
                <c:pt idx="27">
                  <c:v>stalliere</c:v>
                </c:pt>
                <c:pt idx="28">
                  <c:v>tessitore</c:v>
                </c:pt>
                <c:pt idx="29">
                  <c:v>tintore</c:v>
                </c:pt>
                <c:pt idx="30">
                  <c:v>traduttore</c:v>
                </c:pt>
              </c:strCache>
            </c:strRef>
          </c:cat>
          <c:val>
            <c:numRef>
              <c:f>Foglio1!$B$2:$B$32</c:f>
              <c:numCache>
                <c:formatCode>General</c:formatCode>
                <c:ptCount val="31"/>
                <c:pt idx="0">
                  <c:v>2</c:v>
                </c:pt>
                <c:pt idx="1">
                  <c:v>1</c:v>
                </c:pt>
                <c:pt idx="2">
                  <c:v>2</c:v>
                </c:pt>
                <c:pt idx="3">
                  <c:v>1</c:v>
                </c:pt>
                <c:pt idx="4">
                  <c:v>1</c:v>
                </c:pt>
                <c:pt idx="5">
                  <c:v>2</c:v>
                </c:pt>
                <c:pt idx="6">
                  <c:v>2</c:v>
                </c:pt>
                <c:pt idx="7">
                  <c:v>3</c:v>
                </c:pt>
                <c:pt idx="8">
                  <c:v>1</c:v>
                </c:pt>
                <c:pt idx="9">
                  <c:v>2</c:v>
                </c:pt>
                <c:pt idx="10">
                  <c:v>1</c:v>
                </c:pt>
                <c:pt idx="11">
                  <c:v>2</c:v>
                </c:pt>
                <c:pt idx="12">
                  <c:v>4</c:v>
                </c:pt>
                <c:pt idx="13">
                  <c:v>13</c:v>
                </c:pt>
                <c:pt idx="14">
                  <c:v>8</c:v>
                </c:pt>
                <c:pt idx="15">
                  <c:v>3</c:v>
                </c:pt>
                <c:pt idx="16">
                  <c:v>1</c:v>
                </c:pt>
                <c:pt idx="17">
                  <c:v>3</c:v>
                </c:pt>
                <c:pt idx="18">
                  <c:v>1</c:v>
                </c:pt>
                <c:pt idx="19">
                  <c:v>9</c:v>
                </c:pt>
                <c:pt idx="20">
                  <c:v>1</c:v>
                </c:pt>
                <c:pt idx="21">
                  <c:v>1</c:v>
                </c:pt>
                <c:pt idx="22">
                  <c:v>1</c:v>
                </c:pt>
                <c:pt idx="23">
                  <c:v>1</c:v>
                </c:pt>
                <c:pt idx="24">
                  <c:v>1</c:v>
                </c:pt>
                <c:pt idx="25">
                  <c:v>3</c:v>
                </c:pt>
                <c:pt idx="26">
                  <c:v>7</c:v>
                </c:pt>
                <c:pt idx="27">
                  <c:v>1</c:v>
                </c:pt>
                <c:pt idx="28">
                  <c:v>5</c:v>
                </c:pt>
                <c:pt idx="29">
                  <c:v>1</c:v>
                </c:pt>
                <c:pt idx="30">
                  <c:v>1</c:v>
                </c:pt>
              </c:numCache>
            </c:numRef>
          </c:val>
          <c:extLst>
            <c:ext xmlns:c16="http://schemas.microsoft.com/office/drawing/2014/chart" uri="{C3380CC4-5D6E-409C-BE32-E72D297353CC}">
              <c16:uniqueId val="{00000000-54E6-4AE5-8530-FD02E862A041}"/>
            </c:ext>
          </c:extLst>
        </c:ser>
        <c:dLbls>
          <c:showLegendKey val="0"/>
          <c:showVal val="0"/>
          <c:showCatName val="0"/>
          <c:showSerName val="0"/>
          <c:showPercent val="0"/>
          <c:showBubbleSize val="0"/>
        </c:dLbls>
        <c:gapWidth val="150"/>
        <c:axId val="160963664"/>
        <c:axId val="161797992"/>
      </c:barChart>
      <c:catAx>
        <c:axId val="160963664"/>
        <c:scaling>
          <c:orientation val="minMax"/>
        </c:scaling>
        <c:delete val="0"/>
        <c:axPos val="b"/>
        <c:numFmt formatCode="General" sourceLinked="0"/>
        <c:majorTickMark val="out"/>
        <c:minorTickMark val="none"/>
        <c:tickLblPos val="nextTo"/>
        <c:crossAx val="161797992"/>
        <c:crosses val="autoZero"/>
        <c:auto val="1"/>
        <c:lblAlgn val="ctr"/>
        <c:lblOffset val="100"/>
        <c:noMultiLvlLbl val="0"/>
      </c:catAx>
      <c:valAx>
        <c:axId val="161797992"/>
        <c:scaling>
          <c:orientation val="minMax"/>
        </c:scaling>
        <c:delete val="0"/>
        <c:axPos val="l"/>
        <c:majorGridlines/>
        <c:numFmt formatCode="General" sourceLinked="1"/>
        <c:majorTickMark val="out"/>
        <c:minorTickMark val="none"/>
        <c:tickLblPos val="nextTo"/>
        <c:crossAx val="160963664"/>
        <c:crosses val="autoZero"/>
        <c:crossBetween val="between"/>
      </c:valAx>
    </c:plotArea>
    <c:legend>
      <c:legendPos val="r"/>
      <c:layout>
        <c:manualLayout>
          <c:xMode val="edge"/>
          <c:yMode val="edge"/>
          <c:x val="0.58392043963254581"/>
          <c:y val="2.2508514887230081E-2"/>
          <c:w val="0.11399622703412074"/>
          <c:h val="5.8906449749333158E-2"/>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MARTINITT</a:t>
            </a:r>
            <a:endParaRPr lang="en-US" dirty="0"/>
          </a:p>
        </c:rich>
      </c:tx>
      <c:layout/>
      <c:overlay val="0"/>
    </c:title>
    <c:autoTitleDeleted val="0"/>
    <c:plotArea>
      <c:layout/>
      <c:barChart>
        <c:barDir val="col"/>
        <c:grouping val="clustered"/>
        <c:varyColors val="0"/>
        <c:ser>
          <c:idx val="0"/>
          <c:order val="0"/>
          <c:tx>
            <c:strRef>
              <c:f>Foglio1!$B$1</c:f>
              <c:strCache>
                <c:ptCount val="1"/>
                <c:pt idx="0">
                  <c:v>1800-1900</c:v>
                </c:pt>
              </c:strCache>
            </c:strRef>
          </c:tx>
          <c:spPr>
            <a:solidFill>
              <a:srgbClr val="C00000"/>
            </a:solidFill>
          </c:spPr>
          <c:invertIfNegative val="0"/>
          <c:cat>
            <c:strRef>
              <c:f>Foglio1!$A$2:$A$23</c:f>
              <c:strCache>
                <c:ptCount val="22"/>
                <c:pt idx="0">
                  <c:v>bronzista</c:v>
                </c:pt>
                <c:pt idx="1">
                  <c:v>calcografo</c:v>
                </c:pt>
                <c:pt idx="2">
                  <c:v>calzolaio</c:v>
                </c:pt>
                <c:pt idx="3">
                  <c:v>cesellatore</c:v>
                </c:pt>
                <c:pt idx="4">
                  <c:v>cuoco</c:v>
                </c:pt>
                <c:pt idx="5">
                  <c:v>disegnatore</c:v>
                </c:pt>
                <c:pt idx="6">
                  <c:v>ebanista</c:v>
                </c:pt>
                <c:pt idx="7">
                  <c:v>fabbro</c:v>
                </c:pt>
                <c:pt idx="8">
                  <c:v>falegname</c:v>
                </c:pt>
                <c:pt idx="9">
                  <c:v>lattoniere</c:v>
                </c:pt>
                <c:pt idx="10">
                  <c:v>macchinista</c:v>
                </c:pt>
                <c:pt idx="11">
                  <c:v>meccanico</c:v>
                </c:pt>
                <c:pt idx="12">
                  <c:v>militare</c:v>
                </c:pt>
                <c:pt idx="13">
                  <c:v>musicista</c:v>
                </c:pt>
                <c:pt idx="14">
                  <c:v>operaio</c:v>
                </c:pt>
                <c:pt idx="15">
                  <c:v>orefice</c:v>
                </c:pt>
                <c:pt idx="16">
                  <c:v>studente</c:v>
                </c:pt>
                <c:pt idx="17">
                  <c:v>tipografo</c:v>
                </c:pt>
                <c:pt idx="18">
                  <c:v>vettorale</c:v>
                </c:pt>
                <c:pt idx="19">
                  <c:v>fabbricante nastri</c:v>
                </c:pt>
                <c:pt idx="20">
                  <c:v>bottegaio</c:v>
                </c:pt>
                <c:pt idx="21">
                  <c:v>sellaio</c:v>
                </c:pt>
              </c:strCache>
            </c:strRef>
          </c:cat>
          <c:val>
            <c:numRef>
              <c:f>Foglio1!$B$2:$B$23</c:f>
              <c:numCache>
                <c:formatCode>General</c:formatCode>
                <c:ptCount val="22"/>
                <c:pt idx="0">
                  <c:v>1</c:v>
                </c:pt>
                <c:pt idx="1">
                  <c:v>1</c:v>
                </c:pt>
                <c:pt idx="2">
                  <c:v>1</c:v>
                </c:pt>
                <c:pt idx="3">
                  <c:v>1</c:v>
                </c:pt>
                <c:pt idx="4">
                  <c:v>1</c:v>
                </c:pt>
                <c:pt idx="5">
                  <c:v>1</c:v>
                </c:pt>
                <c:pt idx="6">
                  <c:v>2</c:v>
                </c:pt>
                <c:pt idx="7">
                  <c:v>2</c:v>
                </c:pt>
                <c:pt idx="8">
                  <c:v>4</c:v>
                </c:pt>
                <c:pt idx="9">
                  <c:v>2</c:v>
                </c:pt>
                <c:pt idx="10">
                  <c:v>2</c:v>
                </c:pt>
                <c:pt idx="11">
                  <c:v>2</c:v>
                </c:pt>
                <c:pt idx="12">
                  <c:v>1</c:v>
                </c:pt>
                <c:pt idx="13">
                  <c:v>1</c:v>
                </c:pt>
                <c:pt idx="14">
                  <c:v>3</c:v>
                </c:pt>
                <c:pt idx="15">
                  <c:v>2</c:v>
                </c:pt>
                <c:pt idx="16">
                  <c:v>1</c:v>
                </c:pt>
                <c:pt idx="17">
                  <c:v>6</c:v>
                </c:pt>
                <c:pt idx="18">
                  <c:v>1</c:v>
                </c:pt>
                <c:pt idx="19">
                  <c:v>1</c:v>
                </c:pt>
                <c:pt idx="20">
                  <c:v>1</c:v>
                </c:pt>
                <c:pt idx="21">
                  <c:v>1</c:v>
                </c:pt>
              </c:numCache>
            </c:numRef>
          </c:val>
          <c:extLst>
            <c:ext xmlns:c16="http://schemas.microsoft.com/office/drawing/2014/chart" uri="{C3380CC4-5D6E-409C-BE32-E72D297353CC}">
              <c16:uniqueId val="{00000000-A519-49F2-AF35-B671BF133A7B}"/>
            </c:ext>
          </c:extLst>
        </c:ser>
        <c:dLbls>
          <c:showLegendKey val="0"/>
          <c:showVal val="0"/>
          <c:showCatName val="0"/>
          <c:showSerName val="0"/>
          <c:showPercent val="0"/>
          <c:showBubbleSize val="0"/>
        </c:dLbls>
        <c:gapWidth val="150"/>
        <c:axId val="161827968"/>
        <c:axId val="161828352"/>
      </c:barChart>
      <c:catAx>
        <c:axId val="161827968"/>
        <c:scaling>
          <c:orientation val="minMax"/>
        </c:scaling>
        <c:delete val="0"/>
        <c:axPos val="b"/>
        <c:numFmt formatCode="General" sourceLinked="0"/>
        <c:majorTickMark val="out"/>
        <c:minorTickMark val="none"/>
        <c:tickLblPos val="nextTo"/>
        <c:crossAx val="161828352"/>
        <c:crosses val="autoZero"/>
        <c:auto val="1"/>
        <c:lblAlgn val="ctr"/>
        <c:lblOffset val="100"/>
        <c:noMultiLvlLbl val="0"/>
      </c:catAx>
      <c:valAx>
        <c:axId val="161828352"/>
        <c:scaling>
          <c:orientation val="minMax"/>
        </c:scaling>
        <c:delete val="0"/>
        <c:axPos val="l"/>
        <c:majorGridlines/>
        <c:numFmt formatCode="General" sourceLinked="1"/>
        <c:majorTickMark val="out"/>
        <c:minorTickMark val="none"/>
        <c:tickLblPos val="nextTo"/>
        <c:crossAx val="161827968"/>
        <c:crosses val="autoZero"/>
        <c:crossBetween val="between"/>
      </c:valAx>
    </c:plotArea>
    <c:legend>
      <c:legendPos val="r"/>
      <c:layout>
        <c:manualLayout>
          <c:xMode val="edge"/>
          <c:yMode val="edge"/>
          <c:x val="0.67246210629921255"/>
          <c:y val="2.4696014994882647E-2"/>
          <c:w val="0.11399622703412074"/>
          <c:h val="5.8906449749333158E-2"/>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MARTINITT</a:t>
            </a:r>
            <a:endParaRPr lang="en-US" dirty="0"/>
          </a:p>
        </c:rich>
      </c:tx>
      <c:layout>
        <c:manualLayout>
          <c:xMode val="edge"/>
          <c:yMode val="edge"/>
          <c:x val="0.43372026413364995"/>
          <c:y val="5.9523809523809521E-3"/>
        </c:manualLayout>
      </c:layout>
      <c:overlay val="0"/>
    </c:title>
    <c:autoTitleDeleted val="0"/>
    <c:plotArea>
      <c:layout/>
      <c:barChart>
        <c:barDir val="col"/>
        <c:grouping val="clustered"/>
        <c:varyColors val="0"/>
        <c:ser>
          <c:idx val="0"/>
          <c:order val="0"/>
          <c:tx>
            <c:strRef>
              <c:f>Foglio1!$B$1</c:f>
              <c:strCache>
                <c:ptCount val="1"/>
                <c:pt idx="0">
                  <c:v>1901-1939</c:v>
                </c:pt>
              </c:strCache>
            </c:strRef>
          </c:tx>
          <c:spPr>
            <a:solidFill>
              <a:srgbClr val="C00000"/>
            </a:solidFill>
          </c:spPr>
          <c:invertIfNegative val="0"/>
          <c:cat>
            <c:strRef>
              <c:f>Foglio1!$A$2:$A$16</c:f>
              <c:strCache>
                <c:ptCount val="15"/>
                <c:pt idx="0">
                  <c:v>artigiano</c:v>
                </c:pt>
                <c:pt idx="1">
                  <c:v>cesellatore</c:v>
                </c:pt>
                <c:pt idx="2">
                  <c:v>ebanista</c:v>
                </c:pt>
                <c:pt idx="3">
                  <c:v>elettricista</c:v>
                </c:pt>
                <c:pt idx="4">
                  <c:v>fabbro</c:v>
                </c:pt>
                <c:pt idx="5">
                  <c:v>impiegato</c:v>
                </c:pt>
                <c:pt idx="6">
                  <c:v>incisore</c:v>
                </c:pt>
                <c:pt idx="7">
                  <c:v>litografo</c:v>
                </c:pt>
                <c:pt idx="8">
                  <c:v>magazziniere</c:v>
                </c:pt>
                <c:pt idx="9">
                  <c:v>meccanico</c:v>
                </c:pt>
                <c:pt idx="10">
                  <c:v>musicista</c:v>
                </c:pt>
                <c:pt idx="11">
                  <c:v>operaio</c:v>
                </c:pt>
                <c:pt idx="12">
                  <c:v>orefice</c:v>
                </c:pt>
                <c:pt idx="13">
                  <c:v>orologiaio</c:v>
                </c:pt>
                <c:pt idx="14">
                  <c:v>studente</c:v>
                </c:pt>
              </c:strCache>
            </c:strRef>
          </c:cat>
          <c:val>
            <c:numRef>
              <c:f>Foglio1!$B$2:$B$16</c:f>
              <c:numCache>
                <c:formatCode>General</c:formatCode>
                <c:ptCount val="15"/>
                <c:pt idx="0">
                  <c:v>1</c:v>
                </c:pt>
                <c:pt idx="1">
                  <c:v>1</c:v>
                </c:pt>
                <c:pt idx="2">
                  <c:v>1</c:v>
                </c:pt>
                <c:pt idx="3">
                  <c:v>1</c:v>
                </c:pt>
                <c:pt idx="4">
                  <c:v>2</c:v>
                </c:pt>
                <c:pt idx="5">
                  <c:v>1</c:v>
                </c:pt>
                <c:pt idx="6">
                  <c:v>3</c:v>
                </c:pt>
                <c:pt idx="7">
                  <c:v>1</c:v>
                </c:pt>
                <c:pt idx="8">
                  <c:v>1</c:v>
                </c:pt>
                <c:pt idx="9">
                  <c:v>18</c:v>
                </c:pt>
                <c:pt idx="10">
                  <c:v>1</c:v>
                </c:pt>
                <c:pt idx="11">
                  <c:v>3</c:v>
                </c:pt>
                <c:pt idx="12">
                  <c:v>1</c:v>
                </c:pt>
                <c:pt idx="13">
                  <c:v>1</c:v>
                </c:pt>
                <c:pt idx="14">
                  <c:v>3</c:v>
                </c:pt>
              </c:numCache>
            </c:numRef>
          </c:val>
          <c:extLst>
            <c:ext xmlns:c16="http://schemas.microsoft.com/office/drawing/2014/chart" uri="{C3380CC4-5D6E-409C-BE32-E72D297353CC}">
              <c16:uniqueId val="{00000000-1F0C-44FE-86CF-3C07A1AD2697}"/>
            </c:ext>
          </c:extLst>
        </c:ser>
        <c:dLbls>
          <c:showLegendKey val="0"/>
          <c:showVal val="0"/>
          <c:showCatName val="0"/>
          <c:showSerName val="0"/>
          <c:showPercent val="0"/>
          <c:showBubbleSize val="0"/>
        </c:dLbls>
        <c:gapWidth val="150"/>
        <c:axId val="117851504"/>
        <c:axId val="117851896"/>
      </c:barChart>
      <c:catAx>
        <c:axId val="117851504"/>
        <c:scaling>
          <c:orientation val="minMax"/>
        </c:scaling>
        <c:delete val="0"/>
        <c:axPos val="b"/>
        <c:numFmt formatCode="General" sourceLinked="0"/>
        <c:majorTickMark val="out"/>
        <c:minorTickMark val="none"/>
        <c:tickLblPos val="nextTo"/>
        <c:crossAx val="117851896"/>
        <c:crosses val="autoZero"/>
        <c:auto val="1"/>
        <c:lblAlgn val="ctr"/>
        <c:lblOffset val="100"/>
        <c:noMultiLvlLbl val="0"/>
      </c:catAx>
      <c:valAx>
        <c:axId val="117851896"/>
        <c:scaling>
          <c:orientation val="minMax"/>
        </c:scaling>
        <c:delete val="0"/>
        <c:axPos val="l"/>
        <c:majorGridlines/>
        <c:numFmt formatCode="General" sourceLinked="1"/>
        <c:majorTickMark val="out"/>
        <c:minorTickMark val="none"/>
        <c:tickLblPos val="nextTo"/>
        <c:crossAx val="117851504"/>
        <c:crosses val="autoZero"/>
        <c:crossBetween val="between"/>
      </c:valAx>
    </c:plotArea>
    <c:legend>
      <c:legendPos val="r"/>
      <c:layout>
        <c:manualLayout>
          <c:xMode val="edge"/>
          <c:yMode val="edge"/>
          <c:x val="0.62037877296587918"/>
          <c:y val="3.563351553314547E-2"/>
          <c:w val="0.11399622703412074"/>
          <c:h val="5.8906449749333158E-2"/>
        </c:manualLayout>
      </c:layout>
      <c:overlay val="0"/>
    </c:legend>
    <c:plotVisOnly val="1"/>
    <c:dispBlanksAs val="gap"/>
    <c:showDLblsOverMax val="0"/>
  </c:chart>
  <c:txPr>
    <a:bodyPr/>
    <a:lstStyle/>
    <a:p>
      <a:pPr>
        <a:defRPr sz="1800"/>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MARTINITT</a:t>
            </a:r>
            <a:endParaRPr lang="en-US" dirty="0"/>
          </a:p>
        </c:rich>
      </c:tx>
      <c:layout/>
      <c:overlay val="0"/>
    </c:title>
    <c:autoTitleDeleted val="0"/>
    <c:plotArea>
      <c:layout/>
      <c:barChart>
        <c:barDir val="col"/>
        <c:grouping val="clustered"/>
        <c:varyColors val="0"/>
        <c:ser>
          <c:idx val="0"/>
          <c:order val="0"/>
          <c:tx>
            <c:strRef>
              <c:f>Foglio1!$B$1</c:f>
              <c:strCache>
                <c:ptCount val="1"/>
                <c:pt idx="0">
                  <c:v>1940-1959</c:v>
                </c:pt>
              </c:strCache>
            </c:strRef>
          </c:tx>
          <c:spPr>
            <a:solidFill>
              <a:srgbClr val="C00000"/>
            </a:solidFill>
          </c:spPr>
          <c:invertIfNegative val="0"/>
          <c:cat>
            <c:strRef>
              <c:f>Foglio1!$A$2:$A$14</c:f>
              <c:strCache>
                <c:ptCount val="13"/>
                <c:pt idx="0">
                  <c:v>cromista</c:v>
                </c:pt>
                <c:pt idx="1">
                  <c:v>elettricista</c:v>
                </c:pt>
                <c:pt idx="2">
                  <c:v>fattorino</c:v>
                </c:pt>
                <c:pt idx="3">
                  <c:v>idraulico</c:v>
                </c:pt>
                <c:pt idx="4">
                  <c:v>impiegato</c:v>
                </c:pt>
                <c:pt idx="5">
                  <c:v>incisore</c:v>
                </c:pt>
                <c:pt idx="6">
                  <c:v>litografo</c:v>
                </c:pt>
                <c:pt idx="7">
                  <c:v>meccanico</c:v>
                </c:pt>
                <c:pt idx="8">
                  <c:v>operaio</c:v>
                </c:pt>
                <c:pt idx="9">
                  <c:v>orefice</c:v>
                </c:pt>
                <c:pt idx="10">
                  <c:v>radiotecnico</c:v>
                </c:pt>
                <c:pt idx="11">
                  <c:v>studente</c:v>
                </c:pt>
                <c:pt idx="12">
                  <c:v>tipografo</c:v>
                </c:pt>
              </c:strCache>
            </c:strRef>
          </c:cat>
          <c:val>
            <c:numRef>
              <c:f>Foglio1!$B$2:$B$14</c:f>
              <c:numCache>
                <c:formatCode>General</c:formatCode>
                <c:ptCount val="13"/>
                <c:pt idx="0">
                  <c:v>1</c:v>
                </c:pt>
                <c:pt idx="1">
                  <c:v>6</c:v>
                </c:pt>
                <c:pt idx="2">
                  <c:v>1</c:v>
                </c:pt>
                <c:pt idx="3">
                  <c:v>1</c:v>
                </c:pt>
                <c:pt idx="4">
                  <c:v>5</c:v>
                </c:pt>
                <c:pt idx="5">
                  <c:v>1</c:v>
                </c:pt>
                <c:pt idx="6">
                  <c:v>2</c:v>
                </c:pt>
                <c:pt idx="7">
                  <c:v>15</c:v>
                </c:pt>
                <c:pt idx="8">
                  <c:v>1</c:v>
                </c:pt>
                <c:pt idx="9">
                  <c:v>3</c:v>
                </c:pt>
                <c:pt idx="10">
                  <c:v>2</c:v>
                </c:pt>
                <c:pt idx="11">
                  <c:v>6</c:v>
                </c:pt>
                <c:pt idx="12">
                  <c:v>2</c:v>
                </c:pt>
              </c:numCache>
            </c:numRef>
          </c:val>
          <c:extLst>
            <c:ext xmlns:c16="http://schemas.microsoft.com/office/drawing/2014/chart" uri="{C3380CC4-5D6E-409C-BE32-E72D297353CC}">
              <c16:uniqueId val="{00000000-CB09-478A-9F2B-BD5F89685774}"/>
            </c:ext>
          </c:extLst>
        </c:ser>
        <c:dLbls>
          <c:showLegendKey val="0"/>
          <c:showVal val="0"/>
          <c:showCatName val="0"/>
          <c:showSerName val="0"/>
          <c:showPercent val="0"/>
          <c:showBubbleSize val="0"/>
        </c:dLbls>
        <c:gapWidth val="150"/>
        <c:axId val="117852680"/>
        <c:axId val="117853072"/>
      </c:barChart>
      <c:catAx>
        <c:axId val="117852680"/>
        <c:scaling>
          <c:orientation val="minMax"/>
        </c:scaling>
        <c:delete val="0"/>
        <c:axPos val="b"/>
        <c:numFmt formatCode="General" sourceLinked="0"/>
        <c:majorTickMark val="out"/>
        <c:minorTickMark val="none"/>
        <c:tickLblPos val="nextTo"/>
        <c:crossAx val="117853072"/>
        <c:crosses val="autoZero"/>
        <c:auto val="1"/>
        <c:lblAlgn val="ctr"/>
        <c:lblOffset val="100"/>
        <c:noMultiLvlLbl val="0"/>
      </c:catAx>
      <c:valAx>
        <c:axId val="117853072"/>
        <c:scaling>
          <c:orientation val="minMax"/>
        </c:scaling>
        <c:delete val="0"/>
        <c:axPos val="l"/>
        <c:majorGridlines/>
        <c:numFmt formatCode="General" sourceLinked="1"/>
        <c:majorTickMark val="out"/>
        <c:minorTickMark val="none"/>
        <c:tickLblPos val="nextTo"/>
        <c:crossAx val="117852680"/>
        <c:crosses val="autoZero"/>
        <c:crossBetween val="between"/>
      </c:valAx>
    </c:plotArea>
    <c:legend>
      <c:legendPos val="r"/>
      <c:layout>
        <c:manualLayout>
          <c:xMode val="edge"/>
          <c:yMode val="edge"/>
          <c:x val="0.64225377296587927"/>
          <c:y val="3.563351553314547E-2"/>
          <c:w val="0.11399622703412074"/>
          <c:h val="5.8906449749333158E-2"/>
        </c:manualLayout>
      </c:layout>
      <c:overlay val="0"/>
    </c:legend>
    <c:plotVisOnly val="1"/>
    <c:dispBlanksAs val="gap"/>
    <c:showDLblsOverMax val="0"/>
  </c:chart>
  <c:txPr>
    <a:bodyPr/>
    <a:lstStyle/>
    <a:p>
      <a:pPr>
        <a:defRPr sz="1800"/>
      </a:pPr>
      <a:endParaRPr lang="it-IT"/>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DONNE</a:t>
            </a:r>
            <a:endParaRPr lang="en-US" dirty="0"/>
          </a:p>
        </c:rich>
      </c:tx>
      <c:layout/>
      <c:overlay val="0"/>
    </c:title>
    <c:autoTitleDeleted val="0"/>
    <c:plotArea>
      <c:layout/>
      <c:barChart>
        <c:barDir val="col"/>
        <c:grouping val="clustered"/>
        <c:varyColors val="0"/>
        <c:ser>
          <c:idx val="0"/>
          <c:order val="0"/>
          <c:tx>
            <c:strRef>
              <c:f>Foglio1!$B$1</c:f>
              <c:strCache>
                <c:ptCount val="1"/>
                <c:pt idx="0">
                  <c:v>1800-1900</c:v>
                </c:pt>
              </c:strCache>
            </c:strRef>
          </c:tx>
          <c:spPr>
            <a:solidFill>
              <a:srgbClr val="3399FF"/>
            </a:solidFill>
          </c:spPr>
          <c:invertIfNegative val="0"/>
          <c:cat>
            <c:strRef>
              <c:f>Foglio1!$A$2:$A$8</c:f>
              <c:strCache>
                <c:ptCount val="7"/>
                <c:pt idx="0">
                  <c:v>cameriera</c:v>
                </c:pt>
                <c:pt idx="1">
                  <c:v>infermiera</c:v>
                </c:pt>
                <c:pt idx="2">
                  <c:v>lavandaia</c:v>
                </c:pt>
                <c:pt idx="3">
                  <c:v>nutrice</c:v>
                </c:pt>
                <c:pt idx="4">
                  <c:v>ortolana</c:v>
                </c:pt>
                <c:pt idx="5">
                  <c:v>sarta</c:v>
                </c:pt>
                <c:pt idx="6">
                  <c:v>stiratrice</c:v>
                </c:pt>
              </c:strCache>
            </c:strRef>
          </c:cat>
          <c:val>
            <c:numRef>
              <c:f>Foglio1!$B$2:$B$8</c:f>
              <c:numCache>
                <c:formatCode>General</c:formatCode>
                <c:ptCount val="7"/>
                <c:pt idx="0">
                  <c:v>1</c:v>
                </c:pt>
                <c:pt idx="1">
                  <c:v>2</c:v>
                </c:pt>
                <c:pt idx="2">
                  <c:v>1</c:v>
                </c:pt>
                <c:pt idx="3">
                  <c:v>1</c:v>
                </c:pt>
                <c:pt idx="4">
                  <c:v>1</c:v>
                </c:pt>
                <c:pt idx="5">
                  <c:v>10</c:v>
                </c:pt>
                <c:pt idx="6">
                  <c:v>3</c:v>
                </c:pt>
              </c:numCache>
            </c:numRef>
          </c:val>
          <c:extLst>
            <c:ext xmlns:c16="http://schemas.microsoft.com/office/drawing/2014/chart" uri="{C3380CC4-5D6E-409C-BE32-E72D297353CC}">
              <c16:uniqueId val="{00000000-C9F3-4FF8-BA23-87C2E1F7DC6A}"/>
            </c:ext>
          </c:extLst>
        </c:ser>
        <c:dLbls>
          <c:showLegendKey val="0"/>
          <c:showVal val="0"/>
          <c:showCatName val="0"/>
          <c:showSerName val="0"/>
          <c:showPercent val="0"/>
          <c:showBubbleSize val="0"/>
        </c:dLbls>
        <c:gapWidth val="150"/>
        <c:axId val="117853856"/>
        <c:axId val="117854248"/>
      </c:barChart>
      <c:catAx>
        <c:axId val="117853856"/>
        <c:scaling>
          <c:orientation val="minMax"/>
        </c:scaling>
        <c:delete val="0"/>
        <c:axPos val="b"/>
        <c:numFmt formatCode="General" sourceLinked="0"/>
        <c:majorTickMark val="out"/>
        <c:minorTickMark val="none"/>
        <c:tickLblPos val="nextTo"/>
        <c:crossAx val="117854248"/>
        <c:crosses val="autoZero"/>
        <c:auto val="1"/>
        <c:lblAlgn val="ctr"/>
        <c:lblOffset val="100"/>
        <c:noMultiLvlLbl val="0"/>
      </c:catAx>
      <c:valAx>
        <c:axId val="117854248"/>
        <c:scaling>
          <c:orientation val="minMax"/>
        </c:scaling>
        <c:delete val="0"/>
        <c:axPos val="l"/>
        <c:majorGridlines/>
        <c:numFmt formatCode="General" sourceLinked="1"/>
        <c:majorTickMark val="out"/>
        <c:minorTickMark val="none"/>
        <c:tickLblPos val="nextTo"/>
        <c:crossAx val="117853856"/>
        <c:crosses val="autoZero"/>
        <c:crossBetween val="between"/>
      </c:valAx>
    </c:plotArea>
    <c:legend>
      <c:legendPos val="r"/>
      <c:layout>
        <c:manualLayout>
          <c:xMode val="edge"/>
          <c:yMode val="edge"/>
          <c:x val="0.61829543963254596"/>
          <c:y val="2.4696014994882647E-2"/>
          <c:w val="0.11399622703412074"/>
          <c:h val="5.8906449749333158E-2"/>
        </c:manualLayout>
      </c:layout>
      <c:overlay val="0"/>
    </c:legend>
    <c:plotVisOnly val="1"/>
    <c:dispBlanksAs val="gap"/>
    <c:showDLblsOverMax val="0"/>
  </c:chart>
  <c:txPr>
    <a:bodyPr/>
    <a:lstStyle/>
    <a:p>
      <a:pPr>
        <a:defRPr sz="1800"/>
      </a:pPr>
      <a:endParaRPr lang="it-IT"/>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DONNE</a:t>
            </a:r>
            <a:endParaRPr lang="en-US" dirty="0"/>
          </a:p>
        </c:rich>
      </c:tx>
      <c:layout/>
      <c:overlay val="0"/>
    </c:title>
    <c:autoTitleDeleted val="0"/>
    <c:plotArea>
      <c:layout/>
      <c:barChart>
        <c:barDir val="col"/>
        <c:grouping val="clustered"/>
        <c:varyColors val="0"/>
        <c:ser>
          <c:idx val="0"/>
          <c:order val="0"/>
          <c:tx>
            <c:strRef>
              <c:f>Foglio1!$B$1</c:f>
              <c:strCache>
                <c:ptCount val="1"/>
                <c:pt idx="0">
                  <c:v>1901-1939</c:v>
                </c:pt>
              </c:strCache>
            </c:strRef>
          </c:tx>
          <c:spPr>
            <a:solidFill>
              <a:srgbClr val="3399FF"/>
            </a:solidFill>
          </c:spPr>
          <c:invertIfNegative val="0"/>
          <c:cat>
            <c:strRef>
              <c:f>Foglio1!$A$2:$A$13</c:f>
              <c:strCache>
                <c:ptCount val="12"/>
                <c:pt idx="0">
                  <c:v>ceramista</c:v>
                </c:pt>
                <c:pt idx="1">
                  <c:v>dama di compagnia</c:v>
                </c:pt>
                <c:pt idx="2">
                  <c:v>domestica</c:v>
                </c:pt>
                <c:pt idx="3">
                  <c:v>farmacista</c:v>
                </c:pt>
                <c:pt idx="4">
                  <c:v>fiorista</c:v>
                </c:pt>
                <c:pt idx="5">
                  <c:v>impiegata</c:v>
                </c:pt>
                <c:pt idx="6">
                  <c:v>lavandaia</c:v>
                </c:pt>
                <c:pt idx="7">
                  <c:v>operaia</c:v>
                </c:pt>
                <c:pt idx="8">
                  <c:v>ricamatrice</c:v>
                </c:pt>
                <c:pt idx="9">
                  <c:v>rilegatrice</c:v>
                </c:pt>
                <c:pt idx="10">
                  <c:v>sarta</c:v>
                </c:pt>
                <c:pt idx="11">
                  <c:v>verniciatrice</c:v>
                </c:pt>
              </c:strCache>
            </c:strRef>
          </c:cat>
          <c:val>
            <c:numRef>
              <c:f>Foglio1!$B$2:$B$13</c:f>
              <c:numCache>
                <c:formatCode>General</c:formatCode>
                <c:ptCount val="12"/>
                <c:pt idx="0">
                  <c:v>1</c:v>
                </c:pt>
                <c:pt idx="1">
                  <c:v>1</c:v>
                </c:pt>
                <c:pt idx="2">
                  <c:v>5</c:v>
                </c:pt>
                <c:pt idx="3">
                  <c:v>2</c:v>
                </c:pt>
                <c:pt idx="4">
                  <c:v>1</c:v>
                </c:pt>
                <c:pt idx="5">
                  <c:v>6</c:v>
                </c:pt>
                <c:pt idx="6">
                  <c:v>1</c:v>
                </c:pt>
                <c:pt idx="7">
                  <c:v>3</c:v>
                </c:pt>
                <c:pt idx="8">
                  <c:v>1</c:v>
                </c:pt>
                <c:pt idx="9">
                  <c:v>3</c:v>
                </c:pt>
                <c:pt idx="10">
                  <c:v>10</c:v>
                </c:pt>
                <c:pt idx="11">
                  <c:v>1</c:v>
                </c:pt>
              </c:numCache>
            </c:numRef>
          </c:val>
          <c:extLst>
            <c:ext xmlns:c16="http://schemas.microsoft.com/office/drawing/2014/chart" uri="{C3380CC4-5D6E-409C-BE32-E72D297353CC}">
              <c16:uniqueId val="{00000000-71A4-4BD5-A828-7665CF6DC28B}"/>
            </c:ext>
          </c:extLst>
        </c:ser>
        <c:dLbls>
          <c:showLegendKey val="0"/>
          <c:showVal val="0"/>
          <c:showCatName val="0"/>
          <c:showSerName val="0"/>
          <c:showPercent val="0"/>
          <c:showBubbleSize val="0"/>
        </c:dLbls>
        <c:gapWidth val="150"/>
        <c:axId val="117855032"/>
        <c:axId val="117855424"/>
      </c:barChart>
      <c:catAx>
        <c:axId val="117855032"/>
        <c:scaling>
          <c:orientation val="minMax"/>
        </c:scaling>
        <c:delete val="0"/>
        <c:axPos val="b"/>
        <c:numFmt formatCode="General" sourceLinked="0"/>
        <c:majorTickMark val="out"/>
        <c:minorTickMark val="none"/>
        <c:tickLblPos val="nextTo"/>
        <c:crossAx val="117855424"/>
        <c:crosses val="autoZero"/>
        <c:auto val="1"/>
        <c:lblAlgn val="ctr"/>
        <c:lblOffset val="100"/>
        <c:noMultiLvlLbl val="0"/>
      </c:catAx>
      <c:valAx>
        <c:axId val="117855424"/>
        <c:scaling>
          <c:orientation val="minMax"/>
        </c:scaling>
        <c:delete val="0"/>
        <c:axPos val="l"/>
        <c:majorGridlines/>
        <c:numFmt formatCode="General" sourceLinked="1"/>
        <c:majorTickMark val="out"/>
        <c:minorTickMark val="none"/>
        <c:tickLblPos val="nextTo"/>
        <c:crossAx val="117855032"/>
        <c:crosses val="autoZero"/>
        <c:crossBetween val="between"/>
      </c:valAx>
    </c:plotArea>
    <c:legend>
      <c:legendPos val="r"/>
      <c:layout>
        <c:manualLayout>
          <c:xMode val="edge"/>
          <c:yMode val="edge"/>
          <c:x val="0.58704543963254596"/>
          <c:y val="2.6883515102535213E-2"/>
          <c:w val="0.11399622703412074"/>
          <c:h val="5.8906449749333158E-2"/>
        </c:manualLayout>
      </c:layout>
      <c:overlay val="0"/>
    </c:legend>
    <c:plotVisOnly val="1"/>
    <c:dispBlanksAs val="gap"/>
    <c:showDLblsOverMax val="0"/>
  </c:chart>
  <c:txPr>
    <a:bodyPr/>
    <a:lstStyle/>
    <a:p>
      <a:pPr>
        <a:defRPr sz="1800"/>
      </a:pPr>
      <a:endParaRPr lang="it-IT"/>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DONNE</a:t>
            </a:r>
            <a:endParaRPr lang="en-US" dirty="0"/>
          </a:p>
        </c:rich>
      </c:tx>
      <c:layout/>
      <c:overlay val="0"/>
    </c:title>
    <c:autoTitleDeleted val="0"/>
    <c:plotArea>
      <c:layout/>
      <c:barChart>
        <c:barDir val="col"/>
        <c:grouping val="clustered"/>
        <c:varyColors val="0"/>
        <c:ser>
          <c:idx val="0"/>
          <c:order val="0"/>
          <c:tx>
            <c:strRef>
              <c:f>Foglio1!$B$1</c:f>
              <c:strCache>
                <c:ptCount val="1"/>
                <c:pt idx="0">
                  <c:v>1940-1959</c:v>
                </c:pt>
              </c:strCache>
            </c:strRef>
          </c:tx>
          <c:spPr>
            <a:solidFill>
              <a:srgbClr val="3399FF"/>
            </a:solidFill>
          </c:spPr>
          <c:invertIfNegative val="0"/>
          <c:cat>
            <c:strRef>
              <c:f>Foglio1!$A$2:$A$14</c:f>
              <c:strCache>
                <c:ptCount val="13"/>
                <c:pt idx="0">
                  <c:v>cameriera</c:v>
                </c:pt>
                <c:pt idx="1">
                  <c:v>commessa</c:v>
                </c:pt>
                <c:pt idx="2">
                  <c:v>confezionatrice</c:v>
                </c:pt>
                <c:pt idx="3">
                  <c:v>dattilografa</c:v>
                </c:pt>
                <c:pt idx="4">
                  <c:v>domestica</c:v>
                </c:pt>
                <c:pt idx="5">
                  <c:v>educatrice</c:v>
                </c:pt>
                <c:pt idx="6">
                  <c:v>impiegata</c:v>
                </c:pt>
                <c:pt idx="7">
                  <c:v>inserviente</c:v>
                </c:pt>
                <c:pt idx="8">
                  <c:v>meccanica</c:v>
                </c:pt>
                <c:pt idx="9">
                  <c:v>operaia</c:v>
                </c:pt>
                <c:pt idx="10">
                  <c:v>ortolana</c:v>
                </c:pt>
                <c:pt idx="11">
                  <c:v>sarta</c:v>
                </c:pt>
                <c:pt idx="12">
                  <c:v>studentessa</c:v>
                </c:pt>
              </c:strCache>
            </c:strRef>
          </c:cat>
          <c:val>
            <c:numRef>
              <c:f>Foglio1!$B$2:$B$14</c:f>
              <c:numCache>
                <c:formatCode>General</c:formatCode>
                <c:ptCount val="13"/>
                <c:pt idx="0">
                  <c:v>2</c:v>
                </c:pt>
                <c:pt idx="1">
                  <c:v>4</c:v>
                </c:pt>
                <c:pt idx="2">
                  <c:v>1</c:v>
                </c:pt>
                <c:pt idx="3">
                  <c:v>1</c:v>
                </c:pt>
                <c:pt idx="4">
                  <c:v>3</c:v>
                </c:pt>
                <c:pt idx="5">
                  <c:v>1</c:v>
                </c:pt>
                <c:pt idx="6">
                  <c:v>2</c:v>
                </c:pt>
                <c:pt idx="7">
                  <c:v>4</c:v>
                </c:pt>
                <c:pt idx="8">
                  <c:v>1</c:v>
                </c:pt>
                <c:pt idx="9">
                  <c:v>22</c:v>
                </c:pt>
                <c:pt idx="10">
                  <c:v>2</c:v>
                </c:pt>
                <c:pt idx="11">
                  <c:v>4</c:v>
                </c:pt>
                <c:pt idx="12">
                  <c:v>5</c:v>
                </c:pt>
              </c:numCache>
            </c:numRef>
          </c:val>
          <c:extLst>
            <c:ext xmlns:c16="http://schemas.microsoft.com/office/drawing/2014/chart" uri="{C3380CC4-5D6E-409C-BE32-E72D297353CC}">
              <c16:uniqueId val="{00000000-26D3-4A64-AE2E-17E7252821DF}"/>
            </c:ext>
          </c:extLst>
        </c:ser>
        <c:dLbls>
          <c:showLegendKey val="0"/>
          <c:showVal val="0"/>
          <c:showCatName val="0"/>
          <c:showSerName val="0"/>
          <c:showPercent val="0"/>
          <c:showBubbleSize val="0"/>
        </c:dLbls>
        <c:gapWidth val="150"/>
        <c:axId val="117856208"/>
        <c:axId val="117856600"/>
      </c:barChart>
      <c:catAx>
        <c:axId val="117856208"/>
        <c:scaling>
          <c:orientation val="minMax"/>
        </c:scaling>
        <c:delete val="0"/>
        <c:axPos val="b"/>
        <c:numFmt formatCode="General" sourceLinked="0"/>
        <c:majorTickMark val="out"/>
        <c:minorTickMark val="none"/>
        <c:tickLblPos val="nextTo"/>
        <c:crossAx val="117856600"/>
        <c:crosses val="autoZero"/>
        <c:auto val="1"/>
        <c:lblAlgn val="ctr"/>
        <c:lblOffset val="100"/>
        <c:noMultiLvlLbl val="0"/>
      </c:catAx>
      <c:valAx>
        <c:axId val="117856600"/>
        <c:scaling>
          <c:orientation val="minMax"/>
        </c:scaling>
        <c:delete val="0"/>
        <c:axPos val="l"/>
        <c:majorGridlines/>
        <c:numFmt formatCode="General" sourceLinked="1"/>
        <c:majorTickMark val="out"/>
        <c:minorTickMark val="none"/>
        <c:tickLblPos val="nextTo"/>
        <c:crossAx val="117856208"/>
        <c:crosses val="autoZero"/>
        <c:crossBetween val="between"/>
      </c:valAx>
    </c:plotArea>
    <c:legend>
      <c:legendPos val="r"/>
      <c:layout>
        <c:manualLayout>
          <c:xMode val="edge"/>
          <c:yMode val="edge"/>
          <c:x val="0.60267043963254585"/>
          <c:y val="2.6883515102535213E-2"/>
          <c:w val="0.11399622703412074"/>
          <c:h val="5.8906449749333158E-2"/>
        </c:manualLayout>
      </c:layout>
      <c:overlay val="0"/>
    </c:legend>
    <c:plotVisOnly val="1"/>
    <c:dispBlanksAs val="gap"/>
    <c:showDLblsOverMax val="0"/>
  </c:chart>
  <c:txPr>
    <a:bodyPr/>
    <a:lstStyle/>
    <a:p>
      <a:pPr>
        <a:defRPr sz="1800"/>
      </a:pPr>
      <a:endParaRPr lang="it-IT"/>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0.81002</cdr:x>
      <cdr:y>0.04076</cdr:y>
    </cdr:from>
    <cdr:to>
      <cdr:x>0.91916</cdr:x>
      <cdr:y>0.12476</cdr:y>
    </cdr:to>
    <cdr:sp macro="" textlink="">
      <cdr:nvSpPr>
        <cdr:cNvPr id="2" name="CasellaDiTesto 1"/>
        <cdr:cNvSpPr txBox="1"/>
      </cdr:nvSpPr>
      <cdr:spPr>
        <a:xfrm xmlns:a="http://schemas.openxmlformats.org/drawingml/2006/main">
          <a:off x="9875713" y="236656"/>
          <a:ext cx="1330635" cy="487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400" i="1" dirty="0" smtClean="0"/>
            <a:t>Campione:7</a:t>
          </a:r>
          <a:r>
            <a:rPr lang="it-IT" sz="1400" dirty="0" smtClean="0"/>
            <a:t>1</a:t>
          </a:r>
          <a:endParaRPr lang="it-IT" sz="1400" dirty="0"/>
        </a:p>
      </cdr:txBody>
    </cdr:sp>
  </cdr:relSizeAnchor>
</c:userShapes>
</file>

<file path=ppt/drawings/drawing2.xml><?xml version="1.0" encoding="utf-8"?>
<c:userShapes xmlns:c="http://schemas.openxmlformats.org/drawingml/2006/chart">
  <cdr:relSizeAnchor xmlns:cdr="http://schemas.openxmlformats.org/drawingml/2006/chartDrawing">
    <cdr:from>
      <cdr:x>0.77106</cdr:x>
      <cdr:y>0.04114</cdr:y>
    </cdr:from>
    <cdr:to>
      <cdr:x>0.87825</cdr:x>
      <cdr:y>0.10414</cdr:y>
    </cdr:to>
    <cdr:sp macro="" textlink="">
      <cdr:nvSpPr>
        <cdr:cNvPr id="2" name="CasellaDiTesto 1"/>
        <cdr:cNvSpPr txBox="1"/>
      </cdr:nvSpPr>
      <cdr:spPr>
        <a:xfrm xmlns:a="http://schemas.openxmlformats.org/drawingml/2006/main">
          <a:off x="9400724" y="238825"/>
          <a:ext cx="1306860" cy="3657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400" i="1" dirty="0" smtClean="0"/>
            <a:t>Campione: 46</a:t>
          </a:r>
          <a:endParaRPr lang="it-IT" sz="1400" i="1" dirty="0"/>
        </a:p>
      </cdr:txBody>
    </cdr:sp>
  </cdr:relSizeAnchor>
</c:userShapes>
</file>

<file path=ppt/drawings/drawing3.xml><?xml version="1.0" encoding="utf-8"?>
<c:userShapes xmlns:c="http://schemas.openxmlformats.org/drawingml/2006/chart">
  <cdr:relSizeAnchor xmlns:cdr="http://schemas.openxmlformats.org/drawingml/2006/chartDrawing">
    <cdr:from>
      <cdr:x>0.77506</cdr:x>
      <cdr:y>0.0245</cdr:y>
    </cdr:from>
    <cdr:to>
      <cdr:x>0.88506</cdr:x>
      <cdr:y>0.1085</cdr:y>
    </cdr:to>
    <cdr:sp macro="" textlink="">
      <cdr:nvSpPr>
        <cdr:cNvPr id="2" name="CasellaDiTesto 1"/>
        <cdr:cNvSpPr txBox="1"/>
      </cdr:nvSpPr>
      <cdr:spPr>
        <a:xfrm xmlns:a="http://schemas.openxmlformats.org/drawingml/2006/main">
          <a:off x="9449592" y="142240"/>
          <a:ext cx="1341120" cy="487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400" i="1" dirty="0" smtClean="0"/>
            <a:t>Campione: 19</a:t>
          </a:r>
          <a:endParaRPr lang="it-IT" sz="1400" i="1" dirty="0"/>
        </a:p>
      </cdr:txBody>
    </cdr:sp>
  </cdr:relSizeAnchor>
</c:userShapes>
</file>

<file path=ppt/drawings/drawing4.xml><?xml version="1.0" encoding="utf-8"?>
<c:userShapes xmlns:c="http://schemas.openxmlformats.org/drawingml/2006/chart">
  <cdr:relSizeAnchor xmlns:cdr="http://schemas.openxmlformats.org/drawingml/2006/chartDrawing">
    <cdr:from>
      <cdr:x>0.72682</cdr:x>
      <cdr:y>0.03295</cdr:y>
    </cdr:from>
    <cdr:to>
      <cdr:x>0.8474</cdr:x>
      <cdr:y>0.08545</cdr:y>
    </cdr:to>
    <cdr:sp macro="" textlink="">
      <cdr:nvSpPr>
        <cdr:cNvPr id="2" name="CasellaDiTesto 1"/>
        <cdr:cNvSpPr txBox="1"/>
      </cdr:nvSpPr>
      <cdr:spPr>
        <a:xfrm xmlns:a="http://schemas.openxmlformats.org/drawingml/2006/main">
          <a:off x="8861358" y="191324"/>
          <a:ext cx="1470173" cy="304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400" i="1" dirty="0" smtClean="0"/>
            <a:t>Campione: 35</a:t>
          </a:r>
          <a:endParaRPr lang="it-IT" sz="1400" i="1" dirty="0"/>
        </a:p>
      </cdr:txBody>
    </cdr:sp>
  </cdr:relSizeAnchor>
</c:userShapes>
</file>

<file path=ppt/drawings/drawing5.xml><?xml version="1.0" encoding="utf-8"?>
<c:userShapes xmlns:c="http://schemas.openxmlformats.org/drawingml/2006/chart">
  <cdr:relSizeAnchor xmlns:cdr="http://schemas.openxmlformats.org/drawingml/2006/chartDrawing">
    <cdr:from>
      <cdr:x>0.75936</cdr:x>
      <cdr:y>0.02886</cdr:y>
    </cdr:from>
    <cdr:to>
      <cdr:x>0.86436</cdr:x>
      <cdr:y>0.11286</cdr:y>
    </cdr:to>
    <cdr:sp macro="" textlink="">
      <cdr:nvSpPr>
        <cdr:cNvPr id="2" name="CasellaDiTesto 1"/>
        <cdr:cNvSpPr txBox="1"/>
      </cdr:nvSpPr>
      <cdr:spPr>
        <a:xfrm xmlns:a="http://schemas.openxmlformats.org/drawingml/2006/main">
          <a:off x="9258098" y="167573"/>
          <a:ext cx="1280160" cy="48768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it-IT" sz="1200" i="1" dirty="0" smtClean="0"/>
            <a:t>Campione: 52</a:t>
          </a:r>
          <a:endParaRPr lang="it-IT" sz="1200" i="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1E96D5-ED5F-4151-8AA0-2961FDA0DCBF}" type="datetimeFigureOut">
              <a:rPr lang="it-IT" smtClean="0"/>
              <a:t>25/02/2020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90BA67-CCB2-4827-9AAF-4B781CD9A9C7}" type="slidenum">
              <a:rPr lang="it-IT" smtClean="0"/>
              <a:t>‹N›</a:t>
            </a:fld>
            <a:endParaRPr lang="it-IT"/>
          </a:p>
        </p:txBody>
      </p:sp>
    </p:spTree>
    <p:extLst>
      <p:ext uri="{BB962C8B-B14F-4D97-AF65-F5344CB8AC3E}">
        <p14:creationId xmlns:p14="http://schemas.microsoft.com/office/powerpoint/2010/main" val="14907865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3190BA67-CCB2-4827-9AAF-4B781CD9A9C7}" type="slidenum">
              <a:rPr lang="it-IT" smtClean="0"/>
              <a:t>7</a:t>
            </a:fld>
            <a:endParaRPr lang="it-IT"/>
          </a:p>
        </p:txBody>
      </p:sp>
    </p:spTree>
    <p:extLst>
      <p:ext uri="{BB962C8B-B14F-4D97-AF65-F5344CB8AC3E}">
        <p14:creationId xmlns:p14="http://schemas.microsoft.com/office/powerpoint/2010/main" val="3619747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90E7E9B8-5647-4597-926A-0EE3F036B2FA}" type="slidenum">
              <a:rPr lang="it-IT" smtClean="0"/>
              <a:t>13</a:t>
            </a:fld>
            <a:endParaRPr lang="it-IT"/>
          </a:p>
        </p:txBody>
      </p:sp>
    </p:spTree>
    <p:extLst>
      <p:ext uri="{BB962C8B-B14F-4D97-AF65-F5344CB8AC3E}">
        <p14:creationId xmlns:p14="http://schemas.microsoft.com/office/powerpoint/2010/main" val="2049281783"/>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it-IT" smtClean="0"/>
              <a:t>Fare clic per modificare lo stile del titolo</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97B07212-A68D-4304-B51B-32DC3C4B1D2D}" type="datetimeFigureOut">
              <a:rPr lang="it-IT" smtClean="0"/>
              <a:t>25/02/2020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3DC6CFA0-537F-41F8-88FA-DDA9B76E2ED5}" type="slidenum">
              <a:rPr lang="it-IT" smtClean="0"/>
              <a:t>‹N›</a:t>
            </a:fld>
            <a:endParaRPr lang="it-IT"/>
          </a:p>
        </p:txBody>
      </p:sp>
    </p:spTree>
    <p:extLst>
      <p:ext uri="{BB962C8B-B14F-4D97-AF65-F5344CB8AC3E}">
        <p14:creationId xmlns:p14="http://schemas.microsoft.com/office/powerpoint/2010/main" val="2342812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7B07212-A68D-4304-B51B-32DC3C4B1D2D}" type="datetimeFigureOut">
              <a:rPr lang="it-IT" smtClean="0"/>
              <a:t>25/02/2020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188627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7B07212-A68D-4304-B51B-32DC3C4B1D2D}" type="datetimeFigureOut">
              <a:rPr lang="it-IT" smtClean="0"/>
              <a:t>25/02/2020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3133858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97B07212-A68D-4304-B51B-32DC3C4B1D2D}" type="datetimeFigureOut">
              <a:rPr lang="it-IT" smtClean="0"/>
              <a:t>25/02/2020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40820773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a:xfrm>
            <a:off x="8593667" y="6272784"/>
            <a:ext cx="2644309" cy="365125"/>
          </a:xfrm>
        </p:spPr>
        <p:txBody>
          <a:bodyPr/>
          <a:lstStyle/>
          <a:p>
            <a:fld id="{97B07212-A68D-4304-B51B-32DC3C4B1D2D}" type="datetimeFigureOut">
              <a:rPr lang="it-IT" smtClean="0"/>
              <a:t>25/02/2020</a:t>
            </a:fld>
            <a:endParaRPr lang="it-IT"/>
          </a:p>
        </p:txBody>
      </p:sp>
      <p:sp>
        <p:nvSpPr>
          <p:cNvPr id="5" name="Footer Placeholder 4"/>
          <p:cNvSpPr>
            <a:spLocks noGrp="1"/>
          </p:cNvSpPr>
          <p:nvPr>
            <p:ph type="ftr" sz="quarter" idx="11"/>
          </p:nvPr>
        </p:nvSpPr>
        <p:spPr>
          <a:xfrm>
            <a:off x="2182708" y="6272784"/>
            <a:ext cx="6327648" cy="365125"/>
          </a:xfrm>
        </p:spPr>
        <p:txBody>
          <a:bodyPr/>
          <a:lstStyle/>
          <a:p>
            <a:endParaRPr lang="it-IT"/>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3DC6CFA0-537F-41F8-88FA-DDA9B76E2ED5}" type="slidenum">
              <a:rPr lang="it-IT" smtClean="0"/>
              <a:t>‹N›</a:t>
            </a:fld>
            <a:endParaRPr lang="it-IT"/>
          </a:p>
        </p:txBody>
      </p:sp>
    </p:spTree>
    <p:extLst>
      <p:ext uri="{BB962C8B-B14F-4D97-AF65-F5344CB8AC3E}">
        <p14:creationId xmlns:p14="http://schemas.microsoft.com/office/powerpoint/2010/main" val="23397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97B07212-A68D-4304-B51B-32DC3C4B1D2D}" type="datetimeFigureOut">
              <a:rPr lang="it-IT" smtClean="0"/>
              <a:t>25/02/2020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36268059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97B07212-A68D-4304-B51B-32DC3C4B1D2D}" type="datetimeFigureOut">
              <a:rPr lang="it-IT" smtClean="0"/>
              <a:t>25/02/2020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23680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97B07212-A68D-4304-B51B-32DC3C4B1D2D}" type="datetimeFigureOut">
              <a:rPr lang="it-IT" smtClean="0"/>
              <a:t>25/02/2020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177240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07212-A68D-4304-B51B-32DC3C4B1D2D}" type="datetimeFigureOut">
              <a:rPr lang="it-IT" smtClean="0"/>
              <a:t>25/02/2020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32452164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smtClean="0"/>
              <a:t>Fare clic per modificare lo stile del titolo</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7B07212-A68D-4304-B51B-32DC3C4B1D2D}" type="datetimeFigureOut">
              <a:rPr lang="it-IT" smtClean="0"/>
              <a:t>25/02/2020</a:t>
            </a:fld>
            <a:endParaRPr lang="it-IT"/>
          </a:p>
        </p:txBody>
      </p:sp>
      <p:sp>
        <p:nvSpPr>
          <p:cNvPr id="6" name="Footer Placeholder 5"/>
          <p:cNvSpPr>
            <a:spLocks noGrp="1"/>
          </p:cNvSpPr>
          <p:nvPr>
            <p:ph type="ftr" sz="quarter" idx="11"/>
          </p:nvPr>
        </p:nvSpPr>
        <p:spPr/>
        <p:txBody>
          <a:bodyPr/>
          <a:lstStyle/>
          <a:p>
            <a:endParaRPr lang="it-IT"/>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38005054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97B07212-A68D-4304-B51B-32DC3C4B1D2D}" type="datetimeFigureOut">
              <a:rPr lang="it-IT" smtClean="0"/>
              <a:t>25/02/2020</a:t>
            </a:fld>
            <a:endParaRPr lang="it-IT"/>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3DC6CFA0-537F-41F8-88FA-DDA9B76E2ED5}" type="slidenum">
              <a:rPr lang="it-IT" smtClean="0"/>
              <a:t>‹N›</a:t>
            </a:fld>
            <a:endParaRPr lang="it-IT"/>
          </a:p>
        </p:txBody>
      </p:sp>
    </p:spTree>
    <p:extLst>
      <p:ext uri="{BB962C8B-B14F-4D97-AF65-F5344CB8AC3E}">
        <p14:creationId xmlns:p14="http://schemas.microsoft.com/office/powerpoint/2010/main" val="29765633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97B07212-A68D-4304-B51B-32DC3C4B1D2D}" type="datetimeFigureOut">
              <a:rPr lang="it-IT" smtClean="0"/>
              <a:t>25/02/2020</a:t>
            </a:fld>
            <a:endParaRPr lang="it-IT"/>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it-IT"/>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3DC6CFA0-537F-41F8-88FA-DDA9B76E2ED5}" type="slidenum">
              <a:rPr lang="it-IT" smtClean="0"/>
              <a:t>‹N›</a:t>
            </a:fld>
            <a:endParaRPr lang="it-IT"/>
          </a:p>
        </p:txBody>
      </p:sp>
    </p:spTree>
    <p:extLst>
      <p:ext uri="{BB962C8B-B14F-4D97-AF65-F5344CB8AC3E}">
        <p14:creationId xmlns:p14="http://schemas.microsoft.com/office/powerpoint/2010/main" val="3134574892"/>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4.png"/><Relationship Id="rId1" Type="http://schemas.openxmlformats.org/officeDocument/2006/relationships/slideLayout" Target="../slideLayouts/slideLayout4.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937260" y="1375073"/>
            <a:ext cx="9966960" cy="3035808"/>
          </a:xfrm>
        </p:spPr>
        <p:txBody>
          <a:bodyPr/>
          <a:lstStyle/>
          <a:p>
            <a:pPr algn="ctr"/>
            <a:r>
              <a:rPr lang="it-IT" sz="8000" dirty="0" smtClean="0"/>
              <a:t>RICERCA STORICA E DOCUMENTARIA SUL LAVORO</a:t>
            </a:r>
            <a:endParaRPr lang="it-IT" sz="8000" dirty="0"/>
          </a:p>
        </p:txBody>
      </p:sp>
    </p:spTree>
    <p:extLst>
      <p:ext uri="{BB962C8B-B14F-4D97-AF65-F5344CB8AC3E}">
        <p14:creationId xmlns:p14="http://schemas.microsoft.com/office/powerpoint/2010/main" val="8516205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69848" y="175350"/>
            <a:ext cx="10058400" cy="1609344"/>
          </a:xfrm>
        </p:spPr>
        <p:txBody>
          <a:bodyPr>
            <a:normAutofit/>
          </a:bodyPr>
          <a:lstStyle/>
          <a:p>
            <a:pPr algn="ctr"/>
            <a:r>
              <a:rPr lang="it-IT" sz="6600" dirty="0" smtClean="0"/>
              <a:t>CALLIGRAFIA</a:t>
            </a:r>
            <a:endParaRPr lang="it-IT" sz="6600" dirty="0"/>
          </a:p>
        </p:txBody>
      </p:sp>
      <p:sp>
        <p:nvSpPr>
          <p:cNvPr id="3" name="Segnaposto contenuto 2"/>
          <p:cNvSpPr>
            <a:spLocks noGrp="1"/>
          </p:cNvSpPr>
          <p:nvPr>
            <p:ph idx="1"/>
          </p:nvPr>
        </p:nvSpPr>
        <p:spPr>
          <a:xfrm>
            <a:off x="626095" y="1663670"/>
            <a:ext cx="10058400" cy="4558553"/>
          </a:xfrm>
        </p:spPr>
        <p:txBody>
          <a:bodyPr>
            <a:normAutofit/>
          </a:bodyPr>
          <a:lstStyle/>
          <a:p>
            <a:pPr marL="0" indent="0">
              <a:buNone/>
            </a:pPr>
            <a:r>
              <a:rPr lang="it-IT" sz="2400" dirty="0">
                <a:solidFill>
                  <a:srgbClr val="C00000"/>
                </a:solidFill>
              </a:rPr>
              <a:t>La corretta postura per una perfetta </a:t>
            </a:r>
            <a:r>
              <a:rPr lang="it-IT" sz="2400" dirty="0" smtClean="0">
                <a:solidFill>
                  <a:srgbClr val="C00000"/>
                </a:solidFill>
              </a:rPr>
              <a:t>calligrafia:</a:t>
            </a:r>
          </a:p>
          <a:p>
            <a:pPr marL="0" indent="0">
              <a:buNone/>
            </a:pPr>
            <a:endParaRPr lang="it-IT" sz="1050" dirty="0" smtClean="0">
              <a:solidFill>
                <a:srgbClr val="C00000"/>
              </a:solidFill>
            </a:endParaRPr>
          </a:p>
          <a:p>
            <a:r>
              <a:rPr lang="it-IT" dirty="0"/>
              <a:t>Schiena diritta</a:t>
            </a:r>
          </a:p>
          <a:p>
            <a:r>
              <a:rPr lang="it-IT" dirty="0"/>
              <a:t>Gamba sinistra avanzata</a:t>
            </a:r>
          </a:p>
          <a:p>
            <a:r>
              <a:rPr lang="it-IT" dirty="0"/>
              <a:t>Testa diritta, non inclinata</a:t>
            </a:r>
          </a:p>
          <a:p>
            <a:r>
              <a:rPr lang="it-IT" dirty="0"/>
              <a:t>Mano sinistra tiene il foglio</a:t>
            </a:r>
          </a:p>
          <a:p>
            <a:r>
              <a:rPr lang="it-IT" dirty="0"/>
              <a:t>Mano destra impugna la penna</a:t>
            </a:r>
          </a:p>
          <a:p>
            <a:r>
              <a:rPr lang="it-IT" dirty="0"/>
              <a:t>L’indice preme più o meno per fare i pinni e i filetti</a:t>
            </a:r>
          </a:p>
        </p:txBody>
      </p:sp>
      <p:pic>
        <p:nvPicPr>
          <p:cNvPr id="5" name="Immagine 4"/>
          <p:cNvPicPr>
            <a:picLocks noChangeAspect="1"/>
          </p:cNvPicPr>
          <p:nvPr/>
        </p:nvPicPr>
        <p:blipFill rotWithShape="1">
          <a:blip r:embed="rId2" cstate="print">
            <a:extLst>
              <a:ext uri="{28A0092B-C50C-407E-A947-70E740481C1C}">
                <a14:useLocalDpi xmlns:a14="http://schemas.microsoft.com/office/drawing/2010/main" val="0"/>
              </a:ext>
            </a:extLst>
          </a:blip>
          <a:srcRect l="-1" t="7774" r="793" b="48477"/>
          <a:stretch/>
        </p:blipFill>
        <p:spPr>
          <a:xfrm>
            <a:off x="7466866" y="2264484"/>
            <a:ext cx="4070710" cy="23935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5605761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olo 1"/>
          <p:cNvSpPr>
            <a:spLocks noGrp="1"/>
          </p:cNvSpPr>
          <p:nvPr>
            <p:ph type="title"/>
          </p:nvPr>
        </p:nvSpPr>
        <p:spPr>
          <a:xfrm>
            <a:off x="1102258" y="-61784"/>
            <a:ext cx="10058400" cy="1609344"/>
          </a:xfrm>
        </p:spPr>
        <p:txBody>
          <a:bodyPr>
            <a:normAutofit/>
          </a:bodyPr>
          <a:lstStyle/>
          <a:p>
            <a:pPr algn="ctr"/>
            <a:r>
              <a:rPr lang="it-IT" altLang="it-IT" dirty="0" smtClean="0"/>
              <a:t>Differenze tra i regolamenti</a:t>
            </a:r>
            <a:endParaRPr lang="it-IT" altLang="it-IT" dirty="0"/>
          </a:p>
        </p:txBody>
      </p:sp>
      <p:sp>
        <p:nvSpPr>
          <p:cNvPr id="3075" name="Segnaposto testo 2"/>
          <p:cNvSpPr>
            <a:spLocks noGrp="1"/>
          </p:cNvSpPr>
          <p:nvPr>
            <p:ph type="body" idx="1"/>
          </p:nvPr>
        </p:nvSpPr>
        <p:spPr>
          <a:xfrm>
            <a:off x="1102258" y="1719589"/>
            <a:ext cx="1785938" cy="425450"/>
          </a:xfrm>
          <a:solidFill>
            <a:srgbClr val="00B0F0"/>
          </a:solidFill>
        </p:spPr>
        <p:txBody>
          <a:bodyPr>
            <a:normAutofit/>
          </a:bodyPr>
          <a:lstStyle/>
          <a:p>
            <a:pPr algn="ctr"/>
            <a:r>
              <a:rPr lang="it-IT" altLang="it-IT" dirty="0">
                <a:solidFill>
                  <a:schemeClr val="tx1"/>
                </a:solidFill>
              </a:rPr>
              <a:t>GUADAGNI</a:t>
            </a:r>
          </a:p>
        </p:txBody>
      </p:sp>
      <p:sp>
        <p:nvSpPr>
          <p:cNvPr id="3076" name="Segnaposto testo 4"/>
          <p:cNvSpPr>
            <a:spLocks noGrp="1"/>
          </p:cNvSpPr>
          <p:nvPr>
            <p:ph type="body" sz="quarter" idx="3"/>
          </p:nvPr>
        </p:nvSpPr>
        <p:spPr>
          <a:xfrm>
            <a:off x="4964826" y="1719589"/>
            <a:ext cx="1786387" cy="425450"/>
          </a:xfrm>
          <a:solidFill>
            <a:srgbClr val="00B0F0"/>
          </a:solidFill>
        </p:spPr>
        <p:txBody>
          <a:bodyPr>
            <a:normAutofit/>
          </a:bodyPr>
          <a:lstStyle/>
          <a:p>
            <a:pPr algn="ctr"/>
            <a:r>
              <a:rPr lang="it-IT" altLang="it-IT" dirty="0">
                <a:solidFill>
                  <a:schemeClr val="tx1"/>
                </a:solidFill>
              </a:rPr>
              <a:t>PREMI</a:t>
            </a:r>
          </a:p>
        </p:txBody>
      </p:sp>
      <p:sp>
        <p:nvSpPr>
          <p:cNvPr id="8" name="CasellaDiTesto 7"/>
          <p:cNvSpPr txBox="1"/>
          <p:nvPr/>
        </p:nvSpPr>
        <p:spPr>
          <a:xfrm>
            <a:off x="8839682" y="1225245"/>
            <a:ext cx="1928813" cy="369332"/>
          </a:xfrm>
          <a:prstGeom prst="rect">
            <a:avLst/>
          </a:prstGeom>
          <a:solidFill>
            <a:srgbClr val="00B0F0"/>
          </a:solidFill>
        </p:spPr>
        <p:txBody>
          <a:bodyPr wrap="square">
            <a:spAutoFit/>
          </a:bodyPr>
          <a:lstStyle/>
          <a:p>
            <a:pPr algn="ctr">
              <a:lnSpc>
                <a:spcPct val="90000"/>
              </a:lnSpc>
              <a:spcBef>
                <a:spcPts val="1200"/>
              </a:spcBef>
              <a:buClr>
                <a:schemeClr val="accent1">
                  <a:lumMod val="75000"/>
                </a:schemeClr>
              </a:buClr>
              <a:buSzPct val="85000"/>
              <a:defRPr/>
            </a:pPr>
            <a:r>
              <a:rPr lang="it-IT" sz="2000" b="1" dirty="0"/>
              <a:t>CASTIGHI</a:t>
            </a:r>
          </a:p>
        </p:txBody>
      </p:sp>
      <p:sp>
        <p:nvSpPr>
          <p:cNvPr id="3078" name="CasellaDiTesto 9"/>
          <p:cNvSpPr txBox="1">
            <a:spLocks noChangeArrowheads="1"/>
          </p:cNvSpPr>
          <p:nvPr/>
        </p:nvSpPr>
        <p:spPr bwMode="auto">
          <a:xfrm>
            <a:off x="1102258" y="2317068"/>
            <a:ext cx="2510260"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sz="2000" dirty="0">
                <a:latin typeface="+mn-lt"/>
              </a:rPr>
              <a:t>PRIMO REGOLAMENTO: ¾ all’istituto Pio e ¼ agli orfani, se deceduti, l’eredità va all’istituto</a:t>
            </a:r>
          </a:p>
          <a:p>
            <a:pPr eaLnBrk="1" hangingPunct="1"/>
            <a:r>
              <a:rPr lang="it-IT" altLang="it-IT" sz="2000" dirty="0">
                <a:latin typeface="+mn-lt"/>
              </a:rPr>
              <a:t>SECONDO E TERZO REGOLAMENTO: guadagni agli eredi</a:t>
            </a:r>
          </a:p>
          <a:p>
            <a:pPr eaLnBrk="1" hangingPunct="1"/>
            <a:endParaRPr lang="it-IT" altLang="it-IT" dirty="0"/>
          </a:p>
        </p:txBody>
      </p:sp>
      <p:sp>
        <p:nvSpPr>
          <p:cNvPr id="3079" name="CasellaDiTesto 10"/>
          <p:cNvSpPr txBox="1">
            <a:spLocks noChangeArrowheads="1"/>
          </p:cNvSpPr>
          <p:nvPr/>
        </p:nvSpPr>
        <p:spPr bwMode="auto">
          <a:xfrm>
            <a:off x="4964826" y="2317068"/>
            <a:ext cx="234192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latin typeface="+mn-lt"/>
              </a:rPr>
              <a:t>PRIMO REGOLAMENTO: premio in denaro al più distinto della classe quarta e della scuola di disegno, pari a 2/3 e 1/3 reddito annuo</a:t>
            </a:r>
          </a:p>
          <a:p>
            <a:pPr eaLnBrk="1" hangingPunct="1"/>
            <a:r>
              <a:rPr lang="it-IT" altLang="it-IT" dirty="0">
                <a:latin typeface="+mn-lt"/>
              </a:rPr>
              <a:t>SECONDO E TERZO: premi speciali progressivamente aggiunti</a:t>
            </a:r>
          </a:p>
          <a:p>
            <a:pPr eaLnBrk="1" hangingPunct="1"/>
            <a:endParaRPr lang="it-IT" altLang="it-IT" dirty="0"/>
          </a:p>
        </p:txBody>
      </p:sp>
      <p:sp>
        <p:nvSpPr>
          <p:cNvPr id="3080" name="CasellaDiTesto 11"/>
          <p:cNvSpPr txBox="1">
            <a:spLocks noChangeArrowheads="1"/>
          </p:cNvSpPr>
          <p:nvPr/>
        </p:nvSpPr>
        <p:spPr bwMode="auto">
          <a:xfrm>
            <a:off x="8750095" y="1808399"/>
            <a:ext cx="3071812"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it-IT" altLang="it-IT" dirty="0">
                <a:latin typeface="+mn-lt"/>
              </a:rPr>
              <a:t>PRIMO REGOLAMENTO:</a:t>
            </a:r>
          </a:p>
          <a:p>
            <a:pPr eaLnBrk="1" hangingPunct="1">
              <a:buFont typeface="Arial" panose="020B0604020202020204" pitchFamily="34" charset="0"/>
              <a:buChar char="•"/>
            </a:pPr>
            <a:r>
              <a:rPr lang="it-IT" altLang="it-IT" dirty="0">
                <a:latin typeface="+mn-lt"/>
              </a:rPr>
              <a:t> privazione ricreazione o vacanza</a:t>
            </a:r>
          </a:p>
          <a:p>
            <a:pPr eaLnBrk="1" hangingPunct="1">
              <a:buFont typeface="Arial" panose="020B0604020202020204" pitchFamily="34" charset="0"/>
              <a:buChar char="•"/>
            </a:pPr>
            <a:r>
              <a:rPr lang="it-IT" altLang="it-IT" dirty="0">
                <a:latin typeface="+mn-lt"/>
              </a:rPr>
              <a:t>  ammonizione formale</a:t>
            </a:r>
          </a:p>
          <a:p>
            <a:pPr eaLnBrk="1" hangingPunct="1">
              <a:buFont typeface="Arial" panose="020B0604020202020204" pitchFamily="34" charset="0"/>
              <a:buChar char="•"/>
            </a:pPr>
            <a:r>
              <a:rPr lang="it-IT" altLang="it-IT" dirty="0">
                <a:latin typeface="+mn-lt"/>
              </a:rPr>
              <a:t> segregazione in cella</a:t>
            </a:r>
          </a:p>
          <a:p>
            <a:pPr eaLnBrk="1" hangingPunct="1">
              <a:buFont typeface="Arial" panose="020B0604020202020204" pitchFamily="34" charset="0"/>
              <a:buChar char="•"/>
            </a:pPr>
            <a:r>
              <a:rPr lang="it-IT" altLang="it-IT" dirty="0">
                <a:latin typeface="+mn-lt"/>
              </a:rPr>
              <a:t>  sottrazione di una parte delle quote di guadagno</a:t>
            </a:r>
          </a:p>
          <a:p>
            <a:pPr eaLnBrk="1" hangingPunct="1"/>
            <a:r>
              <a:rPr lang="it-IT" altLang="it-IT" dirty="0">
                <a:latin typeface="+mn-lt"/>
              </a:rPr>
              <a:t>SECONDO E TERZO:</a:t>
            </a:r>
          </a:p>
          <a:p>
            <a:pPr eaLnBrk="1" hangingPunct="1">
              <a:buFont typeface="Arial" panose="020B0604020202020204" pitchFamily="34" charset="0"/>
              <a:buChar char="•"/>
            </a:pPr>
            <a:r>
              <a:rPr lang="it-IT" altLang="it-IT" dirty="0">
                <a:latin typeface="+mn-lt"/>
              </a:rPr>
              <a:t>  privazione ricreazione</a:t>
            </a:r>
          </a:p>
          <a:p>
            <a:pPr eaLnBrk="1" hangingPunct="1">
              <a:buFont typeface="Arial" panose="020B0604020202020204" pitchFamily="34" charset="0"/>
              <a:buChar char="•"/>
            </a:pPr>
            <a:r>
              <a:rPr lang="it-IT" altLang="it-IT" dirty="0">
                <a:latin typeface="+mn-lt"/>
              </a:rPr>
              <a:t> nota da mettere nel registro</a:t>
            </a:r>
          </a:p>
          <a:p>
            <a:pPr eaLnBrk="1" hangingPunct="1">
              <a:buFont typeface="Arial" panose="020B0604020202020204" pitchFamily="34" charset="0"/>
              <a:buChar char="•"/>
            </a:pPr>
            <a:r>
              <a:rPr lang="it-IT" altLang="it-IT" dirty="0">
                <a:latin typeface="+mn-lt"/>
              </a:rPr>
              <a:t> ammonizione pubblica</a:t>
            </a:r>
          </a:p>
          <a:p>
            <a:pPr eaLnBrk="1" hangingPunct="1">
              <a:buFont typeface="Arial" panose="020B0604020202020204" pitchFamily="34" charset="0"/>
              <a:buChar char="•"/>
            </a:pPr>
            <a:r>
              <a:rPr lang="it-IT" altLang="it-IT" dirty="0">
                <a:latin typeface="+mn-lt"/>
              </a:rPr>
              <a:t> separazione dai compagni per un tempo indeterminato</a:t>
            </a:r>
          </a:p>
          <a:p>
            <a:pPr eaLnBrk="1" hangingPunct="1">
              <a:buFont typeface="Arial" panose="020B0604020202020204" pitchFamily="34" charset="0"/>
              <a:buChar char="•"/>
            </a:pPr>
            <a:r>
              <a:rPr lang="it-IT" altLang="it-IT" dirty="0">
                <a:latin typeface="+mn-lt"/>
              </a:rPr>
              <a:t>  privazione visita dei parenti e divertimenti</a:t>
            </a:r>
          </a:p>
          <a:p>
            <a:pPr eaLnBrk="1" hangingPunct="1"/>
            <a:endParaRPr lang="it-IT" altLang="it-IT" dirty="0"/>
          </a:p>
        </p:txBody>
      </p:sp>
    </p:spTree>
    <p:extLst>
      <p:ext uri="{BB962C8B-B14F-4D97-AF65-F5344CB8AC3E}">
        <p14:creationId xmlns:p14="http://schemas.microsoft.com/office/powerpoint/2010/main" val="36251455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val="3617816505"/>
              </p:ext>
            </p:extLst>
          </p:nvPr>
        </p:nvGraphicFramePr>
        <p:xfrm>
          <a:off x="-30266" y="624879"/>
          <a:ext cx="12192000" cy="580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088913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fico 1"/>
          <p:cNvGraphicFramePr/>
          <p:nvPr>
            <p:extLst>
              <p:ext uri="{D42A27DB-BD31-4B8C-83A1-F6EECF244321}">
                <p14:modId xmlns:p14="http://schemas.microsoft.com/office/powerpoint/2010/main" val="3110101680"/>
              </p:ext>
            </p:extLst>
          </p:nvPr>
        </p:nvGraphicFramePr>
        <p:xfrm>
          <a:off x="-24172" y="518921"/>
          <a:ext cx="12192000" cy="5812936"/>
        </p:xfrm>
        <a:graphic>
          <a:graphicData uri="http://schemas.openxmlformats.org/drawingml/2006/chart">
            <c:chart xmlns:c="http://schemas.openxmlformats.org/drawingml/2006/chart" xmlns:r="http://schemas.openxmlformats.org/officeDocument/2006/relationships" r:id="rId3"/>
          </a:graphicData>
        </a:graphic>
      </p:graphicFrame>
      <p:sp>
        <p:nvSpPr>
          <p:cNvPr id="3" name="CasellaDiTesto 2"/>
          <p:cNvSpPr txBox="1"/>
          <p:nvPr/>
        </p:nvSpPr>
        <p:spPr>
          <a:xfrm>
            <a:off x="9912663" y="651592"/>
            <a:ext cx="1463020" cy="326884"/>
          </a:xfrm>
          <a:prstGeom prst="rect">
            <a:avLst/>
          </a:prstGeom>
          <a:noFill/>
        </p:spPr>
        <p:txBody>
          <a:bodyPr wrap="square" rtlCol="0">
            <a:spAutoFit/>
          </a:bodyPr>
          <a:lstStyle/>
          <a:p>
            <a:r>
              <a:rPr lang="it-IT" sz="1524" i="1" dirty="0"/>
              <a:t>Campione: 73</a:t>
            </a:r>
          </a:p>
        </p:txBody>
      </p:sp>
    </p:spTree>
    <p:extLst>
      <p:ext uri="{BB962C8B-B14F-4D97-AF65-F5344CB8AC3E}">
        <p14:creationId xmlns:p14="http://schemas.microsoft.com/office/powerpoint/2010/main" val="370262782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Segnaposto contenuto 7"/>
          <p:cNvGraphicFramePr>
            <a:graphicFrameLocks noGrp="1"/>
          </p:cNvGraphicFramePr>
          <p:nvPr>
            <p:ph idx="1"/>
            <p:extLst>
              <p:ext uri="{D42A27DB-BD31-4B8C-83A1-F6EECF244321}">
                <p14:modId xmlns:p14="http://schemas.microsoft.com/office/powerpoint/2010/main" val="792530445"/>
              </p:ext>
            </p:extLst>
          </p:nvPr>
        </p:nvGraphicFramePr>
        <p:xfrm>
          <a:off x="0" y="526143"/>
          <a:ext cx="12192000" cy="5805714"/>
        </p:xfrm>
        <a:graphic>
          <a:graphicData uri="http://schemas.openxmlformats.org/drawingml/2006/chart">
            <c:chart xmlns:c="http://schemas.openxmlformats.org/drawingml/2006/chart" xmlns:r="http://schemas.openxmlformats.org/officeDocument/2006/relationships" r:id="rId2"/>
          </a:graphicData>
        </a:graphic>
      </p:graphicFrame>
      <p:sp>
        <p:nvSpPr>
          <p:cNvPr id="9" name="CasellaDiTesto 8"/>
          <p:cNvSpPr txBox="1"/>
          <p:nvPr/>
        </p:nvSpPr>
        <p:spPr>
          <a:xfrm>
            <a:off x="8713261" y="678400"/>
            <a:ext cx="4632896" cy="307777"/>
          </a:xfrm>
          <a:prstGeom prst="rect">
            <a:avLst/>
          </a:prstGeom>
          <a:noFill/>
        </p:spPr>
        <p:txBody>
          <a:bodyPr wrap="square" rtlCol="0">
            <a:spAutoFit/>
          </a:bodyPr>
          <a:lstStyle/>
          <a:p>
            <a:r>
              <a:rPr lang="it-IT" sz="1400" i="1" dirty="0"/>
              <a:t>Campione</a:t>
            </a:r>
            <a:r>
              <a:rPr lang="it-IT" sz="1400" dirty="0"/>
              <a:t>: 85</a:t>
            </a:r>
          </a:p>
        </p:txBody>
      </p:sp>
    </p:spTree>
    <p:extLst>
      <p:ext uri="{BB962C8B-B14F-4D97-AF65-F5344CB8AC3E}">
        <p14:creationId xmlns:p14="http://schemas.microsoft.com/office/powerpoint/2010/main" val="209200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extLst>
              <p:ext uri="{D42A27DB-BD31-4B8C-83A1-F6EECF244321}">
                <p14:modId xmlns:p14="http://schemas.microsoft.com/office/powerpoint/2010/main" val="515348102"/>
              </p:ext>
            </p:extLst>
          </p:nvPr>
        </p:nvGraphicFramePr>
        <p:xfrm>
          <a:off x="-14005" y="516855"/>
          <a:ext cx="12192000" cy="5805714"/>
        </p:xfrm>
        <a:graphic>
          <a:graphicData uri="http://schemas.openxmlformats.org/drawingml/2006/chart">
            <c:chart xmlns:c="http://schemas.openxmlformats.org/drawingml/2006/chart" xmlns:r="http://schemas.openxmlformats.org/officeDocument/2006/relationships" r:id="rId2"/>
          </a:graphicData>
        </a:graphic>
      </p:graphicFrame>
      <p:sp>
        <p:nvSpPr>
          <p:cNvPr id="5" name="CasellaDiTesto 4"/>
          <p:cNvSpPr txBox="1"/>
          <p:nvPr/>
        </p:nvSpPr>
        <p:spPr>
          <a:xfrm>
            <a:off x="9947065" y="663467"/>
            <a:ext cx="1560125" cy="326884"/>
          </a:xfrm>
          <a:prstGeom prst="rect">
            <a:avLst/>
          </a:prstGeom>
          <a:noFill/>
        </p:spPr>
        <p:txBody>
          <a:bodyPr wrap="square" rtlCol="0">
            <a:spAutoFit/>
          </a:bodyPr>
          <a:lstStyle/>
          <a:p>
            <a:r>
              <a:rPr lang="it-IT" sz="1524" i="1" dirty="0"/>
              <a:t>Campione</a:t>
            </a:r>
            <a:r>
              <a:rPr lang="it-IT" sz="1524" dirty="0"/>
              <a:t>: 38</a:t>
            </a:r>
          </a:p>
        </p:txBody>
      </p:sp>
    </p:spTree>
    <p:extLst>
      <p:ext uri="{BB962C8B-B14F-4D97-AF65-F5344CB8AC3E}">
        <p14:creationId xmlns:p14="http://schemas.microsoft.com/office/powerpoint/2010/main" val="40842136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extLst>
              <p:ext uri="{D42A27DB-BD31-4B8C-83A1-F6EECF244321}">
                <p14:modId xmlns:p14="http://schemas.microsoft.com/office/powerpoint/2010/main" val="1826547344"/>
              </p:ext>
            </p:extLst>
          </p:nvPr>
        </p:nvGraphicFramePr>
        <p:xfrm>
          <a:off x="-24323" y="500698"/>
          <a:ext cx="12192000" cy="5805714"/>
        </p:xfrm>
        <a:graphic>
          <a:graphicData uri="http://schemas.openxmlformats.org/drawingml/2006/chart">
            <c:chart xmlns:c="http://schemas.openxmlformats.org/drawingml/2006/chart" xmlns:r="http://schemas.openxmlformats.org/officeDocument/2006/relationships" r:id="rId2"/>
          </a:graphicData>
        </a:graphic>
      </p:graphicFrame>
      <p:sp>
        <p:nvSpPr>
          <p:cNvPr id="4" name="CasellaDiTesto 3"/>
          <p:cNvSpPr txBox="1"/>
          <p:nvPr/>
        </p:nvSpPr>
        <p:spPr>
          <a:xfrm>
            <a:off x="9553077" y="695235"/>
            <a:ext cx="1621604" cy="326884"/>
          </a:xfrm>
          <a:prstGeom prst="rect">
            <a:avLst/>
          </a:prstGeom>
          <a:noFill/>
        </p:spPr>
        <p:txBody>
          <a:bodyPr wrap="square" rtlCol="0">
            <a:spAutoFit/>
          </a:bodyPr>
          <a:lstStyle/>
          <a:p>
            <a:r>
              <a:rPr lang="it-IT" sz="1524" i="1" dirty="0"/>
              <a:t>Campione: 39</a:t>
            </a:r>
          </a:p>
        </p:txBody>
      </p:sp>
    </p:spTree>
    <p:extLst>
      <p:ext uri="{BB962C8B-B14F-4D97-AF65-F5344CB8AC3E}">
        <p14:creationId xmlns:p14="http://schemas.microsoft.com/office/powerpoint/2010/main" val="25778485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extLst>
              <p:ext uri="{D42A27DB-BD31-4B8C-83A1-F6EECF244321}">
                <p14:modId xmlns:p14="http://schemas.microsoft.com/office/powerpoint/2010/main" val="1091828326"/>
              </p:ext>
            </p:extLst>
          </p:nvPr>
        </p:nvGraphicFramePr>
        <p:xfrm>
          <a:off x="-26789" y="526143"/>
          <a:ext cx="12192000" cy="580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62337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extLst>
              <p:ext uri="{D42A27DB-BD31-4B8C-83A1-F6EECF244321}">
                <p14:modId xmlns:p14="http://schemas.microsoft.com/office/powerpoint/2010/main" val="1273333977"/>
              </p:ext>
            </p:extLst>
          </p:nvPr>
        </p:nvGraphicFramePr>
        <p:xfrm>
          <a:off x="0" y="526143"/>
          <a:ext cx="12192000" cy="580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5560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extLst>
              <p:ext uri="{D42A27DB-BD31-4B8C-83A1-F6EECF244321}">
                <p14:modId xmlns:p14="http://schemas.microsoft.com/office/powerpoint/2010/main" val="6705377"/>
              </p:ext>
            </p:extLst>
          </p:nvPr>
        </p:nvGraphicFramePr>
        <p:xfrm>
          <a:off x="0" y="526143"/>
          <a:ext cx="12192000" cy="580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21281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892292" y="2300553"/>
            <a:ext cx="10058400" cy="1609344"/>
          </a:xfrm>
        </p:spPr>
        <p:txBody>
          <a:bodyPr>
            <a:noAutofit/>
          </a:bodyPr>
          <a:lstStyle/>
          <a:p>
            <a:pPr algn="ctr"/>
            <a:r>
              <a:rPr lang="it-IT" sz="7200" dirty="0">
                <a:latin typeface="Rockwell Condensed" pitchFamily="18" charset="0"/>
              </a:rPr>
              <a:t>INFORMAZIONI </a:t>
            </a:r>
            <a:r>
              <a:rPr lang="it-IT" sz="7200" dirty="0" smtClean="0">
                <a:latin typeface="Rockwell Condensed" pitchFamily="18" charset="0"/>
              </a:rPr>
              <a:t/>
            </a:r>
            <a:br>
              <a:rPr lang="it-IT" sz="7200" dirty="0" smtClean="0">
                <a:latin typeface="Rockwell Condensed" pitchFamily="18" charset="0"/>
              </a:rPr>
            </a:br>
            <a:r>
              <a:rPr lang="it-IT" sz="7200" dirty="0" smtClean="0">
                <a:latin typeface="Rockwell Condensed" pitchFamily="18" charset="0"/>
              </a:rPr>
              <a:t>STORICHE</a:t>
            </a:r>
            <a:endParaRPr lang="it-IT" sz="7200" dirty="0"/>
          </a:p>
        </p:txBody>
      </p:sp>
      <p:sp>
        <p:nvSpPr>
          <p:cNvPr id="3" name="Segnaposto contenuto 2"/>
          <p:cNvSpPr>
            <a:spLocks noGrp="1"/>
          </p:cNvSpPr>
          <p:nvPr>
            <p:ph sz="half" idx="1"/>
          </p:nvPr>
        </p:nvSpPr>
        <p:spPr>
          <a:xfrm>
            <a:off x="6530490" y="118753"/>
            <a:ext cx="4983222" cy="4548739"/>
          </a:xfrm>
        </p:spPr>
        <p:txBody>
          <a:bodyPr/>
          <a:lstStyle/>
          <a:p>
            <a:pPr marL="0" indent="0" algn="ctr">
              <a:buNone/>
            </a:pPr>
            <a:r>
              <a:rPr lang="it-IT" dirty="0">
                <a:solidFill>
                  <a:srgbClr val="C00000"/>
                </a:solidFill>
              </a:rPr>
              <a:t>ORFANOTROFIO MARTINITT</a:t>
            </a:r>
          </a:p>
          <a:p>
            <a:r>
              <a:rPr lang="it-IT" sz="1800" dirty="0" smtClean="0"/>
              <a:t>Venne </a:t>
            </a:r>
            <a:r>
              <a:rPr lang="it-IT" sz="1800" dirty="0"/>
              <a:t>fondato nel 1500 tra via Manzoni e via Morone</a:t>
            </a:r>
          </a:p>
          <a:p>
            <a:pPr>
              <a:buFont typeface="Arial" pitchFamily="34" charset="0"/>
              <a:buChar char="•"/>
            </a:pPr>
            <a:r>
              <a:rPr lang="it-IT" sz="1800" dirty="0"/>
              <a:t>Nel 1700 la sede si sposta nel Convento di </a:t>
            </a:r>
            <a:r>
              <a:rPr lang="it-IT" sz="1800" dirty="0" err="1"/>
              <a:t>S.Pietro</a:t>
            </a:r>
            <a:r>
              <a:rPr lang="it-IT" sz="1800" dirty="0"/>
              <a:t> in Gessate </a:t>
            </a:r>
          </a:p>
          <a:p>
            <a:pPr>
              <a:buFont typeface="Arial" pitchFamily="34" charset="0"/>
              <a:buChar char="•"/>
            </a:pPr>
            <a:r>
              <a:rPr lang="it-IT" sz="1800" dirty="0"/>
              <a:t>In seguito si spostarono nuovamente in </a:t>
            </a:r>
            <a:r>
              <a:rPr lang="it-IT" sz="1800" dirty="0" smtClean="0"/>
              <a:t>alcuni </a:t>
            </a:r>
            <a:r>
              <a:rPr lang="it-IT" sz="1800" dirty="0"/>
              <a:t>locali a Brera</a:t>
            </a:r>
          </a:p>
          <a:p>
            <a:pPr>
              <a:buFont typeface="Arial" pitchFamily="34" charset="0"/>
              <a:buChar char="•"/>
            </a:pPr>
            <a:r>
              <a:rPr lang="it-IT" sz="1800" dirty="0"/>
              <a:t>Nel </a:t>
            </a:r>
            <a:r>
              <a:rPr lang="it-IT" sz="1800" dirty="0" smtClean="0"/>
              <a:t>XIX secolo </a:t>
            </a:r>
            <a:r>
              <a:rPr lang="it-IT" sz="1800" dirty="0"/>
              <a:t>tornano nella vecchia </a:t>
            </a:r>
            <a:r>
              <a:rPr lang="it-IT" sz="1800" dirty="0" smtClean="0"/>
              <a:t>sede</a:t>
            </a:r>
            <a:endParaRPr lang="it-IT" sz="1800" dirty="0"/>
          </a:p>
          <a:p>
            <a:pPr>
              <a:buFont typeface="Arial" pitchFamily="34" charset="0"/>
              <a:buChar char="•"/>
            </a:pPr>
            <a:r>
              <a:rPr lang="it-IT" sz="1800" dirty="0"/>
              <a:t>Infine nel 1932 approdano in via Pitteri</a:t>
            </a:r>
          </a:p>
          <a:p>
            <a:endParaRPr lang="it-IT" dirty="0"/>
          </a:p>
        </p:txBody>
      </p:sp>
      <p:sp>
        <p:nvSpPr>
          <p:cNvPr id="4" name="Segnaposto contenuto 3"/>
          <p:cNvSpPr>
            <a:spLocks noGrp="1"/>
          </p:cNvSpPr>
          <p:nvPr>
            <p:ph sz="half" idx="2"/>
          </p:nvPr>
        </p:nvSpPr>
        <p:spPr>
          <a:xfrm>
            <a:off x="6530490" y="3289465"/>
            <a:ext cx="4754880" cy="4726411"/>
          </a:xfrm>
        </p:spPr>
        <p:txBody>
          <a:bodyPr/>
          <a:lstStyle/>
          <a:p>
            <a:pPr algn="ctr">
              <a:buNone/>
            </a:pPr>
            <a:r>
              <a:rPr lang="it-IT" dirty="0" smtClean="0">
                <a:solidFill>
                  <a:srgbClr val="3399FF"/>
                </a:solidFill>
              </a:rPr>
              <a:t>ORFANOTROFIO STELLINE</a:t>
            </a:r>
            <a:endParaRPr lang="it-IT" sz="2400" dirty="0">
              <a:solidFill>
                <a:srgbClr val="3399FF"/>
              </a:solidFill>
            </a:endParaRPr>
          </a:p>
          <a:p>
            <a:r>
              <a:rPr lang="it-IT" sz="1800" dirty="0" smtClean="0"/>
              <a:t>La sezione femminile dei </a:t>
            </a:r>
            <a:r>
              <a:rPr lang="it-IT" sz="1800" dirty="0" err="1" smtClean="0"/>
              <a:t>Martinitt</a:t>
            </a:r>
            <a:r>
              <a:rPr lang="it-IT" sz="1800" dirty="0" smtClean="0"/>
              <a:t> fu in Santa Caterina da Rancate</a:t>
            </a:r>
          </a:p>
          <a:p>
            <a:r>
              <a:rPr lang="it-IT" sz="1800" dirty="0" smtClean="0"/>
              <a:t>Nel 1572 San Carlo Borromeo abolì l’antico monastero delle benedettine</a:t>
            </a:r>
          </a:p>
          <a:p>
            <a:r>
              <a:rPr lang="it-IT" sz="1800" dirty="0" smtClean="0"/>
              <a:t>L’arcivescovo eresse l’ospedale dei poveri mendicanti e vergognosi </a:t>
            </a:r>
            <a:r>
              <a:rPr lang="it-IT" sz="1800" dirty="0" err="1" smtClean="0"/>
              <a:t>dell</a:t>
            </a:r>
            <a:r>
              <a:rPr lang="it-IT" sz="1800" dirty="0" smtClean="0"/>
              <a:t> stella</a:t>
            </a:r>
            <a:endParaRPr lang="it-IT" sz="1800" dirty="0"/>
          </a:p>
          <a:p>
            <a:r>
              <a:rPr lang="it-IT" sz="1800" dirty="0" smtClean="0"/>
              <a:t>L’orfanotrofio fu spostato in corso Magenta nel XVIII secolo.</a:t>
            </a:r>
            <a:endParaRPr lang="it-IT" dirty="0"/>
          </a:p>
        </p:txBody>
      </p:sp>
    </p:spTree>
    <p:extLst>
      <p:ext uri="{BB962C8B-B14F-4D97-AF65-F5344CB8AC3E}">
        <p14:creationId xmlns:p14="http://schemas.microsoft.com/office/powerpoint/2010/main" val="2179635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fico 2"/>
          <p:cNvGraphicFramePr/>
          <p:nvPr>
            <p:extLst>
              <p:ext uri="{D42A27DB-BD31-4B8C-83A1-F6EECF244321}">
                <p14:modId xmlns:p14="http://schemas.microsoft.com/office/powerpoint/2010/main" val="1696602313"/>
              </p:ext>
            </p:extLst>
          </p:nvPr>
        </p:nvGraphicFramePr>
        <p:xfrm>
          <a:off x="0" y="526143"/>
          <a:ext cx="12192000" cy="580571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58317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045135" y="98854"/>
            <a:ext cx="10063590" cy="1303144"/>
          </a:xfrm>
        </p:spPr>
        <p:txBody>
          <a:bodyPr>
            <a:normAutofit/>
          </a:bodyPr>
          <a:lstStyle/>
          <a:p>
            <a:pPr algn="ctr"/>
            <a:r>
              <a:rPr lang="it-IT" sz="6000" dirty="0" smtClean="0"/>
              <a:t>Ferdinando Perosa</a:t>
            </a:r>
            <a:endParaRPr lang="it-IT" sz="6000" dirty="0"/>
          </a:p>
        </p:txBody>
      </p:sp>
      <p:sp>
        <p:nvSpPr>
          <p:cNvPr id="3" name="Segnaposto contenuto 2"/>
          <p:cNvSpPr>
            <a:spLocks noGrp="1"/>
          </p:cNvSpPr>
          <p:nvPr>
            <p:ph idx="1"/>
          </p:nvPr>
        </p:nvSpPr>
        <p:spPr>
          <a:xfrm>
            <a:off x="1045135" y="1507524"/>
            <a:ext cx="10058400" cy="5226415"/>
          </a:xfrm>
        </p:spPr>
        <p:txBody>
          <a:bodyPr>
            <a:normAutofit fontScale="77500" lnSpcReduction="20000"/>
          </a:bodyPr>
          <a:lstStyle/>
          <a:p>
            <a:pPr marL="0" indent="0" algn="ctr">
              <a:buNone/>
            </a:pPr>
            <a:r>
              <a:rPr lang="it-IT" sz="3300" b="1" i="1" u="sng" dirty="0">
                <a:solidFill>
                  <a:srgbClr val="C00000"/>
                </a:solidFill>
              </a:rPr>
              <a:t>Ha mai assistito a incidenti sul lavoro</a:t>
            </a:r>
            <a:r>
              <a:rPr lang="it-IT" sz="3300" b="1" i="1" u="sng" dirty="0" smtClean="0">
                <a:solidFill>
                  <a:srgbClr val="C00000"/>
                </a:solidFill>
              </a:rPr>
              <a:t>?</a:t>
            </a:r>
          </a:p>
          <a:p>
            <a:pPr marL="0" indent="0" algn="ctr">
              <a:buNone/>
            </a:pPr>
            <a:endParaRPr lang="it-IT" sz="3300" b="1" i="1" u="sng" dirty="0"/>
          </a:p>
          <a:p>
            <a:pPr marL="0" indent="0">
              <a:buNone/>
            </a:pPr>
            <a:r>
              <a:rPr lang="it-IT" sz="2300" dirty="0"/>
              <a:t>Devo ammettere di sì. A volte gli stampatori ci lasciavano moncherini. Io ho visto tanti stampatori e tranciatori che erano quelli che comprimevano rischiare. Una volta non c’era tutta la sicurezza sul lavoro, ne ho conosciuti tanti a cui mancava qualche pezzettino. Gli incidenti capitavano soprattutto di sera perché si era più stanchi. Una volta iniziavo nove e finivo alle sei, quasi sempre si finiva alle sei. Di lavoro ce n’era tanto ora non ce n’è più. Io ho lavorato durante il boom degli anni 60. Facevo anche attività sindacale e ho combattuto tanto, nell’ azienda dove il 70%  era composto da donne e il 30% da uomini. Io ero in commissione interna e la nostra azienda andava molto bene. I sindacati facevano delle proposte dopo le assemblee con gli operai dove si valutava e si riteneva le domande opportune da fare. Il sindacato faceva capire di non </a:t>
            </a:r>
            <a:r>
              <a:rPr lang="it-IT" sz="2300" dirty="0" err="1" smtClean="0"/>
              <a:t>trattare,cioè</a:t>
            </a:r>
            <a:r>
              <a:rPr lang="it-IT" sz="2300" dirty="0" smtClean="0"/>
              <a:t> </a:t>
            </a:r>
            <a:r>
              <a:rPr lang="it-IT" sz="2300" dirty="0"/>
              <a:t>se le richieste presentate non erano cosi spropositate erano sostenibili così se qualche azienda cominciava a trattare, il fronte del muro del “NO” si sgretola un po’. Io ho imparato che a discutere con i padroni si cresce. acquisite una capacità di esprimervi perché è utile. Durante i consigli mi arrabbiavo perché lottavo per la parità di sessi nel mondo del lavoro. Riuscivo a convincere il padrone che gli diceva :si lei ha ragione, ma si ricordi che il capo sono io. Per me era una vittoria, perché sai che non puoi andare oltre se non c’è dietro chi ti spinge. Io nel 60 avevo imparato il lavoro bene , me ne sono andato via sei mesi, a lavorare al giornale solo al pomeriggio dove guadagnavo il doppio. Il datore di lavoro (disegnatore) mi diceva che se volevo potevo prendere lavoro al mattino dato che ero libero. A furia di insistere, abbiamo trattato in termini economici e da 50000 lire sono passato a guadagnarne 100000, non solo io ma tutto il reparto. Per questo è sempre bene discutere. </a:t>
            </a:r>
          </a:p>
          <a:p>
            <a:pPr marL="0" indent="0">
              <a:buNone/>
            </a:pPr>
            <a:endParaRPr lang="it-IT" dirty="0"/>
          </a:p>
        </p:txBody>
      </p:sp>
    </p:spTree>
    <p:extLst>
      <p:ext uri="{BB962C8B-B14F-4D97-AF65-F5344CB8AC3E}">
        <p14:creationId xmlns:p14="http://schemas.microsoft.com/office/powerpoint/2010/main" val="16982652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92877" y="79791"/>
            <a:ext cx="12698568" cy="1143000"/>
          </a:xfrm>
        </p:spPr>
        <p:txBody>
          <a:bodyPr>
            <a:noAutofit/>
          </a:bodyPr>
          <a:lstStyle/>
          <a:p>
            <a:r>
              <a:rPr lang="it-IT" dirty="0"/>
              <a:t>Professioni non più esistenti </a:t>
            </a:r>
            <a:r>
              <a:rPr lang="it-IT" dirty="0" smtClean="0"/>
              <a:t>o particolari</a:t>
            </a:r>
            <a:endParaRPr lang="it-IT" dirty="0"/>
          </a:p>
        </p:txBody>
      </p:sp>
      <p:sp>
        <p:nvSpPr>
          <p:cNvPr id="6" name="Segnaposto testo 5"/>
          <p:cNvSpPr>
            <a:spLocks noGrp="1"/>
          </p:cNvSpPr>
          <p:nvPr>
            <p:ph type="body" idx="1"/>
          </p:nvPr>
        </p:nvSpPr>
        <p:spPr>
          <a:xfrm>
            <a:off x="1302817" y="1222791"/>
            <a:ext cx="4040188" cy="639762"/>
          </a:xfrm>
        </p:spPr>
        <p:txBody>
          <a:bodyPr>
            <a:noAutofit/>
          </a:bodyPr>
          <a:lstStyle/>
          <a:p>
            <a:pPr algn="ctr">
              <a:lnSpc>
                <a:spcPct val="80000"/>
              </a:lnSpc>
            </a:pPr>
            <a:r>
              <a:rPr lang="it-IT" sz="2800" dirty="0">
                <a:solidFill>
                  <a:srgbClr val="C00000"/>
                </a:solidFill>
              </a:rPr>
              <a:t>Litografo</a:t>
            </a:r>
          </a:p>
        </p:txBody>
      </p:sp>
      <p:sp>
        <p:nvSpPr>
          <p:cNvPr id="5" name="Segnaposto contenuto 4"/>
          <p:cNvSpPr>
            <a:spLocks noGrp="1"/>
          </p:cNvSpPr>
          <p:nvPr>
            <p:ph sz="half" idx="2"/>
          </p:nvPr>
        </p:nvSpPr>
        <p:spPr>
          <a:xfrm>
            <a:off x="1438312" y="2034369"/>
            <a:ext cx="4040188" cy="2357454"/>
          </a:xfrm>
        </p:spPr>
        <p:txBody>
          <a:bodyPr/>
          <a:lstStyle/>
          <a:p>
            <a:pPr marL="285750" indent="-285750">
              <a:lnSpc>
                <a:spcPct val="80000"/>
              </a:lnSpc>
              <a:buFont typeface="Arial" panose="020B0604020202020204" pitchFamily="34" charset="0"/>
              <a:buChar char="•"/>
            </a:pPr>
            <a:r>
              <a:rPr lang="it-IT" sz="1800" dirty="0"/>
              <a:t>Specializzato nella stampa litografica</a:t>
            </a:r>
          </a:p>
          <a:p>
            <a:pPr marL="285750" indent="-285750">
              <a:lnSpc>
                <a:spcPct val="80000"/>
              </a:lnSpc>
              <a:buFont typeface="Arial" panose="020B0604020202020204" pitchFamily="34" charset="0"/>
              <a:buChar char="•"/>
            </a:pPr>
            <a:r>
              <a:rPr lang="it-IT" sz="1800" dirty="0"/>
              <a:t>Mestiere svolto principalmente dagli uomini</a:t>
            </a:r>
          </a:p>
          <a:p>
            <a:pPr marL="285750" indent="-285750">
              <a:lnSpc>
                <a:spcPct val="80000"/>
              </a:lnSpc>
              <a:buFont typeface="Arial" panose="020B0604020202020204" pitchFamily="34" charset="0"/>
              <a:buChar char="•"/>
            </a:pPr>
            <a:r>
              <a:rPr lang="it-IT" sz="1800" dirty="0"/>
              <a:t>Si sviluppa a partire dall’inizio del 1900, diffondendosi maggiormente dopo il 1940</a:t>
            </a:r>
          </a:p>
          <a:p>
            <a:pPr>
              <a:buNone/>
            </a:pPr>
            <a:endParaRPr lang="it-IT" dirty="0" smtClean="0"/>
          </a:p>
          <a:p>
            <a:pPr>
              <a:buNone/>
            </a:pPr>
            <a:endParaRPr lang="it-IT" b="1" dirty="0" smtClean="0">
              <a:latin typeface="Brush Script MT" pitchFamily="66" charset="0"/>
            </a:endParaRPr>
          </a:p>
          <a:p>
            <a:pPr>
              <a:buNone/>
            </a:pPr>
            <a:endParaRPr lang="it-IT" dirty="0" smtClean="0">
              <a:latin typeface="Brush Script MT" pitchFamily="66" charset="0"/>
            </a:endParaRPr>
          </a:p>
        </p:txBody>
      </p:sp>
      <p:sp>
        <p:nvSpPr>
          <p:cNvPr id="7" name="Segnaposto testo 6"/>
          <p:cNvSpPr>
            <a:spLocks noGrp="1"/>
          </p:cNvSpPr>
          <p:nvPr>
            <p:ph type="body" sz="quarter" idx="3"/>
          </p:nvPr>
        </p:nvSpPr>
        <p:spPr>
          <a:xfrm>
            <a:off x="8455026" y="4139240"/>
            <a:ext cx="4041775" cy="639762"/>
          </a:xfrm>
        </p:spPr>
        <p:txBody>
          <a:bodyPr>
            <a:noAutofit/>
          </a:bodyPr>
          <a:lstStyle/>
          <a:p>
            <a:r>
              <a:rPr lang="it-IT" sz="2800" dirty="0" err="1">
                <a:solidFill>
                  <a:srgbClr val="C00000"/>
                </a:solidFill>
              </a:rPr>
              <a:t>Fotocromista</a:t>
            </a:r>
            <a:endParaRPr lang="it-IT" sz="2800" dirty="0">
              <a:solidFill>
                <a:srgbClr val="C00000"/>
              </a:solidFill>
            </a:endParaRPr>
          </a:p>
        </p:txBody>
      </p:sp>
      <p:sp>
        <p:nvSpPr>
          <p:cNvPr id="8" name="Segnaposto contenuto 7"/>
          <p:cNvSpPr>
            <a:spLocks noGrp="1"/>
          </p:cNvSpPr>
          <p:nvPr>
            <p:ph sz="quarter" idx="4"/>
          </p:nvPr>
        </p:nvSpPr>
        <p:spPr>
          <a:xfrm>
            <a:off x="7995059" y="4876945"/>
            <a:ext cx="4041775" cy="2214554"/>
          </a:xfrm>
        </p:spPr>
        <p:txBody>
          <a:bodyPr/>
          <a:lstStyle/>
          <a:p>
            <a:pPr>
              <a:lnSpc>
                <a:spcPct val="80000"/>
              </a:lnSpc>
            </a:pPr>
            <a:r>
              <a:rPr lang="it-IT" sz="1800" dirty="0"/>
              <a:t>Interviene sulle pellicole modificandone i rapporti di colore e ottenendo un risultato più realistico</a:t>
            </a:r>
          </a:p>
          <a:p>
            <a:pPr>
              <a:lnSpc>
                <a:spcPct val="80000"/>
              </a:lnSpc>
            </a:pPr>
            <a:r>
              <a:rPr lang="it-IT" sz="1800" dirty="0"/>
              <a:t>Svolto quasi esclusivamente dagli uomini </a:t>
            </a:r>
          </a:p>
          <a:p>
            <a:endParaRPr lang="it-IT" dirty="0"/>
          </a:p>
        </p:txBody>
      </p:sp>
      <p:pic>
        <p:nvPicPr>
          <p:cNvPr id="1026" name="Picture 2" descr="Risultato immagine per litografo"/>
          <p:cNvPicPr>
            <a:picLocks noChangeAspect="1" noChangeArrowheads="1"/>
          </p:cNvPicPr>
          <p:nvPr/>
        </p:nvPicPr>
        <p:blipFill>
          <a:blip r:embed="rId2"/>
          <a:srcRect/>
          <a:stretch>
            <a:fillRect/>
          </a:stretch>
        </p:blipFill>
        <p:spPr bwMode="auto">
          <a:xfrm>
            <a:off x="8252814" y="1222791"/>
            <a:ext cx="2863290" cy="27968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28" name="Picture 4" descr="Risultato immagine per fotocromismo"/>
          <p:cNvPicPr>
            <a:picLocks noChangeAspect="1" noChangeArrowheads="1"/>
          </p:cNvPicPr>
          <p:nvPr/>
        </p:nvPicPr>
        <p:blipFill>
          <a:blip r:embed="rId3"/>
          <a:srcRect/>
          <a:stretch>
            <a:fillRect/>
          </a:stretch>
        </p:blipFill>
        <p:spPr bwMode="auto">
          <a:xfrm>
            <a:off x="1302817" y="4391823"/>
            <a:ext cx="4803879" cy="18624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7871947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1166984" y="180161"/>
            <a:ext cx="4040188" cy="639762"/>
          </a:xfrm>
        </p:spPr>
        <p:txBody>
          <a:bodyPr>
            <a:noAutofit/>
          </a:bodyPr>
          <a:lstStyle/>
          <a:p>
            <a:r>
              <a:rPr lang="it-IT" sz="2800" dirty="0">
                <a:solidFill>
                  <a:srgbClr val="C00000"/>
                </a:solidFill>
              </a:rPr>
              <a:t>Tipografo</a:t>
            </a:r>
          </a:p>
        </p:txBody>
      </p:sp>
      <p:sp>
        <p:nvSpPr>
          <p:cNvPr id="4" name="Segnaposto contenuto 3"/>
          <p:cNvSpPr>
            <a:spLocks noGrp="1"/>
          </p:cNvSpPr>
          <p:nvPr>
            <p:ph sz="half" idx="2"/>
          </p:nvPr>
        </p:nvSpPr>
        <p:spPr>
          <a:xfrm>
            <a:off x="325416" y="1034237"/>
            <a:ext cx="4040188" cy="2786082"/>
          </a:xfrm>
        </p:spPr>
        <p:txBody>
          <a:bodyPr>
            <a:normAutofit fontScale="25000" lnSpcReduction="20000"/>
          </a:bodyPr>
          <a:lstStyle/>
          <a:p>
            <a:r>
              <a:rPr lang="it-IT" sz="7200" dirty="0"/>
              <a:t>Produce testi stampati usando matrici composte di caratteri mobili o lastre di altro tipo</a:t>
            </a:r>
          </a:p>
          <a:p>
            <a:r>
              <a:rPr lang="it-IT" sz="7200" dirty="0"/>
              <a:t>Consiste in tre fasi:</a:t>
            </a:r>
          </a:p>
          <a:p>
            <a:pPr>
              <a:buNone/>
            </a:pPr>
            <a:r>
              <a:rPr lang="it-IT" sz="7200" dirty="0"/>
              <a:t>   -  disegno di caratteri tipografici</a:t>
            </a:r>
          </a:p>
          <a:p>
            <a:pPr>
              <a:buNone/>
            </a:pPr>
            <a:r>
              <a:rPr lang="it-IT" sz="7200" dirty="0"/>
              <a:t>   -  formatura tipografica (impaginazione)</a:t>
            </a:r>
          </a:p>
          <a:p>
            <a:pPr>
              <a:buNone/>
            </a:pPr>
            <a:r>
              <a:rPr lang="it-IT" sz="7200" dirty="0"/>
              <a:t>   -   stampa del supporto</a:t>
            </a:r>
          </a:p>
          <a:p>
            <a:pPr>
              <a:buNone/>
            </a:pPr>
            <a:r>
              <a:rPr lang="it-IT" sz="7200" dirty="0"/>
              <a:t>   -  confezionamento</a:t>
            </a:r>
          </a:p>
          <a:p>
            <a:r>
              <a:rPr lang="it-IT" sz="7200" dirty="0"/>
              <a:t>Professione che diminuisce progressivamente dalla prima alla terza serie</a:t>
            </a:r>
          </a:p>
          <a:p>
            <a:pPr>
              <a:buNone/>
            </a:pPr>
            <a:endParaRPr lang="it-IT" sz="1600" dirty="0">
              <a:latin typeface="Book Antiqua" pitchFamily="18" charset="0"/>
            </a:endParaRPr>
          </a:p>
        </p:txBody>
      </p:sp>
      <p:sp>
        <p:nvSpPr>
          <p:cNvPr id="5" name="Segnaposto testo 4"/>
          <p:cNvSpPr>
            <a:spLocks noGrp="1"/>
          </p:cNvSpPr>
          <p:nvPr>
            <p:ph type="body" sz="quarter" idx="3"/>
          </p:nvPr>
        </p:nvSpPr>
        <p:spPr>
          <a:xfrm>
            <a:off x="5485951" y="3854246"/>
            <a:ext cx="4041775" cy="639762"/>
          </a:xfrm>
        </p:spPr>
        <p:txBody>
          <a:bodyPr>
            <a:noAutofit/>
          </a:bodyPr>
          <a:lstStyle/>
          <a:p>
            <a:r>
              <a:rPr lang="it-IT" sz="2800" dirty="0">
                <a:solidFill>
                  <a:srgbClr val="C00000"/>
                </a:solidFill>
              </a:rPr>
              <a:t>Dattilografa</a:t>
            </a:r>
          </a:p>
        </p:txBody>
      </p:sp>
      <p:sp>
        <p:nvSpPr>
          <p:cNvPr id="6" name="Segnaposto contenuto 5"/>
          <p:cNvSpPr>
            <a:spLocks noGrp="1"/>
          </p:cNvSpPr>
          <p:nvPr>
            <p:ph sz="quarter" idx="4"/>
          </p:nvPr>
        </p:nvSpPr>
        <p:spPr>
          <a:xfrm>
            <a:off x="5207172" y="4614063"/>
            <a:ext cx="4041775" cy="1857412"/>
          </a:xfrm>
        </p:spPr>
        <p:txBody>
          <a:bodyPr>
            <a:normAutofit fontScale="92500" lnSpcReduction="10000"/>
          </a:bodyPr>
          <a:lstStyle/>
          <a:p>
            <a:r>
              <a:rPr lang="it-IT" sz="1800" dirty="0"/>
              <a:t>Chi scrive a macchina per professione</a:t>
            </a:r>
          </a:p>
          <a:p>
            <a:r>
              <a:rPr lang="it-IT" sz="1800" dirty="0"/>
              <a:t>Nasce nella seconda metà del 1800 quindi riscontrata nella terza serie</a:t>
            </a:r>
          </a:p>
          <a:p>
            <a:r>
              <a:rPr lang="it-IT" sz="1800" dirty="0"/>
              <a:t>Esercitata soprattutto da donne che per la prima volta hanno la possibilità di fare carriera</a:t>
            </a:r>
          </a:p>
          <a:p>
            <a:pPr>
              <a:buNone/>
            </a:pPr>
            <a:endParaRPr lang="it-IT" sz="1600" dirty="0"/>
          </a:p>
        </p:txBody>
      </p:sp>
      <p:sp>
        <p:nvSpPr>
          <p:cNvPr id="14338" name="AutoShape 2" descr="Risultato immagine per tipografo"/>
          <p:cNvSpPr>
            <a:spLocks noChangeAspect="1" noChangeArrowheads="1"/>
          </p:cNvSpPr>
          <p:nvPr/>
        </p:nvSpPr>
        <p:spPr bwMode="auto">
          <a:xfrm>
            <a:off x="1587501" y="-876300"/>
            <a:ext cx="2638425" cy="1838325"/>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14340" name="Picture 4" descr="Risultato immagine per tipografo"/>
          <p:cNvPicPr>
            <a:picLocks noChangeAspect="1" noChangeArrowheads="1"/>
          </p:cNvPicPr>
          <p:nvPr/>
        </p:nvPicPr>
        <p:blipFill>
          <a:blip r:embed="rId2"/>
          <a:srcRect/>
          <a:stretch>
            <a:fillRect/>
          </a:stretch>
        </p:blipFill>
        <p:spPr bwMode="auto">
          <a:xfrm>
            <a:off x="8337668" y="1566467"/>
            <a:ext cx="3588545" cy="24907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4342" name="Picture 6" descr="Risultato immagine per dattilografa"/>
          <p:cNvPicPr>
            <a:picLocks noChangeAspect="1" noChangeArrowheads="1"/>
          </p:cNvPicPr>
          <p:nvPr/>
        </p:nvPicPr>
        <p:blipFill>
          <a:blip r:embed="rId3"/>
          <a:srcRect/>
          <a:stretch>
            <a:fillRect/>
          </a:stretch>
        </p:blipFill>
        <p:spPr bwMode="auto">
          <a:xfrm>
            <a:off x="4581631" y="820361"/>
            <a:ext cx="1808641" cy="26800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2886478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testo 2"/>
          <p:cNvSpPr>
            <a:spLocks noGrp="1"/>
          </p:cNvSpPr>
          <p:nvPr>
            <p:ph type="body" idx="1"/>
          </p:nvPr>
        </p:nvSpPr>
        <p:spPr>
          <a:xfrm>
            <a:off x="2586038" y="288908"/>
            <a:ext cx="4040188" cy="639762"/>
          </a:xfrm>
        </p:spPr>
        <p:txBody>
          <a:bodyPr>
            <a:noAutofit/>
          </a:bodyPr>
          <a:lstStyle/>
          <a:p>
            <a:r>
              <a:rPr lang="it-IT" sz="2800" dirty="0">
                <a:solidFill>
                  <a:srgbClr val="C00000"/>
                </a:solidFill>
              </a:rPr>
              <a:t>Lavandaia</a:t>
            </a:r>
          </a:p>
        </p:txBody>
      </p:sp>
      <p:sp>
        <p:nvSpPr>
          <p:cNvPr id="4" name="Segnaposto contenuto 3"/>
          <p:cNvSpPr>
            <a:spLocks noGrp="1"/>
          </p:cNvSpPr>
          <p:nvPr>
            <p:ph sz="half" idx="2"/>
          </p:nvPr>
        </p:nvSpPr>
        <p:spPr>
          <a:xfrm>
            <a:off x="1794849" y="968698"/>
            <a:ext cx="4040188" cy="3951288"/>
          </a:xfrm>
        </p:spPr>
        <p:txBody>
          <a:bodyPr>
            <a:normAutofit/>
          </a:bodyPr>
          <a:lstStyle/>
          <a:p>
            <a:pPr>
              <a:lnSpc>
                <a:spcPct val="80000"/>
              </a:lnSpc>
            </a:pPr>
            <a:r>
              <a:rPr lang="it-IT" sz="1800" dirty="0"/>
              <a:t>Donna che si assume l’incarico del bucato per conto di terzi</a:t>
            </a:r>
          </a:p>
          <a:p>
            <a:pPr>
              <a:lnSpc>
                <a:spcPct val="80000"/>
              </a:lnSpc>
            </a:pPr>
            <a:r>
              <a:rPr lang="it-IT" sz="1800" dirty="0"/>
              <a:t>Diffuso maggiormente fra il 1800 e il 1940</a:t>
            </a:r>
          </a:p>
          <a:p>
            <a:pPr>
              <a:lnSpc>
                <a:spcPct val="80000"/>
              </a:lnSpc>
            </a:pPr>
            <a:endParaRPr lang="it-IT" sz="1600" b="1" dirty="0">
              <a:solidFill>
                <a:srgbClr val="0070C0"/>
              </a:solidFill>
              <a:latin typeface="Book Antiqua" pitchFamily="18" charset="0"/>
            </a:endParaRPr>
          </a:p>
        </p:txBody>
      </p:sp>
      <p:sp>
        <p:nvSpPr>
          <p:cNvPr id="5" name="Segnaposto testo 4"/>
          <p:cNvSpPr>
            <a:spLocks noGrp="1"/>
          </p:cNvSpPr>
          <p:nvPr>
            <p:ph type="body" sz="quarter" idx="3"/>
          </p:nvPr>
        </p:nvSpPr>
        <p:spPr>
          <a:xfrm>
            <a:off x="6626226" y="3860808"/>
            <a:ext cx="4041775" cy="639762"/>
          </a:xfrm>
        </p:spPr>
        <p:txBody>
          <a:bodyPr>
            <a:noAutofit/>
          </a:bodyPr>
          <a:lstStyle/>
          <a:p>
            <a:r>
              <a:rPr lang="it-IT" sz="2800" dirty="0">
                <a:solidFill>
                  <a:srgbClr val="C00000"/>
                </a:solidFill>
              </a:rPr>
              <a:t>Dama di compagnia</a:t>
            </a:r>
          </a:p>
        </p:txBody>
      </p:sp>
      <p:sp>
        <p:nvSpPr>
          <p:cNvPr id="6" name="Segnaposto contenuto 5"/>
          <p:cNvSpPr>
            <a:spLocks noGrp="1"/>
          </p:cNvSpPr>
          <p:nvPr>
            <p:ph sz="quarter" idx="4"/>
          </p:nvPr>
        </p:nvSpPr>
        <p:spPr>
          <a:xfrm>
            <a:off x="6626226" y="4500570"/>
            <a:ext cx="4041775" cy="2357430"/>
          </a:xfrm>
        </p:spPr>
        <p:txBody>
          <a:bodyPr>
            <a:normAutofit/>
          </a:bodyPr>
          <a:lstStyle/>
          <a:p>
            <a:pPr>
              <a:lnSpc>
                <a:spcPct val="80000"/>
              </a:lnSpc>
            </a:pPr>
            <a:r>
              <a:rPr lang="it-IT" sz="1800" dirty="0"/>
              <a:t>Assistente personale femminile di una donna importante a corte</a:t>
            </a:r>
          </a:p>
          <a:p>
            <a:pPr>
              <a:lnSpc>
                <a:spcPct val="80000"/>
              </a:lnSpc>
            </a:pPr>
            <a:r>
              <a:rPr lang="it-IT" sz="1800" dirty="0"/>
              <a:t>Compiti ben distinti da quelli della servitù</a:t>
            </a:r>
          </a:p>
          <a:p>
            <a:pPr>
              <a:lnSpc>
                <a:spcPct val="80000"/>
              </a:lnSpc>
            </a:pPr>
            <a:r>
              <a:rPr lang="it-IT" sz="1800" dirty="0"/>
              <a:t>Svolto esclusivamente dalle donne, nel XIX secolo.</a:t>
            </a:r>
          </a:p>
        </p:txBody>
      </p:sp>
      <p:pic>
        <p:nvPicPr>
          <p:cNvPr id="15364" name="Picture 4" descr="http://digilander.libero.it/cuorepulito1958/La_lavandaia.jpg"/>
          <p:cNvPicPr>
            <a:picLocks noChangeAspect="1" noChangeArrowheads="1"/>
          </p:cNvPicPr>
          <p:nvPr/>
        </p:nvPicPr>
        <p:blipFill>
          <a:blip r:embed="rId2"/>
          <a:srcRect/>
          <a:stretch>
            <a:fillRect/>
          </a:stretch>
        </p:blipFill>
        <p:spPr bwMode="auto">
          <a:xfrm>
            <a:off x="2401064" y="2421197"/>
            <a:ext cx="2827759" cy="39588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6" name="Picture 6" descr="http://www.baroque.it/images/mirabilia/etichetta2.jpg"/>
          <p:cNvPicPr>
            <a:picLocks noChangeAspect="1" noChangeArrowheads="1"/>
          </p:cNvPicPr>
          <p:nvPr/>
        </p:nvPicPr>
        <p:blipFill>
          <a:blip r:embed="rId3"/>
          <a:srcRect/>
          <a:stretch>
            <a:fillRect/>
          </a:stretch>
        </p:blipFill>
        <p:spPr bwMode="auto">
          <a:xfrm>
            <a:off x="6626226" y="587358"/>
            <a:ext cx="4162181" cy="297179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3774573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72140" y="135924"/>
            <a:ext cx="10058400" cy="1179576"/>
          </a:xfrm>
        </p:spPr>
        <p:txBody>
          <a:bodyPr/>
          <a:lstStyle/>
          <a:p>
            <a:pPr algn="ctr"/>
            <a:r>
              <a:rPr lang="it-IT" b="1" dirty="0" smtClean="0"/>
              <a:t>LA NOSTRA ESPERIENZA</a:t>
            </a:r>
            <a:endParaRPr lang="it-IT" dirty="0"/>
          </a:p>
        </p:txBody>
      </p:sp>
      <p:sp>
        <p:nvSpPr>
          <p:cNvPr id="3" name="Segnaposto contenuto 2"/>
          <p:cNvSpPr>
            <a:spLocks noGrp="1"/>
          </p:cNvSpPr>
          <p:nvPr>
            <p:ph idx="1"/>
          </p:nvPr>
        </p:nvSpPr>
        <p:spPr>
          <a:xfrm>
            <a:off x="872140" y="1599706"/>
            <a:ext cx="10058400" cy="5258294"/>
          </a:xfrm>
        </p:spPr>
        <p:txBody>
          <a:bodyPr>
            <a:normAutofit lnSpcReduction="10000"/>
          </a:bodyPr>
          <a:lstStyle/>
          <a:p>
            <a:pPr marL="0" indent="0">
              <a:buNone/>
            </a:pPr>
            <a:r>
              <a:rPr lang="it-IT" sz="1900" b="1" dirty="0">
                <a:solidFill>
                  <a:srgbClr val="C00000"/>
                </a:solidFill>
              </a:rPr>
              <a:t>Giornata 1 - 12 Febbraio </a:t>
            </a:r>
            <a:r>
              <a:rPr lang="it-IT" sz="1900" b="1" dirty="0" smtClean="0">
                <a:solidFill>
                  <a:srgbClr val="C00000"/>
                </a:solidFill>
              </a:rPr>
              <a:t>2018</a:t>
            </a:r>
          </a:p>
          <a:p>
            <a:r>
              <a:rPr lang="it-IT" sz="1900" dirty="0" smtClean="0"/>
              <a:t>Come prima </a:t>
            </a:r>
            <a:r>
              <a:rPr lang="it-IT" sz="1900" dirty="0"/>
              <a:t>cosa abbiamo visitato il museo interattivo dove ci hanno spiegato </a:t>
            </a:r>
            <a:r>
              <a:rPr lang="it-IT" sz="1900" dirty="0" smtClean="0"/>
              <a:t>la storia degli orfanotrofi.</a:t>
            </a:r>
            <a:endParaRPr lang="it-IT" sz="1900" dirty="0"/>
          </a:p>
          <a:p>
            <a:r>
              <a:rPr lang="it-IT" sz="1900" dirty="0"/>
              <a:t>Ci </a:t>
            </a:r>
            <a:r>
              <a:rPr lang="it-IT" sz="1900" dirty="0" smtClean="0"/>
              <a:t>hanno accompagnati </a:t>
            </a:r>
            <a:r>
              <a:rPr lang="it-IT" sz="1900" dirty="0"/>
              <a:t>in un’aula dove ci hanno spiegato </a:t>
            </a:r>
            <a:r>
              <a:rPr lang="it-IT" sz="1900" dirty="0" smtClean="0"/>
              <a:t>il lavoro da fare: consultazione dei fascicoli degli orfani.</a:t>
            </a:r>
          </a:p>
          <a:p>
            <a:r>
              <a:rPr lang="it-IT" sz="1900" dirty="0" smtClean="0"/>
              <a:t>Analizzando </a:t>
            </a:r>
            <a:r>
              <a:rPr lang="it-IT" sz="1900" dirty="0"/>
              <a:t>le singole storie abbiamo potuto avere uno scorcio della vita </a:t>
            </a:r>
            <a:r>
              <a:rPr lang="it-IT" sz="1900" dirty="0" smtClean="0"/>
              <a:t>dell’epoca. I primi riguardavano </a:t>
            </a:r>
            <a:r>
              <a:rPr lang="it-IT" sz="1900" dirty="0"/>
              <a:t>il periodo dal </a:t>
            </a:r>
            <a:r>
              <a:rPr lang="it-IT" sz="1900" dirty="0" smtClean="0"/>
              <a:t>1800 </a:t>
            </a:r>
            <a:r>
              <a:rPr lang="it-IT" sz="1900" dirty="0"/>
              <a:t>al </a:t>
            </a:r>
            <a:r>
              <a:rPr lang="it-IT" sz="1900" dirty="0" smtClean="0"/>
              <a:t>1900.</a:t>
            </a:r>
          </a:p>
          <a:p>
            <a:pPr marL="0" indent="0">
              <a:buNone/>
            </a:pPr>
            <a:r>
              <a:rPr lang="it-IT" sz="1900" b="1" dirty="0">
                <a:solidFill>
                  <a:srgbClr val="C00000"/>
                </a:solidFill>
              </a:rPr>
              <a:t>Giornata </a:t>
            </a:r>
            <a:r>
              <a:rPr lang="it-IT" sz="1900" b="1" dirty="0" smtClean="0">
                <a:solidFill>
                  <a:srgbClr val="C00000"/>
                </a:solidFill>
              </a:rPr>
              <a:t>2 </a:t>
            </a:r>
            <a:r>
              <a:rPr lang="it-IT" sz="1900" b="1" dirty="0">
                <a:solidFill>
                  <a:srgbClr val="C00000"/>
                </a:solidFill>
              </a:rPr>
              <a:t>- </a:t>
            </a:r>
            <a:r>
              <a:rPr lang="it-IT" sz="1900" b="1" dirty="0" smtClean="0">
                <a:solidFill>
                  <a:srgbClr val="C00000"/>
                </a:solidFill>
              </a:rPr>
              <a:t>13 </a:t>
            </a:r>
            <a:r>
              <a:rPr lang="it-IT" sz="1900" b="1" dirty="0">
                <a:solidFill>
                  <a:srgbClr val="C00000"/>
                </a:solidFill>
              </a:rPr>
              <a:t>Febbraio </a:t>
            </a:r>
            <a:r>
              <a:rPr lang="it-IT" sz="1900" b="1" dirty="0" smtClean="0">
                <a:solidFill>
                  <a:srgbClr val="C00000"/>
                </a:solidFill>
              </a:rPr>
              <a:t>2018</a:t>
            </a:r>
          </a:p>
          <a:p>
            <a:r>
              <a:rPr lang="it-IT" sz="1900" dirty="0" smtClean="0"/>
              <a:t>Durante questa giornata </a:t>
            </a:r>
            <a:r>
              <a:rPr lang="it-IT" sz="1900" dirty="0"/>
              <a:t>abbiamo analizzato i fascicoli dei bambini inseriti tra il </a:t>
            </a:r>
            <a:r>
              <a:rPr lang="it-IT" sz="1900" dirty="0" smtClean="0"/>
              <a:t>1901 </a:t>
            </a:r>
            <a:r>
              <a:rPr lang="it-IT" sz="1900" dirty="0"/>
              <a:t>e il </a:t>
            </a:r>
            <a:r>
              <a:rPr lang="it-IT" sz="1900" dirty="0" smtClean="0"/>
              <a:t>1939.</a:t>
            </a:r>
          </a:p>
          <a:p>
            <a:pPr marL="0" indent="0">
              <a:buNone/>
            </a:pPr>
            <a:r>
              <a:rPr lang="it-IT" sz="1900" b="1" dirty="0">
                <a:solidFill>
                  <a:srgbClr val="C00000"/>
                </a:solidFill>
              </a:rPr>
              <a:t>Giornata </a:t>
            </a:r>
            <a:r>
              <a:rPr lang="it-IT" sz="1900" b="1" dirty="0" smtClean="0">
                <a:solidFill>
                  <a:srgbClr val="C00000"/>
                </a:solidFill>
              </a:rPr>
              <a:t>3 - 14 </a:t>
            </a:r>
            <a:r>
              <a:rPr lang="it-IT" sz="1900" b="1" dirty="0">
                <a:solidFill>
                  <a:srgbClr val="C00000"/>
                </a:solidFill>
              </a:rPr>
              <a:t>Febbraio </a:t>
            </a:r>
            <a:r>
              <a:rPr lang="it-IT" sz="1900" b="1" dirty="0" smtClean="0">
                <a:solidFill>
                  <a:srgbClr val="C00000"/>
                </a:solidFill>
              </a:rPr>
              <a:t>2018</a:t>
            </a:r>
          </a:p>
          <a:p>
            <a:r>
              <a:rPr lang="it-IT" sz="1900" dirty="0"/>
              <a:t>Mercoledì siamo stati divisi in due gruppi di lavoro. La mattina abbiamo analizzato i </a:t>
            </a:r>
            <a:r>
              <a:rPr lang="it-IT" sz="1900" dirty="0" smtClean="0"/>
              <a:t>fascicoli, mentre nel </a:t>
            </a:r>
            <a:r>
              <a:rPr lang="it-IT" sz="1900" dirty="0"/>
              <a:t>pomeriggio abbiamo intervistato un </a:t>
            </a:r>
            <a:r>
              <a:rPr lang="it-IT" sz="1900" dirty="0" smtClean="0"/>
              <a:t>ex Martinin: il </a:t>
            </a:r>
            <a:r>
              <a:rPr lang="it-IT" sz="1900" dirty="0"/>
              <a:t>signor Ferdinando </a:t>
            </a:r>
            <a:r>
              <a:rPr lang="it-IT" sz="1900" dirty="0" smtClean="0"/>
              <a:t>Perosa. Su </a:t>
            </a:r>
            <a:r>
              <a:rPr lang="it-IT" sz="1900" dirty="0"/>
              <a:t>indicazioni delle tutor abbiamo ricevuto le schede </a:t>
            </a:r>
            <a:r>
              <a:rPr lang="it-IT" sz="1900" dirty="0" smtClean="0"/>
              <a:t>guida per il </a:t>
            </a:r>
            <a:r>
              <a:rPr lang="it-IT" sz="1900" dirty="0"/>
              <a:t>report </a:t>
            </a:r>
            <a:r>
              <a:rPr lang="it-IT" sz="1900" dirty="0" smtClean="0"/>
              <a:t>finale. </a:t>
            </a:r>
          </a:p>
          <a:p>
            <a:pPr marL="0" indent="0">
              <a:buNone/>
            </a:pPr>
            <a:r>
              <a:rPr lang="it-IT" sz="1800" dirty="0"/>
              <a:t/>
            </a:r>
            <a:br>
              <a:rPr lang="it-IT" sz="1800" dirty="0"/>
            </a:br>
            <a:endParaRPr lang="it-IT" sz="1800" b="1" dirty="0">
              <a:solidFill>
                <a:srgbClr val="C00000"/>
              </a:solidFill>
            </a:endParaRPr>
          </a:p>
          <a:p>
            <a:pPr marL="0" indent="0">
              <a:buNone/>
            </a:pPr>
            <a:endParaRPr lang="it-IT" sz="1800" dirty="0" smtClean="0"/>
          </a:p>
          <a:p>
            <a:pPr marL="0" indent="0">
              <a:buNone/>
            </a:pPr>
            <a:endParaRPr lang="it-IT" sz="1800" dirty="0" smtClean="0"/>
          </a:p>
          <a:p>
            <a:endParaRPr lang="it-IT" b="1" dirty="0" smtClean="0">
              <a:solidFill>
                <a:srgbClr val="C00000"/>
              </a:solidFill>
            </a:endParaRPr>
          </a:p>
          <a:p>
            <a:pPr marL="0" indent="0">
              <a:buNone/>
            </a:pPr>
            <a:endParaRPr lang="it-IT" b="1" dirty="0">
              <a:solidFill>
                <a:srgbClr val="C00000"/>
              </a:solidFill>
            </a:endParaRPr>
          </a:p>
          <a:p>
            <a:pPr marL="0" indent="0">
              <a:buNone/>
            </a:pPr>
            <a:endParaRPr lang="it-IT" dirty="0"/>
          </a:p>
          <a:p>
            <a:pPr marL="0" indent="0">
              <a:buNone/>
            </a:pPr>
            <a:endParaRPr lang="it-IT" dirty="0"/>
          </a:p>
        </p:txBody>
      </p:sp>
    </p:spTree>
    <p:extLst>
      <p:ext uri="{BB962C8B-B14F-4D97-AF65-F5344CB8AC3E}">
        <p14:creationId xmlns:p14="http://schemas.microsoft.com/office/powerpoint/2010/main" val="30424267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316087" y="1563814"/>
            <a:ext cx="6331849" cy="5041557"/>
          </a:xfrm>
        </p:spPr>
        <p:txBody>
          <a:bodyPr>
            <a:normAutofit/>
          </a:bodyPr>
          <a:lstStyle/>
          <a:p>
            <a:pPr marL="0" indent="0">
              <a:buNone/>
            </a:pPr>
            <a:r>
              <a:rPr lang="it-IT" b="1" dirty="0">
                <a:solidFill>
                  <a:srgbClr val="C00000"/>
                </a:solidFill>
              </a:rPr>
              <a:t>Giornata </a:t>
            </a:r>
            <a:r>
              <a:rPr lang="it-IT" b="1" dirty="0" smtClean="0">
                <a:solidFill>
                  <a:srgbClr val="C00000"/>
                </a:solidFill>
              </a:rPr>
              <a:t>4 - 15 </a:t>
            </a:r>
            <a:r>
              <a:rPr lang="it-IT" b="1" dirty="0">
                <a:solidFill>
                  <a:srgbClr val="C00000"/>
                </a:solidFill>
              </a:rPr>
              <a:t>Febbraio </a:t>
            </a:r>
            <a:r>
              <a:rPr lang="it-IT" b="1" dirty="0" smtClean="0">
                <a:solidFill>
                  <a:srgbClr val="C00000"/>
                </a:solidFill>
              </a:rPr>
              <a:t>2018</a:t>
            </a:r>
          </a:p>
          <a:p>
            <a:r>
              <a:rPr lang="it-IT" dirty="0" smtClean="0"/>
              <a:t>Nella </a:t>
            </a:r>
            <a:r>
              <a:rPr lang="it-IT" dirty="0"/>
              <a:t>penultima giornata </a:t>
            </a:r>
            <a:r>
              <a:rPr lang="it-IT" dirty="0" smtClean="0"/>
              <a:t>tutti </a:t>
            </a:r>
            <a:r>
              <a:rPr lang="it-IT" dirty="0"/>
              <a:t>gli </a:t>
            </a:r>
            <a:r>
              <a:rPr lang="it-IT" dirty="0" smtClean="0"/>
              <a:t>studenti sono stati </a:t>
            </a:r>
            <a:r>
              <a:rPr lang="it-IT" dirty="0"/>
              <a:t>impegnati </a:t>
            </a:r>
            <a:r>
              <a:rPr lang="it-IT" dirty="0" smtClean="0"/>
              <a:t>nel lavoro di presentazione finale da </a:t>
            </a:r>
            <a:r>
              <a:rPr lang="it-IT" dirty="0"/>
              <a:t>presentare alle </a:t>
            </a:r>
            <a:r>
              <a:rPr lang="it-IT" dirty="0" smtClean="0"/>
              <a:t>tutor.</a:t>
            </a:r>
          </a:p>
          <a:p>
            <a:pPr marL="0" indent="0">
              <a:buNone/>
            </a:pPr>
            <a:r>
              <a:rPr lang="it-IT" b="1" dirty="0">
                <a:solidFill>
                  <a:srgbClr val="C00000"/>
                </a:solidFill>
              </a:rPr>
              <a:t>Giornata </a:t>
            </a:r>
            <a:r>
              <a:rPr lang="it-IT" b="1" dirty="0" smtClean="0">
                <a:solidFill>
                  <a:srgbClr val="C00000"/>
                </a:solidFill>
              </a:rPr>
              <a:t>5 </a:t>
            </a:r>
            <a:r>
              <a:rPr lang="it-IT" b="1" dirty="0">
                <a:solidFill>
                  <a:srgbClr val="C00000"/>
                </a:solidFill>
              </a:rPr>
              <a:t>- </a:t>
            </a:r>
            <a:r>
              <a:rPr lang="it-IT" b="1" dirty="0" smtClean="0">
                <a:solidFill>
                  <a:srgbClr val="C00000"/>
                </a:solidFill>
              </a:rPr>
              <a:t>16 </a:t>
            </a:r>
            <a:r>
              <a:rPr lang="it-IT" b="1" dirty="0">
                <a:solidFill>
                  <a:srgbClr val="C00000"/>
                </a:solidFill>
              </a:rPr>
              <a:t>Febbraio </a:t>
            </a:r>
            <a:r>
              <a:rPr lang="it-IT" b="1" dirty="0" smtClean="0">
                <a:solidFill>
                  <a:srgbClr val="C00000"/>
                </a:solidFill>
              </a:rPr>
              <a:t>2018</a:t>
            </a:r>
          </a:p>
          <a:p>
            <a:r>
              <a:rPr lang="it-IT" dirty="0"/>
              <a:t>Nella giornata conclusiva abbiamo presentato alle tutor il report da loro assegnato relativamente all'alternanza scuola-lavoro presso il Museo Martinitt e Stelline a Milano. </a:t>
            </a:r>
            <a:endParaRPr lang="it-IT" dirty="0" smtClean="0"/>
          </a:p>
          <a:p>
            <a:endParaRPr lang="it-IT" b="1" dirty="0">
              <a:solidFill>
                <a:srgbClr val="C00000"/>
              </a:solidFill>
            </a:endParaRPr>
          </a:p>
          <a:p>
            <a:pPr marL="0" indent="0">
              <a:buNone/>
            </a:pPr>
            <a:endParaRPr lang="it-IT" dirty="0"/>
          </a:p>
        </p:txBody>
      </p:sp>
      <p:pic>
        <p:nvPicPr>
          <p:cNvPr id="7" name="Picture 2" descr="https://lh4.googleusercontent.com/B0GKpz19TvqqnOtdYUphtp-qNo243Y0qmn232IBq_JCytOsAxNh4LE1f0IAl1PAl_1-JHmKd5fTKXaM8eWUTOGP6xGm2bKfyMYtz4Rc5buLyRyvvCVokDOIDv_84B_viDAqXoJNk_wU"/>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8126" y="1449320"/>
            <a:ext cx="4789647" cy="35922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2651128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069848" y="447561"/>
            <a:ext cx="10058400" cy="1609344"/>
          </a:xfrm>
        </p:spPr>
        <p:txBody>
          <a:bodyPr/>
          <a:lstStyle/>
          <a:p>
            <a:pPr algn="ctr"/>
            <a:r>
              <a:rPr lang="it-IT" dirty="0" smtClean="0"/>
              <a:t>Ulteriori ricerche</a:t>
            </a:r>
            <a:endParaRPr lang="it-IT" dirty="0"/>
          </a:p>
        </p:txBody>
      </p:sp>
      <p:sp>
        <p:nvSpPr>
          <p:cNvPr id="5" name="Segnaposto contenuto 4"/>
          <p:cNvSpPr>
            <a:spLocks noGrp="1"/>
          </p:cNvSpPr>
          <p:nvPr>
            <p:ph idx="1"/>
          </p:nvPr>
        </p:nvSpPr>
        <p:spPr>
          <a:xfrm>
            <a:off x="1069848" y="2760282"/>
            <a:ext cx="10058400" cy="4232189"/>
          </a:xfrm>
        </p:spPr>
        <p:txBody>
          <a:bodyPr>
            <a:normAutofit/>
          </a:bodyPr>
          <a:lstStyle/>
          <a:p>
            <a:pPr marL="0" indent="0">
              <a:buNone/>
            </a:pPr>
            <a:r>
              <a:rPr lang="it-IT" sz="2400" b="1" dirty="0" smtClean="0">
                <a:solidFill>
                  <a:srgbClr val="C00000"/>
                </a:solidFill>
              </a:rPr>
              <a:t>Ricerche possibili:</a:t>
            </a:r>
            <a:endParaRPr lang="it-IT" sz="2400" b="1" dirty="0">
              <a:solidFill>
                <a:srgbClr val="C00000"/>
              </a:solidFill>
            </a:endParaRPr>
          </a:p>
          <a:p>
            <a:r>
              <a:rPr lang="it-IT" dirty="0" smtClean="0"/>
              <a:t>Informazioni sul numero di orfani morti o espulsi dall’orfanotrofio. </a:t>
            </a:r>
          </a:p>
          <a:p>
            <a:r>
              <a:rPr lang="it-IT" dirty="0" smtClean="0"/>
              <a:t>Informazioni sulle malattie  più diffuse del tempo dei </a:t>
            </a:r>
            <a:r>
              <a:rPr lang="it-IT" dirty="0"/>
              <a:t>M</a:t>
            </a:r>
            <a:r>
              <a:rPr lang="it-IT" dirty="0" smtClean="0"/>
              <a:t>artinitt. </a:t>
            </a:r>
          </a:p>
          <a:p>
            <a:r>
              <a:rPr lang="it-IT" dirty="0" smtClean="0"/>
              <a:t>Informazioni statistiche su quanti orfani hanno perso madre , quanti padre e quanti entrambi. </a:t>
            </a:r>
          </a:p>
          <a:p>
            <a:endParaRPr lang="it-IT" dirty="0"/>
          </a:p>
        </p:txBody>
      </p:sp>
    </p:spTree>
    <p:extLst>
      <p:ext uri="{BB962C8B-B14F-4D97-AF65-F5344CB8AC3E}">
        <p14:creationId xmlns:p14="http://schemas.microsoft.com/office/powerpoint/2010/main" val="41837668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912685" y="390906"/>
            <a:ext cx="10058400" cy="1609344"/>
          </a:xfrm>
        </p:spPr>
        <p:txBody>
          <a:bodyPr>
            <a:normAutofit/>
          </a:bodyPr>
          <a:lstStyle/>
          <a:p>
            <a:pPr algn="ctr"/>
            <a:r>
              <a:rPr lang="it-IT" sz="6600" dirty="0" smtClean="0"/>
              <a:t>PRESENTAZIONE DI</a:t>
            </a:r>
            <a:endParaRPr lang="it-IT" sz="6600" dirty="0"/>
          </a:p>
        </p:txBody>
      </p:sp>
      <p:sp>
        <p:nvSpPr>
          <p:cNvPr id="3" name="Segnaposto contenuto 2"/>
          <p:cNvSpPr>
            <a:spLocks noGrp="1"/>
          </p:cNvSpPr>
          <p:nvPr>
            <p:ph sz="half" idx="1"/>
          </p:nvPr>
        </p:nvSpPr>
        <p:spPr>
          <a:xfrm>
            <a:off x="1588770" y="2000250"/>
            <a:ext cx="4353115" cy="3977640"/>
          </a:xfrm>
        </p:spPr>
        <p:txBody>
          <a:bodyPr>
            <a:normAutofit/>
          </a:bodyPr>
          <a:lstStyle/>
          <a:p>
            <a:endParaRPr lang="it-IT" dirty="0" smtClean="0"/>
          </a:p>
          <a:p>
            <a:r>
              <a:rPr lang="it-IT" dirty="0" smtClean="0"/>
              <a:t>ILARIA TUNESI</a:t>
            </a:r>
          </a:p>
          <a:p>
            <a:r>
              <a:rPr lang="it-IT" dirty="0" smtClean="0"/>
              <a:t>CLAUDIA GALEAZZI</a:t>
            </a:r>
          </a:p>
          <a:p>
            <a:r>
              <a:rPr lang="it-IT" dirty="0" smtClean="0"/>
              <a:t>ALICE DURE’</a:t>
            </a:r>
          </a:p>
          <a:p>
            <a:r>
              <a:rPr lang="it-IT" dirty="0" smtClean="0"/>
              <a:t>SOFIA TAGLIAFERRI</a:t>
            </a:r>
          </a:p>
          <a:p>
            <a:r>
              <a:rPr lang="it-IT" dirty="0" smtClean="0"/>
              <a:t>CHIARA NOZZA</a:t>
            </a:r>
          </a:p>
          <a:p>
            <a:r>
              <a:rPr lang="it-IT" dirty="0" smtClean="0"/>
              <a:t>BIANCA ANGELI</a:t>
            </a:r>
          </a:p>
          <a:p>
            <a:r>
              <a:rPr lang="it-IT" dirty="0" smtClean="0"/>
              <a:t>GIADA DEBLASIO</a:t>
            </a:r>
          </a:p>
          <a:p>
            <a:r>
              <a:rPr lang="it-IT" dirty="0" smtClean="0"/>
              <a:t>CHIARA BELLONI</a:t>
            </a:r>
          </a:p>
        </p:txBody>
      </p:sp>
      <p:sp>
        <p:nvSpPr>
          <p:cNvPr id="4" name="Segnaposto contenuto 3"/>
          <p:cNvSpPr>
            <a:spLocks noGrp="1"/>
          </p:cNvSpPr>
          <p:nvPr>
            <p:ph sz="half" idx="2"/>
          </p:nvPr>
        </p:nvSpPr>
        <p:spPr>
          <a:xfrm>
            <a:off x="7015162" y="1995964"/>
            <a:ext cx="4103941" cy="3986212"/>
          </a:xfrm>
        </p:spPr>
        <p:txBody>
          <a:bodyPr>
            <a:normAutofit/>
          </a:bodyPr>
          <a:lstStyle/>
          <a:p>
            <a:endParaRPr lang="it-IT" dirty="0" smtClean="0"/>
          </a:p>
          <a:p>
            <a:r>
              <a:rPr lang="it-IT" dirty="0" smtClean="0"/>
              <a:t>MARTINA </a:t>
            </a:r>
            <a:r>
              <a:rPr lang="it-IT" dirty="0"/>
              <a:t>PIGAZZI</a:t>
            </a:r>
          </a:p>
          <a:p>
            <a:r>
              <a:rPr lang="it-IT" dirty="0"/>
              <a:t>GIORGIA LEVI </a:t>
            </a:r>
            <a:endParaRPr lang="it-IT" dirty="0" smtClean="0"/>
          </a:p>
          <a:p>
            <a:r>
              <a:rPr lang="it-IT" dirty="0" smtClean="0"/>
              <a:t>CAMILLA CAPONE</a:t>
            </a:r>
          </a:p>
          <a:p>
            <a:r>
              <a:rPr lang="it-IT" dirty="0" smtClean="0"/>
              <a:t>CHIARA GARAVAGLIA</a:t>
            </a:r>
          </a:p>
          <a:p>
            <a:r>
              <a:rPr lang="it-IT" dirty="0" smtClean="0"/>
              <a:t>LAURA GARAVAGLIA</a:t>
            </a:r>
          </a:p>
          <a:p>
            <a:r>
              <a:rPr lang="it-IT" dirty="0" smtClean="0"/>
              <a:t>NOEMI GARAVAGLIA</a:t>
            </a:r>
          </a:p>
          <a:p>
            <a:r>
              <a:rPr lang="it-IT" dirty="0" smtClean="0"/>
              <a:t>VALENTINA VICINI</a:t>
            </a:r>
            <a:endParaRPr lang="it-IT" dirty="0"/>
          </a:p>
        </p:txBody>
      </p:sp>
    </p:spTree>
    <p:extLst>
      <p:ext uri="{BB962C8B-B14F-4D97-AF65-F5344CB8AC3E}">
        <p14:creationId xmlns:p14="http://schemas.microsoft.com/office/powerpoint/2010/main" val="6044364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632" y="312541"/>
            <a:ext cx="3941167" cy="2764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Immagin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74167" y="359761"/>
            <a:ext cx="3633527" cy="27170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12344" y="3262772"/>
            <a:ext cx="4143405" cy="306861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CasellaDiTesto 4"/>
          <p:cNvSpPr txBox="1"/>
          <p:nvPr/>
        </p:nvSpPr>
        <p:spPr>
          <a:xfrm>
            <a:off x="333632" y="3175686"/>
            <a:ext cx="3212756" cy="646331"/>
          </a:xfrm>
          <a:prstGeom prst="rect">
            <a:avLst/>
          </a:prstGeom>
          <a:noFill/>
        </p:spPr>
        <p:txBody>
          <a:bodyPr wrap="square" rtlCol="0">
            <a:spAutoFit/>
          </a:bodyPr>
          <a:lstStyle/>
          <a:p>
            <a:r>
              <a:rPr lang="it-IT" dirty="0" smtClean="0"/>
              <a:t>Chiesa di San Martino attuale a Lambrate</a:t>
            </a:r>
            <a:endParaRPr lang="it-IT" dirty="0"/>
          </a:p>
        </p:txBody>
      </p:sp>
      <p:sp>
        <p:nvSpPr>
          <p:cNvPr id="6" name="CasellaDiTesto 5"/>
          <p:cNvSpPr txBox="1"/>
          <p:nvPr/>
        </p:nvSpPr>
        <p:spPr>
          <a:xfrm>
            <a:off x="8800636" y="5820033"/>
            <a:ext cx="2273643" cy="646331"/>
          </a:xfrm>
          <a:prstGeom prst="rect">
            <a:avLst/>
          </a:prstGeom>
          <a:noFill/>
        </p:spPr>
        <p:txBody>
          <a:bodyPr wrap="square" rtlCol="0">
            <a:spAutoFit/>
          </a:bodyPr>
          <a:lstStyle/>
          <a:p>
            <a:r>
              <a:rPr lang="it-IT" dirty="0" smtClean="0"/>
              <a:t>Orfanotrofio femminile</a:t>
            </a:r>
            <a:endParaRPr lang="it-IT" dirty="0"/>
          </a:p>
        </p:txBody>
      </p:sp>
      <p:sp>
        <p:nvSpPr>
          <p:cNvPr id="7" name="CasellaDiTesto 6"/>
          <p:cNvSpPr txBox="1"/>
          <p:nvPr/>
        </p:nvSpPr>
        <p:spPr>
          <a:xfrm>
            <a:off x="6816389" y="359761"/>
            <a:ext cx="2438821" cy="923330"/>
          </a:xfrm>
          <a:prstGeom prst="rect">
            <a:avLst/>
          </a:prstGeom>
          <a:noFill/>
        </p:spPr>
        <p:txBody>
          <a:bodyPr wrap="square" rtlCol="0">
            <a:spAutoFit/>
          </a:bodyPr>
          <a:lstStyle/>
          <a:p>
            <a:r>
              <a:rPr lang="it-IT" dirty="0" smtClean="0"/>
              <a:t>Orfanotrofio maschile </a:t>
            </a:r>
          </a:p>
          <a:p>
            <a:r>
              <a:rPr lang="it-IT" dirty="0" smtClean="0"/>
              <a:t>Lambrate</a:t>
            </a:r>
            <a:endParaRPr lang="it-IT" dirty="0"/>
          </a:p>
        </p:txBody>
      </p:sp>
    </p:spTree>
    <p:extLst>
      <p:ext uri="{BB962C8B-B14F-4D97-AF65-F5344CB8AC3E}">
        <p14:creationId xmlns:p14="http://schemas.microsoft.com/office/powerpoint/2010/main" val="1784967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Rockwell Condensed" pitchFamily="18" charset="0"/>
              </a:rPr>
              <a:t>LA VITA </a:t>
            </a:r>
            <a:r>
              <a:rPr lang="it-IT" dirty="0" err="1">
                <a:latin typeface="Rockwell Condensed" pitchFamily="18" charset="0"/>
              </a:rPr>
              <a:t>DI</a:t>
            </a:r>
            <a:r>
              <a:rPr lang="it-IT" dirty="0">
                <a:latin typeface="Rockwell Condensed" pitchFamily="18" charset="0"/>
              </a:rPr>
              <a:t> UN MARTININ</a:t>
            </a:r>
          </a:p>
        </p:txBody>
      </p:sp>
      <p:sp>
        <p:nvSpPr>
          <p:cNvPr id="3" name="Segnaposto contenuto 2"/>
          <p:cNvSpPr>
            <a:spLocks noGrp="1"/>
          </p:cNvSpPr>
          <p:nvPr>
            <p:ph idx="1"/>
          </p:nvPr>
        </p:nvSpPr>
        <p:spPr>
          <a:xfrm>
            <a:off x="1271224" y="2355013"/>
            <a:ext cx="4343965" cy="3170023"/>
          </a:xfrm>
          <a:ln w="38100">
            <a:solidFill>
              <a:srgbClr val="C00000"/>
            </a:solidFill>
            <a:prstDash val="dashDot"/>
          </a:ln>
        </p:spPr>
        <p:txBody>
          <a:bodyPr>
            <a:normAutofit/>
          </a:bodyPr>
          <a:lstStyle/>
          <a:p>
            <a:pPr algn="ctr">
              <a:buNone/>
            </a:pPr>
            <a:endParaRPr lang="it-IT" dirty="0">
              <a:latin typeface="Rockwell Condensed" pitchFamily="18" charset="0"/>
            </a:endParaRPr>
          </a:p>
          <a:p>
            <a:r>
              <a:rPr lang="it-IT" sz="2400" dirty="0"/>
              <a:t>Ammissione all’età di 7 anni </a:t>
            </a:r>
          </a:p>
          <a:p>
            <a:r>
              <a:rPr lang="it-IT" sz="2400" dirty="0"/>
              <a:t>Dimissione all’età di 18 anni</a:t>
            </a:r>
          </a:p>
          <a:p>
            <a:r>
              <a:rPr lang="it-IT" sz="2400" dirty="0"/>
              <a:t>Indossavano una divisa</a:t>
            </a:r>
          </a:p>
          <a:p>
            <a:r>
              <a:rPr lang="it-IT" sz="2400" dirty="0"/>
              <a:t>Acquisivano la licenza elementare</a:t>
            </a:r>
          </a:p>
          <a:p>
            <a:r>
              <a:rPr lang="it-IT" sz="2400" dirty="0"/>
              <a:t>Erano avviati al lavoro </a:t>
            </a:r>
          </a:p>
          <a:p>
            <a:endParaRPr lang="it-IT" dirty="0">
              <a:latin typeface="Rockwell Condensed" pitchFamily="18" charset="0"/>
            </a:endParaRPr>
          </a:p>
          <a:p>
            <a:endParaRPr lang="it-IT" dirty="0">
              <a:latin typeface="Rockwell Condensed" pitchFamily="18" charset="0"/>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8106" y="1835879"/>
            <a:ext cx="5562002" cy="392237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2240403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dirty="0">
                <a:latin typeface="Rockwell Condensed" pitchFamily="18" charset="0"/>
              </a:rPr>
              <a:t>LA VITA </a:t>
            </a:r>
            <a:r>
              <a:rPr lang="it-IT" dirty="0" err="1">
                <a:latin typeface="Rockwell Condensed" pitchFamily="18" charset="0"/>
              </a:rPr>
              <a:t>DI</a:t>
            </a:r>
            <a:r>
              <a:rPr lang="it-IT" dirty="0">
                <a:latin typeface="Rockwell Condensed" pitchFamily="18" charset="0"/>
              </a:rPr>
              <a:t> UNA STELLINA</a:t>
            </a:r>
          </a:p>
        </p:txBody>
      </p:sp>
      <p:sp>
        <p:nvSpPr>
          <p:cNvPr id="3" name="Segnaposto contenuto 2"/>
          <p:cNvSpPr>
            <a:spLocks noGrp="1"/>
          </p:cNvSpPr>
          <p:nvPr>
            <p:ph idx="1"/>
          </p:nvPr>
        </p:nvSpPr>
        <p:spPr>
          <a:xfrm>
            <a:off x="1405847" y="2377312"/>
            <a:ext cx="3977521" cy="3199240"/>
          </a:xfrm>
          <a:ln w="38100">
            <a:solidFill>
              <a:srgbClr val="00B0F0"/>
            </a:solidFill>
            <a:prstDash val="dashDot"/>
          </a:ln>
        </p:spPr>
        <p:txBody>
          <a:bodyPr>
            <a:normAutofit lnSpcReduction="10000"/>
          </a:bodyPr>
          <a:lstStyle/>
          <a:p>
            <a:pPr>
              <a:buNone/>
            </a:pPr>
            <a:endParaRPr lang="it-IT" dirty="0">
              <a:latin typeface="Rockwell Condensed" pitchFamily="18" charset="0"/>
            </a:endParaRPr>
          </a:p>
          <a:p>
            <a:r>
              <a:rPr lang="it-IT" sz="2400" dirty="0" smtClean="0"/>
              <a:t>Seguivano </a:t>
            </a:r>
            <a:r>
              <a:rPr lang="it-IT" sz="2400" dirty="0"/>
              <a:t>vari corsi </a:t>
            </a:r>
            <a:r>
              <a:rPr lang="it-IT" sz="2400" dirty="0" smtClean="0"/>
              <a:t>diurni e serali</a:t>
            </a:r>
            <a:endParaRPr lang="it-IT" sz="2400" dirty="0"/>
          </a:p>
          <a:p>
            <a:r>
              <a:rPr lang="it-IT" sz="2400" dirty="0"/>
              <a:t>Acquisivano la licenza elementare</a:t>
            </a:r>
          </a:p>
          <a:p>
            <a:r>
              <a:rPr lang="it-IT" sz="2400" dirty="0"/>
              <a:t>Erano avviate al lavoro </a:t>
            </a:r>
          </a:p>
          <a:p>
            <a:r>
              <a:rPr lang="it-IT" sz="2400" dirty="0"/>
              <a:t>Partecipavano a cortei funebri</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0" y="1896268"/>
            <a:ext cx="3954003" cy="39328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143477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85757" y="592426"/>
            <a:ext cx="10058400" cy="1128061"/>
          </a:xfrm>
        </p:spPr>
        <p:txBody>
          <a:bodyPr/>
          <a:lstStyle/>
          <a:p>
            <a:pPr algn="ctr"/>
            <a:r>
              <a:rPr lang="it-IT" dirty="0" smtClean="0"/>
              <a:t>REQUISITI FONDAMENTALI</a:t>
            </a:r>
            <a:endParaRPr lang="it-IT" dirty="0"/>
          </a:p>
        </p:txBody>
      </p:sp>
      <p:sp>
        <p:nvSpPr>
          <p:cNvPr id="3" name="Segnaposto contenuto 2"/>
          <p:cNvSpPr>
            <a:spLocks noGrp="1"/>
          </p:cNvSpPr>
          <p:nvPr>
            <p:ph idx="1"/>
          </p:nvPr>
        </p:nvSpPr>
        <p:spPr>
          <a:xfrm>
            <a:off x="1526597" y="2112135"/>
            <a:ext cx="9376720" cy="3554569"/>
          </a:xfrm>
          <a:ln w="38100">
            <a:solidFill>
              <a:srgbClr val="C00000"/>
            </a:solidFill>
            <a:prstDash val="dashDot"/>
          </a:ln>
        </p:spPr>
        <p:txBody>
          <a:bodyPr/>
          <a:lstStyle/>
          <a:p>
            <a:pPr algn="ctr"/>
            <a:endParaRPr lang="it-IT" dirty="0" smtClean="0"/>
          </a:p>
          <a:p>
            <a:pPr algn="ctr"/>
            <a:r>
              <a:rPr lang="it-IT" dirty="0" smtClean="0"/>
              <a:t>Essere orfano di uno o di entrambi i genitori</a:t>
            </a:r>
          </a:p>
          <a:p>
            <a:pPr algn="ctr"/>
            <a:r>
              <a:rPr lang="it-IT" dirty="0" smtClean="0"/>
              <a:t>Essere domiciliati a Milano</a:t>
            </a:r>
          </a:p>
          <a:p>
            <a:pPr algn="ctr"/>
            <a:r>
              <a:rPr lang="it-IT" dirty="0" smtClean="0"/>
              <a:t>Avere almeno 7 anni di età</a:t>
            </a:r>
          </a:p>
          <a:p>
            <a:pPr algn="ctr"/>
            <a:r>
              <a:rPr lang="it-IT" dirty="0" smtClean="0"/>
              <a:t>Essere sani e vaccinati</a:t>
            </a:r>
          </a:p>
          <a:p>
            <a:pPr algn="ctr"/>
            <a:r>
              <a:rPr lang="it-IT" dirty="0" smtClean="0"/>
              <a:t>Essere in possesso di un certificato di miserabilità</a:t>
            </a:r>
          </a:p>
          <a:p>
            <a:pPr algn="ctr"/>
            <a:r>
              <a:rPr lang="it-IT" dirty="0" smtClean="0"/>
              <a:t>Essere di religione cattolica e battezzati</a:t>
            </a:r>
          </a:p>
          <a:p>
            <a:endParaRPr lang="it-IT" dirty="0"/>
          </a:p>
        </p:txBody>
      </p:sp>
    </p:spTree>
    <p:extLst>
      <p:ext uri="{BB962C8B-B14F-4D97-AF65-F5344CB8AC3E}">
        <p14:creationId xmlns:p14="http://schemas.microsoft.com/office/powerpoint/2010/main" val="36694284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280023" y="927462"/>
            <a:ext cx="10058400" cy="1609344"/>
          </a:xfrm>
        </p:spPr>
        <p:txBody>
          <a:bodyPr>
            <a:normAutofit/>
          </a:bodyPr>
          <a:lstStyle/>
          <a:p>
            <a:pPr algn="ctr"/>
            <a:r>
              <a:rPr lang="it-IT" sz="8000" dirty="0" smtClean="0"/>
              <a:t>Le sale</a:t>
            </a:r>
            <a:endParaRPr lang="it-IT" sz="8000" dirty="0"/>
          </a:p>
        </p:txBody>
      </p:sp>
      <p:sp>
        <p:nvSpPr>
          <p:cNvPr id="5" name="Segnaposto contenuto 4"/>
          <p:cNvSpPr>
            <a:spLocks noGrp="1"/>
          </p:cNvSpPr>
          <p:nvPr>
            <p:ph sz="half" idx="2"/>
          </p:nvPr>
        </p:nvSpPr>
        <p:spPr>
          <a:xfrm>
            <a:off x="603557" y="2382260"/>
            <a:ext cx="4754880" cy="3977640"/>
          </a:xfrm>
        </p:spPr>
        <p:txBody>
          <a:bodyPr/>
          <a:lstStyle/>
          <a:p>
            <a:pPr marL="457200" indent="-457200">
              <a:buFont typeface="+mj-lt"/>
              <a:buAutoNum type="arabicPeriod"/>
            </a:pPr>
            <a:endParaRPr lang="it-IT" dirty="0" smtClean="0"/>
          </a:p>
          <a:p>
            <a:pPr marL="457200" indent="-457200">
              <a:buFont typeface="+mj-lt"/>
              <a:buAutoNum type="arabicPeriod"/>
            </a:pPr>
            <a:endParaRPr lang="it-IT" dirty="0"/>
          </a:p>
          <a:p>
            <a:pPr marL="457200" indent="-457200">
              <a:buFont typeface="+mj-lt"/>
              <a:buAutoNum type="arabicPeriod"/>
            </a:pPr>
            <a:r>
              <a:rPr lang="it-IT" sz="2400" dirty="0" smtClean="0"/>
              <a:t>LO SCORRERE DELLA VITA NELLE SEDI DEGLI ORFANOTROFI</a:t>
            </a:r>
          </a:p>
          <a:p>
            <a:pPr marL="457200" indent="-457200">
              <a:buFont typeface="+mj-lt"/>
              <a:buAutoNum type="arabicPeriod"/>
            </a:pPr>
            <a:r>
              <a:rPr lang="it-IT" sz="2400" dirty="0" smtClean="0"/>
              <a:t>LA SCUOLA DEI MARTINITT</a:t>
            </a:r>
          </a:p>
          <a:p>
            <a:pPr marL="0" indent="0">
              <a:buNone/>
            </a:pPr>
            <a:endParaRPr lang="it-IT" dirty="0"/>
          </a:p>
        </p:txBody>
      </p:sp>
      <p:pic>
        <p:nvPicPr>
          <p:cNvPr id="8" name="Segnaposto contenuto 7"/>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rot="547907">
            <a:off x="7723854" y="510474"/>
            <a:ext cx="4132238" cy="3099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Immagin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21076184">
            <a:off x="6102934" y="3507177"/>
            <a:ext cx="3841449" cy="288108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10011561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235472" y="299384"/>
            <a:ext cx="10058400" cy="1197989"/>
          </a:xfrm>
        </p:spPr>
        <p:txBody>
          <a:bodyPr>
            <a:normAutofit/>
          </a:bodyPr>
          <a:lstStyle/>
          <a:p>
            <a:pPr algn="ctr"/>
            <a:r>
              <a:rPr lang="it-IT" sz="6000" dirty="0" smtClean="0"/>
              <a:t>SEDI DEGLI ORFANOTROFI</a:t>
            </a:r>
            <a:endParaRPr lang="it-IT" sz="6000" dirty="0"/>
          </a:p>
        </p:txBody>
      </p:sp>
      <p:pic>
        <p:nvPicPr>
          <p:cNvPr id="6" name="Segnaposto contenuto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rot="1217990">
            <a:off x="8011045" y="696538"/>
            <a:ext cx="3712914" cy="2784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Segnaposto contenuto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rot="20490400">
            <a:off x="6454847" y="3374293"/>
            <a:ext cx="3723967" cy="279297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asellaDiTesto 6"/>
          <p:cNvSpPr txBox="1"/>
          <p:nvPr/>
        </p:nvSpPr>
        <p:spPr>
          <a:xfrm>
            <a:off x="1249250" y="1497373"/>
            <a:ext cx="4301544" cy="5078313"/>
          </a:xfrm>
          <a:prstGeom prst="rect">
            <a:avLst/>
          </a:prstGeom>
          <a:noFill/>
        </p:spPr>
        <p:txBody>
          <a:bodyPr wrap="square" rtlCol="0">
            <a:spAutoFit/>
          </a:bodyPr>
          <a:lstStyle/>
          <a:p>
            <a:r>
              <a:rPr lang="it-IT" dirty="0"/>
              <a:t>È la seconda sala del museo. </a:t>
            </a:r>
            <a:r>
              <a:rPr lang="it-IT" dirty="0" smtClean="0"/>
              <a:t> Descrive gli spazi forniti agli orfani e le due sedi diverse.</a:t>
            </a:r>
          </a:p>
          <a:p>
            <a:endParaRPr lang="it-IT" dirty="0"/>
          </a:p>
          <a:p>
            <a:pPr marL="342900" indent="-342900">
              <a:buFont typeface="+mj-lt"/>
              <a:buAutoNum type="arabicPeriod"/>
            </a:pPr>
            <a:r>
              <a:rPr lang="it-IT" dirty="0">
                <a:solidFill>
                  <a:srgbClr val="C00000"/>
                </a:solidFill>
              </a:rPr>
              <a:t>SCUOLA DI MUSICA MARTINITT</a:t>
            </a:r>
          </a:p>
          <a:p>
            <a:pPr marL="285750" indent="-285750">
              <a:buFont typeface="Arial" panose="020B0604020202020204" pitchFamily="34" charset="0"/>
              <a:buChar char="•"/>
            </a:pPr>
            <a:r>
              <a:rPr lang="it-IT" dirty="0" smtClean="0"/>
              <a:t>UN AULA DOVE GLI ORFANI VENIVANO ISTRUITI NELLA CONOSCENZA DELLA MUSICA</a:t>
            </a:r>
          </a:p>
          <a:p>
            <a:pPr marL="285750" indent="-285750">
              <a:buFont typeface="Arial" panose="020B0604020202020204" pitchFamily="34" charset="0"/>
              <a:buChar char="•"/>
            </a:pPr>
            <a:r>
              <a:rPr lang="it-IT" dirty="0" smtClean="0"/>
              <a:t>IL CORPO MUSICALE ERA FORMATO DA 42 MUSICANTI, DIVISI TRA PRIMA E SECONDA SEZIONE.</a:t>
            </a:r>
          </a:p>
          <a:p>
            <a:pPr marL="342900" indent="-342900">
              <a:buAutoNum type="arabicPeriod" startAt="2"/>
            </a:pPr>
            <a:r>
              <a:rPr lang="it-IT" dirty="0" smtClean="0">
                <a:solidFill>
                  <a:srgbClr val="3399FF"/>
                </a:solidFill>
              </a:rPr>
              <a:t>IL CORTILE STELLINE</a:t>
            </a:r>
          </a:p>
          <a:p>
            <a:pPr marL="342900" indent="-342900">
              <a:buFont typeface="Arial" panose="020B0604020202020204" pitchFamily="34" charset="0"/>
              <a:buChar char="•"/>
            </a:pPr>
            <a:r>
              <a:rPr lang="it-IT" dirty="0" smtClean="0"/>
              <a:t>SPAZIO DEDICATO ALLE STELLINE PER IL TEMPO LIBERO</a:t>
            </a:r>
          </a:p>
          <a:p>
            <a:pPr marL="342900" indent="-342900">
              <a:buFont typeface="Arial" panose="020B0604020202020204" pitchFamily="34" charset="0"/>
              <a:buChar char="•"/>
            </a:pPr>
            <a:r>
              <a:rPr lang="it-IT" dirty="0" smtClean="0"/>
              <a:t>PUNTO DI RITROVO PER LE BAMBINE DURANTE LA RICREAZIONE.</a:t>
            </a:r>
            <a:endParaRPr lang="it-IT" dirty="0"/>
          </a:p>
        </p:txBody>
      </p:sp>
    </p:spTree>
    <p:extLst>
      <p:ext uri="{BB962C8B-B14F-4D97-AF65-F5344CB8AC3E}">
        <p14:creationId xmlns:p14="http://schemas.microsoft.com/office/powerpoint/2010/main" val="17557068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47803" y="880869"/>
            <a:ext cx="6039290" cy="708339"/>
          </a:xfrm>
        </p:spPr>
        <p:txBody>
          <a:bodyPr>
            <a:noAutofit/>
          </a:bodyPr>
          <a:lstStyle/>
          <a:p>
            <a:pPr algn="ctr"/>
            <a:r>
              <a:rPr lang="it-IT" sz="6000" dirty="0" smtClean="0"/>
              <a:t>La scuola dei </a:t>
            </a:r>
            <a:r>
              <a:rPr lang="it-IT" sz="6000" dirty="0" err="1" smtClean="0"/>
              <a:t>martinitt</a:t>
            </a:r>
            <a:endParaRPr lang="it-IT" sz="6000" dirty="0"/>
          </a:p>
        </p:txBody>
      </p:sp>
      <p:pic>
        <p:nvPicPr>
          <p:cNvPr id="7" name="Segnaposto contenuto 6"/>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rot="742739">
            <a:off x="7186870" y="719688"/>
            <a:ext cx="4599870" cy="25816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Segnaposto contenuto 7"/>
          <p:cNvPicPr>
            <a:picLocks noGrp="1" noChangeAspect="1"/>
          </p:cNvPicPr>
          <p:nvPr>
            <p:ph sz="half" idx="1"/>
          </p:nvPr>
        </p:nvPicPr>
        <p:blipFill rotWithShape="1">
          <a:blip r:embed="rId4" cstate="print">
            <a:extLst>
              <a:ext uri="{28A0092B-C50C-407E-A947-70E740481C1C}">
                <a14:useLocalDpi xmlns:a14="http://schemas.microsoft.com/office/drawing/2010/main" val="0"/>
              </a:ext>
            </a:extLst>
          </a:blip>
          <a:srcRect l="7755" t="17647" r="6043" b="20583"/>
          <a:stretch/>
        </p:blipFill>
        <p:spPr>
          <a:xfrm rot="21029700">
            <a:off x="7465044" y="3037139"/>
            <a:ext cx="2691685" cy="34365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CasellaDiTesto 8"/>
          <p:cNvSpPr txBox="1"/>
          <p:nvPr/>
        </p:nvSpPr>
        <p:spPr>
          <a:xfrm>
            <a:off x="1313645" y="2231847"/>
            <a:ext cx="4507606" cy="4247317"/>
          </a:xfrm>
          <a:prstGeom prst="rect">
            <a:avLst/>
          </a:prstGeom>
          <a:noFill/>
        </p:spPr>
        <p:txBody>
          <a:bodyPr wrap="square" rtlCol="0">
            <a:spAutoFit/>
          </a:bodyPr>
          <a:lstStyle/>
          <a:p>
            <a:r>
              <a:rPr lang="it-IT" dirty="0" smtClean="0"/>
              <a:t>Fedele ricostruzione della scuola dei Martinitt. Sala multimediale con l’insegnante interattivo e possibilità di rispondere alle domande con tasti presenti sui banchi. </a:t>
            </a:r>
          </a:p>
          <a:p>
            <a:r>
              <a:rPr lang="it-IT" dirty="0" smtClean="0"/>
              <a:t>Puoi assistere alla lezione di diverse materie, come:</a:t>
            </a:r>
          </a:p>
          <a:p>
            <a:pPr marL="285750" indent="-285750">
              <a:buFont typeface="Arial" panose="020B0604020202020204" pitchFamily="34" charset="0"/>
              <a:buChar char="•"/>
            </a:pPr>
            <a:r>
              <a:rPr lang="it-IT" dirty="0" smtClean="0"/>
              <a:t>Italiano</a:t>
            </a:r>
          </a:p>
          <a:p>
            <a:pPr marL="285750" indent="-285750">
              <a:buFont typeface="Arial" panose="020B0604020202020204" pitchFamily="34" charset="0"/>
              <a:buChar char="•"/>
            </a:pPr>
            <a:r>
              <a:rPr lang="it-IT" dirty="0" smtClean="0"/>
              <a:t>Storia</a:t>
            </a:r>
          </a:p>
          <a:p>
            <a:pPr marL="285750" indent="-285750">
              <a:buFont typeface="Arial" panose="020B0604020202020204" pitchFamily="34" charset="0"/>
              <a:buChar char="•"/>
            </a:pPr>
            <a:r>
              <a:rPr lang="it-IT" dirty="0" smtClean="0"/>
              <a:t>Geografia</a:t>
            </a:r>
          </a:p>
          <a:p>
            <a:pPr marL="285750" indent="-285750">
              <a:buFont typeface="Arial" panose="020B0604020202020204" pitchFamily="34" charset="0"/>
              <a:buChar char="•"/>
            </a:pPr>
            <a:r>
              <a:rPr lang="it-IT" dirty="0" smtClean="0"/>
              <a:t>Fisica</a:t>
            </a:r>
          </a:p>
          <a:p>
            <a:pPr marL="285750" indent="-285750">
              <a:buFont typeface="Arial" panose="020B0604020202020204" pitchFamily="34" charset="0"/>
              <a:buChar char="•"/>
            </a:pPr>
            <a:r>
              <a:rPr lang="it-IT" dirty="0" smtClean="0"/>
              <a:t>Geometria</a:t>
            </a:r>
          </a:p>
          <a:p>
            <a:pPr marL="285750" indent="-285750">
              <a:buFont typeface="Arial" panose="020B0604020202020204" pitchFamily="34" charset="0"/>
              <a:buChar char="•"/>
            </a:pPr>
            <a:r>
              <a:rPr lang="it-IT" dirty="0" smtClean="0"/>
              <a:t>Aritmetica</a:t>
            </a:r>
          </a:p>
          <a:p>
            <a:pPr marL="285750" indent="-285750">
              <a:buFont typeface="Arial" panose="020B0604020202020204" pitchFamily="34" charset="0"/>
              <a:buChar char="•"/>
            </a:pPr>
            <a:r>
              <a:rPr lang="it-IT" dirty="0" smtClean="0"/>
              <a:t>Diritti e doveri</a:t>
            </a:r>
          </a:p>
          <a:p>
            <a:pPr marL="285750" indent="-285750">
              <a:buFont typeface="Arial" panose="020B0604020202020204" pitchFamily="34" charset="0"/>
              <a:buChar char="•"/>
            </a:pPr>
            <a:r>
              <a:rPr lang="it-IT" dirty="0"/>
              <a:t>C</a:t>
            </a:r>
            <a:r>
              <a:rPr lang="it-IT" dirty="0" smtClean="0"/>
              <a:t>alligrafia</a:t>
            </a:r>
            <a:endParaRPr lang="it-IT" dirty="0"/>
          </a:p>
        </p:txBody>
      </p:sp>
    </p:spTree>
    <p:extLst>
      <p:ext uri="{BB962C8B-B14F-4D97-AF65-F5344CB8AC3E}">
        <p14:creationId xmlns:p14="http://schemas.microsoft.com/office/powerpoint/2010/main" val="525603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Legno">
  <a:themeElements>
    <a:clrScheme name="Rosso arancion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Legno">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Legno">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TM03090434[[fn=Legno]]</Template>
  <TotalTime>572</TotalTime>
  <Words>1357</Words>
  <Application>Microsoft Office PowerPoint</Application>
  <PresentationFormat>Widescreen</PresentationFormat>
  <Paragraphs>184</Paragraphs>
  <Slides>28</Slides>
  <Notes>2</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28</vt:i4>
      </vt:variant>
    </vt:vector>
  </HeadingPairs>
  <TitlesOfParts>
    <vt:vector size="36" baseType="lpstr">
      <vt:lpstr>Arial</vt:lpstr>
      <vt:lpstr>Book Antiqua</vt:lpstr>
      <vt:lpstr>Brush Script MT</vt:lpstr>
      <vt:lpstr>Calibri</vt:lpstr>
      <vt:lpstr>Rockwell</vt:lpstr>
      <vt:lpstr>Rockwell Condensed</vt:lpstr>
      <vt:lpstr>Wingdings</vt:lpstr>
      <vt:lpstr>Legno</vt:lpstr>
      <vt:lpstr>RICERCA STORICA E DOCUMENTARIA SUL LAVORO</vt:lpstr>
      <vt:lpstr>INFORMAZIONI  STORICHE</vt:lpstr>
      <vt:lpstr>Presentazione standard di PowerPoint</vt:lpstr>
      <vt:lpstr>LA VITA DI UN MARTININ</vt:lpstr>
      <vt:lpstr>LA VITA DI UNA STELLINA</vt:lpstr>
      <vt:lpstr>REQUISITI FONDAMENTALI</vt:lpstr>
      <vt:lpstr>Le sale</vt:lpstr>
      <vt:lpstr>SEDI DEGLI ORFANOTROFI</vt:lpstr>
      <vt:lpstr>La scuola dei martinitt</vt:lpstr>
      <vt:lpstr>CALLIGRAFIA</vt:lpstr>
      <vt:lpstr>Differenze tra i regolamenti</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Ferdinando Perosa</vt:lpstr>
      <vt:lpstr>Professioni non più esistenti o particolari</vt:lpstr>
      <vt:lpstr>Presentazione standard di PowerPoint</vt:lpstr>
      <vt:lpstr>Presentazione standard di PowerPoint</vt:lpstr>
      <vt:lpstr>LA NOSTRA ESPERIENZA</vt:lpstr>
      <vt:lpstr>Presentazione standard di PowerPoint</vt:lpstr>
      <vt:lpstr>Ulteriori ricerche</vt:lpstr>
      <vt:lpstr>PRESENTAZIONE DI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MUSEO MARTINITT E STELLINE</dc:title>
  <dc:creator>Administrator</dc:creator>
  <cp:lastModifiedBy>Museo 07</cp:lastModifiedBy>
  <cp:revision>38</cp:revision>
  <dcterms:created xsi:type="dcterms:W3CDTF">2018-02-15T09:01:35Z</dcterms:created>
  <dcterms:modified xsi:type="dcterms:W3CDTF">2020-02-25T12:17:37Z</dcterms:modified>
</cp:coreProperties>
</file>