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3" r:id="rId4"/>
    <p:sldId id="257" r:id="rId5"/>
    <p:sldId id="258" r:id="rId6"/>
    <p:sldId id="265" r:id="rId7"/>
    <p:sldId id="259" r:id="rId8"/>
    <p:sldId id="260" r:id="rId9"/>
    <p:sldId id="261" r:id="rId10"/>
    <p:sldId id="262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B4D"/>
    <a:srgbClr val="C40CA1"/>
    <a:srgbClr val="000000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C80D-ACA7-4136-8AEC-2E942A4B5EA1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7D6C-5E1E-4CA4-A2DD-C059C65889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894A-72A0-4467-AEB8-7EE71A779250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7E68-4D10-40DF-9BDE-30142B9C33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4299-8DCD-4879-A12E-A35C2AB2DD17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F446-8069-4512-8AE7-2396A36CAF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CBE2E-7ED8-4609-B18D-E1CCD0132B38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3A86-63DD-4638-87C1-C5DCC2461A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B340-5DBB-4A39-AAB7-732F47415851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1E56-321E-41DD-BCDE-A56B0F0169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8A62-3656-47FB-AE2A-EDFA5C3723DD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4B2-8F21-4C48-8047-E4CC9EEF7A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5088-A190-4687-BBC9-9C69E273FDA5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C7D9-E659-434E-89B2-D3EB9D9D52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5A29-9806-4819-A0FD-F3427EA1AA7A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2819-D5BC-4070-9800-BFBF09373E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9B92-4042-45FB-82C9-AFD1D8578CA1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71C1-3006-45E1-A15D-A15293DD50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5894-94D6-41D0-A42B-FFABB71D0AED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D728-203D-4DBB-9FA5-701BF2FEE6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4B29-1FF9-4DAC-B8B8-3B221FB1E735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2D514-C2CC-4914-96F7-96D0B7A224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1888C9-98ED-4320-AB81-2A467AC99263}" type="datetimeFigureOut">
              <a:rPr lang="it-IT"/>
              <a:pPr>
                <a:defRPr/>
              </a:pPr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0AC794-E730-460C-91E9-1213F6D5ED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Picture 2" descr="C:\Documents and Settings\MUSEO-06\Desktop\lavori alternanza 2016-2017\FOTO ALTERNANZA 3DL S. QUASIMODO\IMG-20170309-WA00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4" name="CasellaDiTesto 4"/>
          <p:cNvSpPr txBox="1">
            <a:spLocks noChangeArrowheads="1"/>
          </p:cNvSpPr>
          <p:nvPr/>
        </p:nvSpPr>
        <p:spPr bwMode="auto">
          <a:xfrm>
            <a:off x="1428750" y="357188"/>
            <a:ext cx="6286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6600">
                <a:latin typeface="Brush Script MT" pitchFamily="66" charset="0"/>
              </a:rPr>
              <a:t>LE STELLINE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4450" y="0"/>
          <a:ext cx="9040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Grafico" r:id="rId3" imgW="8458200" imgH="6076950" progId="Excel.Chart.8">
                  <p:embed/>
                </p:oleObj>
              </mc:Choice>
              <mc:Fallback>
                <p:oleObj name="Grafico" r:id="rId3" imgW="8458200" imgH="6076950" progId="Excel.Chart.8">
                  <p:embed/>
                  <p:pic>
                    <p:nvPicPr>
                      <p:cNvPr id="0" name="Segnaposto contenuto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0"/>
                        <a:ext cx="904081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732240" y="45811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Campione di riferimento</a:t>
            </a:r>
            <a:r>
              <a:rPr lang="it-IT" sz="1400" dirty="0" smtClean="0"/>
              <a:t>: 24 </a:t>
            </a:r>
          </a:p>
          <a:p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  <a:latin typeface="Lucida Handwriting" pitchFamily="66" charset="0"/>
              </a:rPr>
              <a:t>CURIOSITA’ SULLA VITA NELL’ISTITUTO</a:t>
            </a: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428625" y="1052736"/>
            <a:ext cx="8229600" cy="4525963"/>
          </a:xfrm>
        </p:spPr>
        <p:txBody>
          <a:bodyPr/>
          <a:lstStyle/>
          <a:p>
            <a:pPr algn="ctr"/>
            <a:r>
              <a:rPr lang="it-IT" dirty="0" smtClean="0">
                <a:latin typeface="Brush Script MT" pitchFamily="66" charset="0"/>
              </a:rPr>
              <a:t>Durante l’estate le bambine andavano in colonia e, in base alle loro condizioni fisiche, trascorrevano le vacanze </a:t>
            </a:r>
            <a:r>
              <a:rPr lang="it-IT" dirty="0" smtClean="0">
                <a:latin typeface="Brush Script MT" pitchFamily="66" charset="0"/>
              </a:rPr>
              <a:t>al </a:t>
            </a:r>
            <a:r>
              <a:rPr lang="it-IT" dirty="0" smtClean="0">
                <a:latin typeface="Brush Script MT" pitchFamily="66" charset="0"/>
              </a:rPr>
              <a:t>mare o in montagna. </a:t>
            </a:r>
          </a:p>
          <a:p>
            <a:pPr algn="ctr"/>
            <a:r>
              <a:rPr lang="it-IT" dirty="0" smtClean="0">
                <a:latin typeface="Brush Script MT" pitchFamily="66" charset="0"/>
              </a:rPr>
              <a:t>I castighi erano diversi e variavano a seconda della gravità </a:t>
            </a:r>
            <a:r>
              <a:rPr lang="it-IT" dirty="0" smtClean="0">
                <a:latin typeface="Brush Script MT" pitchFamily="66" charset="0"/>
              </a:rPr>
              <a:t>della mancanza commessa.</a:t>
            </a:r>
          </a:p>
          <a:p>
            <a:pPr marL="0" indent="0" algn="ctr">
              <a:buNone/>
            </a:pPr>
            <a:r>
              <a:rPr lang="it-IT" dirty="0" smtClean="0">
                <a:latin typeface="Brush Script MT" pitchFamily="66" charset="0"/>
              </a:rPr>
              <a:t>Tra le punizioni più diffuse </a:t>
            </a:r>
            <a:r>
              <a:rPr lang="it-IT" dirty="0" smtClean="0">
                <a:latin typeface="Brush Script MT" pitchFamily="66" charset="0"/>
              </a:rPr>
              <a:t>troviamo:</a:t>
            </a:r>
          </a:p>
          <a:p>
            <a:pPr marL="0" indent="0" algn="ctr">
              <a:buNone/>
            </a:pPr>
            <a:r>
              <a:rPr lang="it-IT" dirty="0" smtClean="0">
                <a:latin typeface="Brush Script MT" pitchFamily="66" charset="0"/>
              </a:rPr>
              <a:t>r</a:t>
            </a:r>
            <a:r>
              <a:rPr lang="it-IT" dirty="0" smtClean="0">
                <a:latin typeface="Brush Script MT" pitchFamily="66" charset="0"/>
              </a:rPr>
              <a:t>imanere </a:t>
            </a:r>
            <a:r>
              <a:rPr lang="it-IT" dirty="0" smtClean="0">
                <a:latin typeface="Brush Script MT" pitchFamily="66" charset="0"/>
              </a:rPr>
              <a:t>in piedi davanti al proprio letto mentre le altre </a:t>
            </a:r>
            <a:r>
              <a:rPr lang="it-IT" dirty="0" smtClean="0">
                <a:latin typeface="Brush Script MT" pitchFamily="66" charset="0"/>
              </a:rPr>
              <a:t>dormono, </a:t>
            </a:r>
            <a:r>
              <a:rPr lang="it-IT" dirty="0" smtClean="0">
                <a:latin typeface="Brush Script MT" pitchFamily="66" charset="0"/>
              </a:rPr>
              <a:t>pelare le patate </a:t>
            </a:r>
            <a:r>
              <a:rPr lang="it-IT" dirty="0" smtClean="0">
                <a:latin typeface="Brush Script MT" pitchFamily="66" charset="0"/>
              </a:rPr>
              <a:t>o saltare la ricreazione</a:t>
            </a:r>
            <a:endParaRPr lang="it-IT" dirty="0" smtClean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95536" y="220143"/>
            <a:ext cx="8229600" cy="1143000"/>
          </a:xfrm>
        </p:spPr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  <a:latin typeface="Lucida Handwriting" pitchFamily="66" charset="0"/>
              </a:rPr>
              <a:t>ALTRE CURIOSITA</a:t>
            </a:r>
            <a:r>
              <a:rPr lang="it-IT" sz="3600" dirty="0" smtClean="0">
                <a:solidFill>
                  <a:srgbClr val="FF0000"/>
                </a:solidFill>
                <a:latin typeface="Lucida Handwriting" pitchFamily="66" charset="0"/>
              </a:rPr>
              <a:t>’ </a:t>
            </a:r>
            <a:br>
              <a:rPr lang="it-IT" sz="3600" dirty="0" smtClean="0">
                <a:solidFill>
                  <a:srgbClr val="FF0000"/>
                </a:solidFill>
                <a:latin typeface="Lucida Handwriting" pitchFamily="66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Lucida Handwriting" pitchFamily="66" charset="0"/>
              </a:rPr>
              <a:t>raccontate dalle intervistate</a:t>
            </a:r>
            <a:endParaRPr lang="it-IT" sz="3200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/>
          <a:lstStyle/>
          <a:p>
            <a:pPr algn="ctr"/>
            <a:r>
              <a:rPr lang="it-IT" dirty="0" smtClean="0">
                <a:latin typeface="Brush Script MT" pitchFamily="66" charset="0"/>
              </a:rPr>
              <a:t>Durante la doccia, </a:t>
            </a:r>
            <a:r>
              <a:rPr lang="it-IT" dirty="0" smtClean="0">
                <a:latin typeface="Brush Script MT" pitchFamily="66" charset="0"/>
              </a:rPr>
              <a:t>alle bambine era proibito guardare il proprio corpo perché il senso del pudore era molto sentito.</a:t>
            </a:r>
          </a:p>
          <a:p>
            <a:pPr algn="ctr"/>
            <a:r>
              <a:rPr lang="it-IT" dirty="0" smtClean="0">
                <a:latin typeface="Brush Script MT" pitchFamily="66" charset="0"/>
              </a:rPr>
              <a:t>Le orfane non sapevano dell’esistenza delle mestruazioni e, quando si sviluppavano, le educatrici davano loro dei pannoloni di stoffa, tenuti da due spille messe su un elastico legato in vita.</a:t>
            </a:r>
          </a:p>
          <a:p>
            <a:pPr algn="ctr"/>
            <a:r>
              <a:rPr lang="it-IT" dirty="0" smtClean="0">
                <a:latin typeface="Brush Script MT" pitchFamily="66" charset="0"/>
              </a:rPr>
              <a:t>Prima di uscire dall’Istituto, </a:t>
            </a:r>
            <a:r>
              <a:rPr lang="it-IT" dirty="0" smtClean="0">
                <a:latin typeface="Brush Script MT" pitchFamily="66" charset="0"/>
              </a:rPr>
              <a:t>le </a:t>
            </a:r>
            <a:r>
              <a:rPr lang="it-IT" dirty="0" smtClean="0">
                <a:latin typeface="Brush Script MT" pitchFamily="66" charset="0"/>
              </a:rPr>
              <a:t>orfane </a:t>
            </a:r>
            <a:r>
              <a:rPr lang="it-IT" dirty="0" smtClean="0">
                <a:latin typeface="Brush Script MT" pitchFamily="66" charset="0"/>
              </a:rPr>
              <a:t>seguivano una </a:t>
            </a:r>
            <a:r>
              <a:rPr lang="it-IT" dirty="0" smtClean="0">
                <a:latin typeface="Brush Script MT" pitchFamily="66" charset="0"/>
              </a:rPr>
              <a:t>lezione sull’educazione alla sessualità, ma quando uscivano erano convinte che i bambini venissero concepiti e nascessero dall’ombelico.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it-IT" sz="5400" b="1" smtClean="0">
                <a:latin typeface="Chiller" pitchFamily="82" charset="0"/>
              </a:rPr>
              <a:t>UN RINGRAZIAMENTO PARTICOLARE AL PERSONALE DEL MUSEO MARTINITT   E STELLINE.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5445224"/>
            <a:ext cx="8147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Classe 3DL: Francesca Chiari, Francesca </a:t>
            </a:r>
            <a:r>
              <a:rPr lang="it-IT" dirty="0" err="1" smtClean="0"/>
              <a:t>Torrisi</a:t>
            </a:r>
            <a:r>
              <a:rPr lang="it-IT" dirty="0" smtClean="0"/>
              <a:t>, Rebecca </a:t>
            </a:r>
            <a:r>
              <a:rPr lang="it-IT" dirty="0" err="1" smtClean="0"/>
              <a:t>Tadioli</a:t>
            </a:r>
            <a:r>
              <a:rPr lang="it-IT" dirty="0" smtClean="0"/>
              <a:t>, Vera </a:t>
            </a:r>
            <a:r>
              <a:rPr lang="it-IT" dirty="0" err="1" smtClean="0"/>
              <a:t>Rocchitelli</a:t>
            </a:r>
            <a:r>
              <a:rPr lang="it-IT" dirty="0" smtClean="0"/>
              <a:t>, Marika </a:t>
            </a:r>
            <a:r>
              <a:rPr lang="it-IT" dirty="0" err="1" smtClean="0"/>
              <a:t>Cannarile</a:t>
            </a:r>
            <a:r>
              <a:rPr lang="it-IT" dirty="0" smtClean="0"/>
              <a:t>, Letizia Ferrari</a:t>
            </a:r>
            <a:r>
              <a:rPr lang="it-IT" smtClean="0"/>
              <a:t>, Polverino </a:t>
            </a:r>
            <a:r>
              <a:rPr lang="it-IT" dirty="0" smtClean="0"/>
              <a:t>Giada, Clara </a:t>
            </a:r>
            <a:r>
              <a:rPr lang="it-IT" dirty="0" err="1" smtClean="0"/>
              <a:t>Dameno</a:t>
            </a:r>
            <a:r>
              <a:rPr lang="it-IT" dirty="0" smtClean="0"/>
              <a:t>, Giorgia </a:t>
            </a:r>
            <a:r>
              <a:rPr lang="it-IT" dirty="0" err="1" smtClean="0"/>
              <a:t>Buonsante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326381"/>
              </p:ext>
            </p:extLst>
          </p:nvPr>
        </p:nvGraphicFramePr>
        <p:xfrm>
          <a:off x="720725" y="742950"/>
          <a:ext cx="7620000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fico" r:id="rId3" imgW="7620000" imgH="5391150" progId="Excel.Chart.8">
                  <p:embed/>
                </p:oleObj>
              </mc:Choice>
              <mc:Fallback>
                <p:oleObj name="Grafico" r:id="rId3" imgW="7620000" imgH="5391150" progId="Excel.Chart.8">
                  <p:embed/>
                  <p:pic>
                    <p:nvPicPr>
                      <p:cNvPr id="0" name="Grafico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742950"/>
                        <a:ext cx="7620000" cy="539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148063" y="6237312"/>
            <a:ext cx="316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Campione di riferimento: 59 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Grafico 1"/>
          <p:cNvGraphicFramePr>
            <a:graphicFrameLocks/>
          </p:cNvGraphicFramePr>
          <p:nvPr/>
        </p:nvGraphicFramePr>
        <p:xfrm>
          <a:off x="642938" y="714375"/>
          <a:ext cx="7786687" cy="52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rafico" r:id="rId3" imgW="8877300" imgH="6438900" progId="Excel.Chart.8">
                  <p:embed/>
                </p:oleObj>
              </mc:Choice>
              <mc:Fallback>
                <p:oleObj name="Grafico" r:id="rId3" imgW="8877300" imgH="6438900" progId="Excel.Chart.8">
                  <p:embed/>
                  <p:pic>
                    <p:nvPicPr>
                      <p:cNvPr id="0" name="Gra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714375"/>
                        <a:ext cx="7786687" cy="52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644008" y="6237312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Campione di riferimento: 56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28662" y="0"/>
            <a:ext cx="700092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Graziella</a:t>
            </a:r>
          </a:p>
        </p:txBody>
      </p:sp>
      <p:sp>
        <p:nvSpPr>
          <p:cNvPr id="6147" name="CasellaDiTesto 3"/>
          <p:cNvSpPr txBox="1">
            <a:spLocks noChangeArrowheads="1"/>
          </p:cNvSpPr>
          <p:nvPr/>
        </p:nvSpPr>
        <p:spPr bwMode="auto">
          <a:xfrm>
            <a:off x="571500" y="1357313"/>
            <a:ext cx="785812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>
                <a:latin typeface="Brush Script MT" pitchFamily="66" charset="0"/>
              </a:rPr>
              <a:t>Nata nel 1941 a Reggio Emilia, venne ricoverata nell’istituto nel settembre del 1949 e dimessa nel 1959.</a:t>
            </a:r>
          </a:p>
          <a:p>
            <a:pPr algn="ctr"/>
            <a:r>
              <a:rPr lang="it-IT" sz="3200" dirty="0">
                <a:latin typeface="Brush Script MT" pitchFamily="66" charset="0"/>
              </a:rPr>
              <a:t>Siccome l’orfana non era nata a Milano, la madre dovette presentare all’Istituto una testimonianza della propria residenza a Milano da almeno 10 anni.</a:t>
            </a:r>
          </a:p>
          <a:p>
            <a:pPr algn="ctr"/>
            <a:r>
              <a:rPr lang="it-IT" sz="3200" dirty="0">
                <a:latin typeface="Brush Script MT" pitchFamily="66" charset="0"/>
              </a:rPr>
              <a:t>Orfana di guerra, fu allevata dai nonni fino alla sua ammissione all’interno </a:t>
            </a:r>
            <a:r>
              <a:rPr lang="it-IT" sz="3200" dirty="0" smtClean="0">
                <a:latin typeface="Brush Script MT" pitchFamily="66" charset="0"/>
              </a:rPr>
              <a:t>dell’orfanotrofio</a:t>
            </a:r>
          </a:p>
          <a:p>
            <a:pPr algn="ctr"/>
            <a:r>
              <a:rPr lang="it-IT" sz="3200" dirty="0" smtClean="0">
                <a:latin typeface="Brush Script MT" pitchFamily="66" charset="0"/>
              </a:rPr>
              <a:t> dove </a:t>
            </a:r>
            <a:r>
              <a:rPr lang="it-IT" sz="3200" dirty="0">
                <a:latin typeface="Brush Script MT" pitchFamily="66" charset="0"/>
              </a:rPr>
              <a:t>rimase per 10 anni.</a:t>
            </a:r>
          </a:p>
          <a:p>
            <a:pPr algn="ctr"/>
            <a:r>
              <a:rPr lang="it-IT" sz="3200" dirty="0">
                <a:latin typeface="Brush Script MT" pitchFamily="66" charset="0"/>
              </a:rPr>
              <a:t>Essendo una bambina dalle grandi capacità intellettive e avendo buona volontà, Graziella proseguì gli studi e frequentò le superiori al di fuori dell’Istituto</a:t>
            </a:r>
            <a:r>
              <a:rPr lang="it-IT" sz="2800" dirty="0">
                <a:latin typeface="Brush Script MT" pitchFamily="66" charset="0"/>
              </a:rPr>
              <a:t>.</a:t>
            </a:r>
          </a:p>
          <a:p>
            <a:endParaRPr lang="it-IT" sz="2400" dirty="0">
              <a:latin typeface="Berlin Sans FB" pitchFamily="34" charset="0"/>
            </a:endParaRPr>
          </a:p>
          <a:p>
            <a:endParaRPr lang="it-IT" sz="2400" dirty="0">
              <a:latin typeface="Berlin Sans FB" pitchFamily="34" charset="0"/>
            </a:endParaRPr>
          </a:p>
          <a:p>
            <a:endParaRPr lang="it-IT" sz="16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57422" y="357166"/>
            <a:ext cx="469551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88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Marina</a:t>
            </a:r>
          </a:p>
        </p:txBody>
      </p:sp>
      <p:sp>
        <p:nvSpPr>
          <p:cNvPr id="7171" name="CasellaDiTesto 4"/>
          <p:cNvSpPr txBox="1">
            <a:spLocks noChangeArrowheads="1"/>
          </p:cNvSpPr>
          <p:nvPr/>
        </p:nvSpPr>
        <p:spPr bwMode="auto">
          <a:xfrm>
            <a:off x="857250" y="2357438"/>
            <a:ext cx="74295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>
                <a:latin typeface="Brush Script MT" pitchFamily="66" charset="0"/>
              </a:rPr>
              <a:t>Nata nel 1943 a Milano, venne ricoverata nell’Istituto nel 1951 e dimessa nel 1956.</a:t>
            </a:r>
          </a:p>
          <a:p>
            <a:pPr algn="ctr"/>
            <a:r>
              <a:rPr lang="it-IT" sz="3200" dirty="0">
                <a:latin typeface="Brush Script MT" pitchFamily="66" charset="0"/>
              </a:rPr>
              <a:t>Marina rimase all’interno dell’orfanotrofio per 5 anni fino a quando la madre le chiese se volesse uscire a patto di trovare al più presto un </a:t>
            </a:r>
            <a:r>
              <a:rPr lang="it-IT" sz="3200" dirty="0" smtClean="0">
                <a:latin typeface="Brush Script MT" pitchFamily="66" charset="0"/>
              </a:rPr>
              <a:t>lavoro.</a:t>
            </a:r>
          </a:p>
          <a:p>
            <a:pPr algn="ctr"/>
            <a:r>
              <a:rPr lang="it-IT" sz="3200" dirty="0" smtClean="0">
                <a:latin typeface="Brush Script MT" pitchFamily="66" charset="0"/>
              </a:rPr>
              <a:t>All’età </a:t>
            </a:r>
            <a:r>
              <a:rPr lang="it-IT" sz="3200" dirty="0">
                <a:latin typeface="Brush Script MT" pitchFamily="66" charset="0"/>
              </a:rPr>
              <a:t>di soli 20 anni si sposò </a:t>
            </a:r>
            <a:r>
              <a:rPr lang="it-IT" sz="3200" dirty="0" smtClean="0">
                <a:latin typeface="Brush Script MT" pitchFamily="66" charset="0"/>
              </a:rPr>
              <a:t>ed </a:t>
            </a:r>
            <a:r>
              <a:rPr lang="it-IT" sz="3200" dirty="0">
                <a:latin typeface="Brush Script MT" pitchFamily="66" charset="0"/>
              </a:rPr>
              <a:t>ebbe due </a:t>
            </a:r>
            <a:r>
              <a:rPr lang="it-IT" sz="3200" dirty="0" smtClean="0">
                <a:latin typeface="Brush Script MT" pitchFamily="66" charset="0"/>
              </a:rPr>
              <a:t>figli, scelse di dedicarsi </a:t>
            </a:r>
            <a:r>
              <a:rPr lang="it-IT" sz="3200" dirty="0">
                <a:latin typeface="Brush Script MT" pitchFamily="66" charset="0"/>
              </a:rPr>
              <a:t>alla </a:t>
            </a:r>
            <a:r>
              <a:rPr lang="it-IT" sz="3200" dirty="0" smtClean="0">
                <a:latin typeface="Brush Script MT" pitchFamily="66" charset="0"/>
              </a:rPr>
              <a:t>famiglia e </a:t>
            </a:r>
          </a:p>
          <a:p>
            <a:pPr algn="ctr"/>
            <a:r>
              <a:rPr lang="it-IT" sz="3200" dirty="0" smtClean="0">
                <a:latin typeface="Brush Script MT" pitchFamily="66" charset="0"/>
              </a:rPr>
              <a:t>di abbandonare </a:t>
            </a:r>
            <a:r>
              <a:rPr lang="it-IT" sz="3200" dirty="0">
                <a:latin typeface="Brush Script MT" pitchFamily="66" charset="0"/>
              </a:rPr>
              <a:t>il lavoro.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USEO-06\Desktop\Album fotografico\Ex Stelline\Marina Sacchi con la sorella maggio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0"/>
            <a:ext cx="3960813" cy="6858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28860" y="285728"/>
            <a:ext cx="4128887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88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Silvana</a:t>
            </a:r>
          </a:p>
        </p:txBody>
      </p:sp>
      <p:sp>
        <p:nvSpPr>
          <p:cNvPr id="9219" name="CasellaDiTesto 4"/>
          <p:cNvSpPr txBox="1">
            <a:spLocks noChangeArrowheads="1"/>
          </p:cNvSpPr>
          <p:nvPr/>
        </p:nvSpPr>
        <p:spPr bwMode="auto">
          <a:xfrm>
            <a:off x="683568" y="1857375"/>
            <a:ext cx="79208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Brush Script MT" pitchFamily="66" charset="0"/>
              </a:rPr>
              <a:t>Nata nel 1942 a Milano, venne ricoverata nell’Istituto nel 1949 e dimessa nel 1959.</a:t>
            </a:r>
          </a:p>
          <a:p>
            <a:pPr algn="ctr"/>
            <a:r>
              <a:rPr lang="it-IT" sz="3200" dirty="0" smtClean="0">
                <a:latin typeface="Brush Script MT" pitchFamily="66" charset="0"/>
              </a:rPr>
              <a:t>Silvana, ancora </a:t>
            </a:r>
            <a:r>
              <a:rPr lang="it-IT" sz="3200" dirty="0">
                <a:latin typeface="Brush Script MT" pitchFamily="66" charset="0"/>
              </a:rPr>
              <a:t>oggi, non è consapevole del motivo per il quale venne portata nell’orfanotrofio, in quanto la famiglia, composta da madre e patrigno, non </a:t>
            </a:r>
            <a:r>
              <a:rPr lang="it-IT" sz="3200" dirty="0" smtClean="0">
                <a:latin typeface="Brush Script MT" pitchFamily="66" charset="0"/>
              </a:rPr>
              <a:t>aveva </a:t>
            </a:r>
            <a:r>
              <a:rPr lang="it-IT" sz="3200" dirty="0">
                <a:latin typeface="Brush Script MT" pitchFamily="66" charset="0"/>
              </a:rPr>
              <a:t>nessuna difficoltà </a:t>
            </a:r>
            <a:r>
              <a:rPr lang="it-IT" sz="3200" dirty="0" smtClean="0">
                <a:latin typeface="Brush Script MT" pitchFamily="66" charset="0"/>
              </a:rPr>
              <a:t>a mantenerla.</a:t>
            </a:r>
            <a:endParaRPr lang="it-IT" sz="3200" dirty="0">
              <a:latin typeface="Brush Script MT" pitchFamily="66" charset="0"/>
            </a:endParaRPr>
          </a:p>
          <a:p>
            <a:pPr algn="ctr"/>
            <a:r>
              <a:rPr lang="it-IT" sz="3200" dirty="0">
                <a:latin typeface="Brush Script MT" pitchFamily="66" charset="0"/>
              </a:rPr>
              <a:t>L’orfana era molto intelligente ma la sua volontà scarseggiava, infatti non continuò gli studi ed entrò subito nel mondo del lavoro come commessa.</a:t>
            </a:r>
          </a:p>
          <a:p>
            <a:pPr algn="ctr"/>
            <a:r>
              <a:rPr lang="it-IT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0066FF"/>
                </a:solidFill>
                <a:latin typeface="Algerian" pitchFamily="82" charset="0"/>
              </a:rPr>
              <a:t>LA VITA NELL’ORFANOTROFIO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it-IT" dirty="0" smtClean="0">
                <a:latin typeface="Brush Script MT" pitchFamily="66" charset="0"/>
              </a:rPr>
              <a:t>Le Stelline si svegliavano alle 6:15 e si lavavano con acqua fredda, indossavano la loro divisa bianca e azzurra con una spilla identificativa e alle 6:45 andavano a </a:t>
            </a:r>
            <a:r>
              <a:rPr lang="it-IT" dirty="0" smtClean="0">
                <a:latin typeface="Brush Script MT" pitchFamily="66" charset="0"/>
              </a:rPr>
              <a:t>messa</a:t>
            </a:r>
            <a:r>
              <a:rPr lang="it-IT" dirty="0" smtClean="0">
                <a:latin typeface="Brush Script MT" pitchFamily="66" charset="0"/>
              </a:rPr>
              <a:t>. Successivamente seguivano le lezioni a scuola fino alle 15.</a:t>
            </a:r>
          </a:p>
          <a:p>
            <a:pPr algn="ctr">
              <a:buFont typeface="Arial" charset="0"/>
              <a:buNone/>
            </a:pPr>
            <a:r>
              <a:rPr lang="it-IT" dirty="0" smtClean="0">
                <a:latin typeface="Brush Script MT" pitchFamily="66" charset="0"/>
              </a:rPr>
              <a:t>Arrivata l’ora dei pasti, le orfane trovavano il cibo già servito su grandi tavolate e mentre mangiavano era proibito parlare.</a:t>
            </a:r>
          </a:p>
          <a:p>
            <a:pPr algn="ctr">
              <a:buFont typeface="Arial" charset="0"/>
              <a:buNone/>
            </a:pPr>
            <a:r>
              <a:rPr lang="it-IT" dirty="0" smtClean="0">
                <a:latin typeface="Brush Script MT" pitchFamily="66" charset="0"/>
              </a:rPr>
              <a:t>Al termine delle lezioni le bambine frequentavano i laboratori dove potevano imparare molti mestieri, soprattutto riguardanti la sartoria.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5" descr="IMG-20170310-WA00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00125"/>
            <a:ext cx="9144000" cy="5857875"/>
          </a:xfrm>
        </p:spPr>
      </p:pic>
      <p:sp>
        <p:nvSpPr>
          <p:cNvPr id="12291" name="CasellaDiTesto 6"/>
          <p:cNvSpPr txBox="1">
            <a:spLocks noChangeArrowheads="1"/>
          </p:cNvSpPr>
          <p:nvPr/>
        </p:nvSpPr>
        <p:spPr bwMode="auto">
          <a:xfrm>
            <a:off x="1785938" y="285750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>
                <a:solidFill>
                  <a:srgbClr val="000000"/>
                </a:solidFill>
                <a:latin typeface="Lucida Handwriting" pitchFamily="66" charset="0"/>
              </a:rPr>
              <a:t>IL REFETTORIO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537</Words>
  <Application>Microsoft Office PowerPoint</Application>
  <PresentationFormat>Presentazione su schermo (4:3)</PresentationFormat>
  <Paragraphs>37</Paragraphs>
  <Slides>13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Algerian</vt:lpstr>
      <vt:lpstr>Arial</vt:lpstr>
      <vt:lpstr>Berlin Sans FB</vt:lpstr>
      <vt:lpstr>Brush Script MT</vt:lpstr>
      <vt:lpstr>Calibri</vt:lpstr>
      <vt:lpstr>Chiller</vt:lpstr>
      <vt:lpstr>Lucida Handwriting</vt:lpstr>
      <vt:lpstr>Tema di Office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VITA NELL’ORFANOTROFIO</vt:lpstr>
      <vt:lpstr>Presentazione standard di PowerPoint</vt:lpstr>
      <vt:lpstr>Presentazione standard di PowerPoint</vt:lpstr>
      <vt:lpstr>CURIOSITA’ SULLA VITA NELL’ISTITUTO</vt:lpstr>
      <vt:lpstr>ALTRE CURIOSITA’  raccontate dalle intervistate</vt:lpstr>
      <vt:lpstr>Presentazione standard di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Museo 07</cp:lastModifiedBy>
  <cp:revision>15</cp:revision>
  <dcterms:created xsi:type="dcterms:W3CDTF">2017-03-10T09:23:38Z</dcterms:created>
  <dcterms:modified xsi:type="dcterms:W3CDTF">2020-01-28T11:57:57Z</dcterms:modified>
</cp:coreProperties>
</file>