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charts/chart1.xml" ContentType="application/vnd.openxmlformats-officedocument.drawingml.chart+xml"/>
  <Override PartName="/ppt/media/image17.jpeg" ContentType="image/jpeg"/>
  <Override PartName="/ppt/media/image18.jpeg" ContentType="image/jpeg"/>
  <Override PartName="/ppt/media/image19.jpeg" ContentType="image/jpeg"/>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Relationships xmlns="http://schemas.openxmlformats.org/package/2006/relationships"><Relationship Id="rId1" Type="http://schemas.openxmlformats.org/officeDocument/2006/relationships/package" Target="../embeddings/Microsoft_Excel_Sheet7.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5"/>
      <c:hPercent val="62"/>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Sheet1!$A$2</c:f>
              <c:strCache>
                <c:ptCount val="1"/>
                <c:pt idx="0">
                  <c:v>Series1</c:v>
                </c:pt>
              </c:strCache>
            </c:strRef>
          </c:tx>
          <c:spPr>
            <a:solidFill>
              <a:srgbClr val="948A54"/>
            </a:solidFill>
            <a:ln w="12700" cap="flat">
              <a:noFill/>
              <a:miter lim="400000"/>
            </a:ln>
            <a:effectLst/>
            <a:sp3d prstMaterial="matte"/>
          </c:spPr>
          <c:invertIfNegative val="0"/>
          <c:dLbls>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showLeaderLines val="0"/>
          </c:dLbls>
          <c:cat>
            <c:strRef>
              <c:f>Sheet1!$B$1:$AG$1</c:f>
              <c:strCache>
                <c:ptCount val="32"/>
                <c:pt idx="0">
                  <c:v>Adele</c:v>
                </c:pt>
                <c:pt idx="1">
                  <c:v>Adriana</c:v>
                </c:pt>
                <c:pt idx="2">
                  <c:v>Amalia </c:v>
                </c:pt>
                <c:pt idx="3">
                  <c:v>Angela</c:v>
                </c:pt>
                <c:pt idx="4">
                  <c:v>Angelica</c:v>
                </c:pt>
                <c:pt idx="5">
                  <c:v>Anita</c:v>
                </c:pt>
                <c:pt idx="6">
                  <c:v>Carla</c:v>
                </c:pt>
                <c:pt idx="7">
                  <c:v>Caterina</c:v>
                </c:pt>
                <c:pt idx="8">
                  <c:v>Cecilia</c:v>
                </c:pt>
                <c:pt idx="9">
                  <c:v>Celestina</c:v>
                </c:pt>
                <c:pt idx="10">
                  <c:v>Elena </c:v>
                </c:pt>
                <c:pt idx="11">
                  <c:v>Elsa</c:v>
                </c:pt>
                <c:pt idx="12">
                  <c:v>Giulia</c:v>
                </c:pt>
                <c:pt idx="13">
                  <c:v>Giuseppina</c:v>
                </c:pt>
                <c:pt idx="14">
                  <c:v>Graziella</c:v>
                </c:pt>
                <c:pt idx="15">
                  <c:v>Ida</c:v>
                </c:pt>
                <c:pt idx="16">
                  <c:v>Ines </c:v>
                </c:pt>
                <c:pt idx="17">
                  <c:v>Iolanda</c:v>
                </c:pt>
                <c:pt idx="18">
                  <c:v>Irene</c:v>
                </c:pt>
                <c:pt idx="19">
                  <c:v>Lucia</c:v>
                </c:pt>
                <c:pt idx="20">
                  <c:v>Luigia</c:v>
                </c:pt>
                <c:pt idx="21">
                  <c:v>Margherita </c:v>
                </c:pt>
                <c:pt idx="22">
                  <c:v>Maria</c:v>
                </c:pt>
                <c:pt idx="23">
                  <c:v>Mirella</c:v>
                </c:pt>
                <c:pt idx="24">
                  <c:v>Piera</c:v>
                </c:pt>
                <c:pt idx="25">
                  <c:v>Pierina</c:v>
                </c:pt>
                <c:pt idx="26">
                  <c:v>Rita</c:v>
                </c:pt>
                <c:pt idx="27">
                  <c:v>Rosa</c:v>
                </c:pt>
                <c:pt idx="28">
                  <c:v>Rosanna</c:v>
                </c:pt>
                <c:pt idx="29">
                  <c:v>Silvana</c:v>
                </c:pt>
                <c:pt idx="30">
                  <c:v>Teresa </c:v>
                </c:pt>
                <c:pt idx="31">
                  <c:v>Virginia</c:v>
                </c:pt>
              </c:strCache>
            </c:strRef>
          </c:cat>
          <c:val>
            <c:numRef>
              <c:f>Sheet1!$B$2:$AG$2</c:f>
              <c:numCache>
                <c:ptCount val="32"/>
                <c:pt idx="0">
                  <c:v>2.000000</c:v>
                </c:pt>
                <c:pt idx="1">
                  <c:v>2.000000</c:v>
                </c:pt>
                <c:pt idx="2">
                  <c:v>3.000000</c:v>
                </c:pt>
                <c:pt idx="3">
                  <c:v>5.000000</c:v>
                </c:pt>
                <c:pt idx="4">
                  <c:v>2.000000</c:v>
                </c:pt>
                <c:pt idx="5">
                  <c:v>2.000000</c:v>
                </c:pt>
                <c:pt idx="6">
                  <c:v>3.000000</c:v>
                </c:pt>
                <c:pt idx="7">
                  <c:v>2.000000</c:v>
                </c:pt>
                <c:pt idx="8">
                  <c:v>2.000000</c:v>
                </c:pt>
                <c:pt idx="9">
                  <c:v>2.000000</c:v>
                </c:pt>
                <c:pt idx="10">
                  <c:v>2.000000</c:v>
                </c:pt>
                <c:pt idx="11">
                  <c:v>2.000000</c:v>
                </c:pt>
                <c:pt idx="12">
                  <c:v>4.000000</c:v>
                </c:pt>
                <c:pt idx="13">
                  <c:v>4.000000</c:v>
                </c:pt>
                <c:pt idx="14">
                  <c:v>2.000000</c:v>
                </c:pt>
                <c:pt idx="15">
                  <c:v>3.000000</c:v>
                </c:pt>
                <c:pt idx="16">
                  <c:v>3.000000</c:v>
                </c:pt>
                <c:pt idx="17">
                  <c:v>2.000000</c:v>
                </c:pt>
                <c:pt idx="18">
                  <c:v>3.000000</c:v>
                </c:pt>
                <c:pt idx="19">
                  <c:v>2.000000</c:v>
                </c:pt>
                <c:pt idx="20">
                  <c:v>5.000000</c:v>
                </c:pt>
                <c:pt idx="21">
                  <c:v>4.000000</c:v>
                </c:pt>
                <c:pt idx="22">
                  <c:v>15.000000</c:v>
                </c:pt>
                <c:pt idx="23">
                  <c:v>2.000000</c:v>
                </c:pt>
                <c:pt idx="24">
                  <c:v>2.000000</c:v>
                </c:pt>
                <c:pt idx="25">
                  <c:v>2.000000</c:v>
                </c:pt>
                <c:pt idx="26">
                  <c:v>2.000000</c:v>
                </c:pt>
                <c:pt idx="27">
                  <c:v>4.000000</c:v>
                </c:pt>
                <c:pt idx="28">
                  <c:v>3.000000</c:v>
                </c:pt>
                <c:pt idx="29">
                  <c:v>3.000000</c:v>
                </c:pt>
                <c:pt idx="30">
                  <c:v>2.000000</c:v>
                </c:pt>
                <c:pt idx="31">
                  <c:v>2.000000</c:v>
                </c:pt>
              </c:numCache>
            </c:numRef>
          </c:val>
          <c:shape val="box"/>
        </c:ser>
        <c:gapWidth val="150"/>
        <c:gapDep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12700" cap="flat">
            <a:noFill/>
            <a:prstDash val="solid"/>
            <a:round/>
          </a:ln>
        </c:spPr>
        <c:txPr>
          <a:bodyPr rot="0"/>
          <a:lstStyle/>
          <a:p>
            <a:pPr>
              <a:defRPr b="0" i="0" strike="noStrike" sz="10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noFill/>
            <a:prstDash val="solid"/>
            <a:round/>
          </a:ln>
        </c:spPr>
        <c:txPr>
          <a:bodyPr rot="0"/>
          <a:lstStyle/>
          <a:p>
            <a:pPr>
              <a:defRPr b="0" i="0" strike="noStrike" sz="1000" u="none">
                <a:solidFill>
                  <a:srgbClr val="000000"/>
                </a:solidFill>
                <a:latin typeface="Calibri"/>
              </a:defRPr>
            </a:pPr>
          </a:p>
        </c:txPr>
        <c:crossAx val="2094734552"/>
        <c:crosses val="autoZero"/>
        <c:crossBetween val="between"/>
        <c:majorUnit val="4"/>
        <c:minorUnit val="2"/>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5"/>
      <c:hPercent val="55"/>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Sheet1!$A$2</c:f>
              <c:strCache>
                <c:ptCount val="1"/>
                <c:pt idx="0">
                  <c:v>Series1</c:v>
                </c:pt>
              </c:strCache>
            </c:strRef>
          </c:tx>
          <c:spPr>
            <a:solidFill>
              <a:srgbClr val="948A54"/>
            </a:solidFill>
            <a:ln w="12700" cap="flat">
              <a:noFill/>
              <a:miter lim="400000"/>
            </a:ln>
            <a:effectLst/>
            <a:sp3d prstMaterial="matte"/>
          </c:spPr>
          <c:invertIfNegative val="0"/>
          <c:dLbls>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showLeaderLines val="0"/>
          </c:dLbls>
          <c:cat>
            <c:strRef>
              <c:f>Sheet1!$B$1:$Q$1</c:f>
              <c:strCache>
                <c:ptCount val="16"/>
                <c:pt idx="0">
                  <c:v>sarta</c:v>
                </c:pt>
                <c:pt idx="1">
                  <c:v>cucitrice</c:v>
                </c:pt>
                <c:pt idx="2">
                  <c:v>commessa</c:v>
                </c:pt>
                <c:pt idx="3">
                  <c:v>scolara</c:v>
                </c:pt>
                <c:pt idx="4">
                  <c:v>operaia</c:v>
                </c:pt>
                <c:pt idx="5">
                  <c:v>ricamatrice</c:v>
                </c:pt>
                <c:pt idx="6">
                  <c:v>magliaia</c:v>
                </c:pt>
                <c:pt idx="7">
                  <c:v>cravattaia</c:v>
                </c:pt>
                <c:pt idx="8">
                  <c:v>magazziniera</c:v>
                </c:pt>
                <c:pt idx="9">
                  <c:v>impiegata</c:v>
                </c:pt>
                <c:pt idx="10">
                  <c:v>guardarobiera</c:v>
                </c:pt>
                <c:pt idx="11">
                  <c:v>artigiane</c:v>
                </c:pt>
                <c:pt idx="12">
                  <c:v>manifatturiera</c:v>
                </c:pt>
                <c:pt idx="13">
                  <c:v>magliera</c:v>
                </c:pt>
                <c:pt idx="14">
                  <c:v>chimica</c:v>
                </c:pt>
                <c:pt idx="15">
                  <c:v>calzolaia</c:v>
                </c:pt>
              </c:strCache>
            </c:strRef>
          </c:cat>
          <c:val>
            <c:numRef>
              <c:f>Sheet1!$B$2:$Q$2</c:f>
              <c:numCache>
                <c:ptCount val="16"/>
                <c:pt idx="0">
                  <c:v>8.000000</c:v>
                </c:pt>
                <c:pt idx="1">
                  <c:v>3.000000</c:v>
                </c:pt>
                <c:pt idx="2">
                  <c:v>1.000000</c:v>
                </c:pt>
                <c:pt idx="3">
                  <c:v>8.000000</c:v>
                </c:pt>
                <c:pt idx="4">
                  <c:v>5.000000</c:v>
                </c:pt>
                <c:pt idx="5">
                  <c:v>7.000000</c:v>
                </c:pt>
                <c:pt idx="6">
                  <c:v>7.000000</c:v>
                </c:pt>
                <c:pt idx="7">
                  <c:v>2.000000</c:v>
                </c:pt>
                <c:pt idx="8">
                  <c:v>1.000000</c:v>
                </c:pt>
                <c:pt idx="9">
                  <c:v>1.000000</c:v>
                </c:pt>
                <c:pt idx="10">
                  <c:v>1.000000</c:v>
                </c:pt>
                <c:pt idx="11">
                  <c:v>2.000000</c:v>
                </c:pt>
                <c:pt idx="12">
                  <c:v>1.000000</c:v>
                </c:pt>
                <c:pt idx="13">
                  <c:v>3.000000</c:v>
                </c:pt>
                <c:pt idx="14">
                  <c:v>1.000000</c:v>
                </c:pt>
                <c:pt idx="15">
                  <c:v>1.000000</c:v>
                </c:pt>
              </c:numCache>
            </c:numRef>
          </c:val>
          <c:shape val="box"/>
        </c:ser>
        <c:gapWidth val="150"/>
        <c:gapDep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12700" cap="flat">
            <a:noFill/>
            <a:prstDash val="solid"/>
            <a:round/>
          </a:ln>
        </c:spPr>
        <c:txPr>
          <a:bodyPr rot="0"/>
          <a:lstStyle/>
          <a:p>
            <a:pPr>
              <a:defRPr b="0" i="0" strike="noStrike" sz="10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noFill/>
            <a:prstDash val="solid"/>
            <a:round/>
          </a:ln>
        </c:spPr>
        <c:txPr>
          <a:bodyPr rot="0"/>
          <a:lstStyle/>
          <a:p>
            <a:pPr>
              <a:defRPr b="0" i="0" strike="noStrike" sz="1000" u="none">
                <a:solidFill>
                  <a:srgbClr val="000000"/>
                </a:solidFill>
                <a:latin typeface="Calibri"/>
              </a:defRPr>
            </a:pPr>
          </a:p>
        </c:txPr>
        <c:crossAx val="2094734552"/>
        <c:crosses val="autoZero"/>
        <c:crossBetween val="between"/>
        <c:majorUnit val="2"/>
        <c:minorUnit val="1"/>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5"/>
      <c:hPercent val="58"/>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Sheet1!$A$2</c:f>
              <c:strCache>
                <c:ptCount val="1"/>
                <c:pt idx="0">
                  <c:v>Series1</c:v>
                </c:pt>
              </c:strCache>
            </c:strRef>
          </c:tx>
          <c:spPr>
            <a:solidFill>
              <a:srgbClr val="948A54"/>
            </a:solidFill>
            <a:ln w="12700" cap="flat">
              <a:noFill/>
              <a:miter lim="400000"/>
            </a:ln>
            <a:effectLst/>
            <a:sp3d prstMaterial="matte"/>
          </c:spPr>
          <c:invertIfNegative val="0"/>
          <c:dLbls>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showLeaderLines val="0"/>
          </c:dLbls>
          <c:cat>
            <c:strRef>
              <c:f>Sheet1!$B$1:$AO$1</c:f>
              <c:strCache>
                <c:ptCount val="40"/>
                <c:pt idx="0">
                  <c:v>ambulante</c:v>
                </c:pt>
                <c:pt idx="1">
                  <c:v>bidella</c:v>
                </c:pt>
                <c:pt idx="2">
                  <c:v>bottegaia</c:v>
                </c:pt>
                <c:pt idx="3">
                  <c:v>bustaia</c:v>
                </c:pt>
                <c:pt idx="4">
                  <c:v>calzolaia</c:v>
                </c:pt>
                <c:pt idx="5">
                  <c:v>cameriera</c:v>
                </c:pt>
                <c:pt idx="6">
                  <c:v>campagnola</c:v>
                </c:pt>
                <c:pt idx="7">
                  <c:v>casalinga</c:v>
                </c:pt>
                <c:pt idx="8">
                  <c:v>commessa</c:v>
                </c:pt>
                <c:pt idx="9">
                  <c:v>contadina</c:v>
                </c:pt>
                <c:pt idx="10">
                  <c:v>cravattaia</c:v>
                </c:pt>
                <c:pt idx="11">
                  <c:v>cucitrice</c:v>
                </c:pt>
                <c:pt idx="12">
                  <c:v>custode</c:v>
                </c:pt>
                <c:pt idx="13">
                  <c:v>disoccupata</c:v>
                </c:pt>
                <c:pt idx="14">
                  <c:v>domestica</c:v>
                </c:pt>
                <c:pt idx="15">
                  <c:v>farmacista</c:v>
                </c:pt>
                <c:pt idx="16">
                  <c:v>florista </c:v>
                </c:pt>
                <c:pt idx="17">
                  <c:v>gommaia</c:v>
                </c:pt>
                <c:pt idx="18">
                  <c:v>guardarobiera</c:v>
                </c:pt>
                <c:pt idx="19">
                  <c:v>impiegata</c:v>
                </c:pt>
                <c:pt idx="20">
                  <c:v>infermiera</c:v>
                </c:pt>
                <c:pt idx="21">
                  <c:v>inserviente</c:v>
                </c:pt>
                <c:pt idx="22">
                  <c:v>lavandaia</c:v>
                </c:pt>
                <c:pt idx="23">
                  <c:v>levatrice</c:v>
                </c:pt>
                <c:pt idx="24">
                  <c:v>litografa</c:v>
                </c:pt>
                <c:pt idx="25">
                  <c:v>magliaia</c:v>
                </c:pt>
                <c:pt idx="26">
                  <c:v>negoziante</c:v>
                </c:pt>
                <c:pt idx="27">
                  <c:v>operaia</c:v>
                </c:pt>
                <c:pt idx="28">
                  <c:v>orlatrice</c:v>
                </c:pt>
                <c:pt idx="29">
                  <c:v>ostessa</c:v>
                </c:pt>
                <c:pt idx="30">
                  <c:v>portinaia</c:v>
                </c:pt>
                <c:pt idx="31">
                  <c:v>radiofonica</c:v>
                </c:pt>
                <c:pt idx="32">
                  <c:v>ricamatrice</c:v>
                </c:pt>
                <c:pt idx="33">
                  <c:v>saldatrice</c:v>
                </c:pt>
                <c:pt idx="34">
                  <c:v>sarta</c:v>
                </c:pt>
                <c:pt idx="35">
                  <c:v>scolara</c:v>
                </c:pt>
                <c:pt idx="36">
                  <c:v>sussidio</c:v>
                </c:pt>
                <c:pt idx="37">
                  <c:v>tappezziera</c:v>
                </c:pt>
                <c:pt idx="38">
                  <c:v>tessitrice</c:v>
                </c:pt>
                <c:pt idx="39">
                  <c:v>trapuntiera</c:v>
                </c:pt>
              </c:strCache>
            </c:strRef>
          </c:cat>
          <c:val>
            <c:numRef>
              <c:f>Sheet1!$B$2:$AO$2</c:f>
              <c:numCache>
                <c:ptCount val="40"/>
                <c:pt idx="0">
                  <c:v>1.000000</c:v>
                </c:pt>
                <c:pt idx="1">
                  <c:v>1.000000</c:v>
                </c:pt>
                <c:pt idx="2">
                  <c:v>1.000000</c:v>
                </c:pt>
                <c:pt idx="3">
                  <c:v>1.000000</c:v>
                </c:pt>
                <c:pt idx="4">
                  <c:v>1.000000</c:v>
                </c:pt>
                <c:pt idx="5">
                  <c:v>2.000000</c:v>
                </c:pt>
                <c:pt idx="6">
                  <c:v>1.000000</c:v>
                </c:pt>
                <c:pt idx="7">
                  <c:v>40.000000</c:v>
                </c:pt>
                <c:pt idx="8">
                  <c:v>1.000000</c:v>
                </c:pt>
                <c:pt idx="9">
                  <c:v>1.000000</c:v>
                </c:pt>
                <c:pt idx="10">
                  <c:v>1.000000</c:v>
                </c:pt>
                <c:pt idx="11">
                  <c:v>3.000000</c:v>
                </c:pt>
                <c:pt idx="12">
                  <c:v>1.000000</c:v>
                </c:pt>
                <c:pt idx="13">
                  <c:v>4.000000</c:v>
                </c:pt>
                <c:pt idx="14">
                  <c:v>10.000000</c:v>
                </c:pt>
                <c:pt idx="15">
                  <c:v>1.000000</c:v>
                </c:pt>
                <c:pt idx="16">
                  <c:v>1.000000</c:v>
                </c:pt>
                <c:pt idx="17">
                  <c:v>3.000000</c:v>
                </c:pt>
                <c:pt idx="18">
                  <c:v>1.000000</c:v>
                </c:pt>
                <c:pt idx="19">
                  <c:v>1.000000</c:v>
                </c:pt>
                <c:pt idx="20">
                  <c:v>2.000000</c:v>
                </c:pt>
                <c:pt idx="21">
                  <c:v>1.000000</c:v>
                </c:pt>
                <c:pt idx="22">
                  <c:v>1.000000</c:v>
                </c:pt>
                <c:pt idx="23">
                  <c:v>2.000000</c:v>
                </c:pt>
                <c:pt idx="24">
                  <c:v>1.000000</c:v>
                </c:pt>
                <c:pt idx="25">
                  <c:v>3.000000</c:v>
                </c:pt>
                <c:pt idx="26">
                  <c:v>1.000000</c:v>
                </c:pt>
                <c:pt idx="27">
                  <c:v>15.000000</c:v>
                </c:pt>
                <c:pt idx="28">
                  <c:v>1.000000</c:v>
                </c:pt>
                <c:pt idx="29">
                  <c:v>1.000000</c:v>
                </c:pt>
                <c:pt idx="30">
                  <c:v>1.000000</c:v>
                </c:pt>
                <c:pt idx="31">
                  <c:v>1.000000</c:v>
                </c:pt>
                <c:pt idx="32">
                  <c:v>2.000000</c:v>
                </c:pt>
                <c:pt idx="33">
                  <c:v>1.000000</c:v>
                </c:pt>
                <c:pt idx="34">
                  <c:v>14.000000</c:v>
                </c:pt>
                <c:pt idx="35">
                  <c:v>19.000000</c:v>
                </c:pt>
                <c:pt idx="36">
                  <c:v>1.000000</c:v>
                </c:pt>
                <c:pt idx="37">
                  <c:v>1.000000</c:v>
                </c:pt>
                <c:pt idx="38">
                  <c:v>1.000000</c:v>
                </c:pt>
                <c:pt idx="39">
                  <c:v>1.000000</c:v>
                </c:pt>
              </c:numCache>
            </c:numRef>
          </c:val>
          <c:shape val="box"/>
        </c:ser>
        <c:gapWidth val="150"/>
        <c:gapDep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12700" cap="flat">
            <a:noFill/>
            <a:prstDash val="solid"/>
            <a:round/>
          </a:ln>
        </c:spPr>
        <c:txPr>
          <a:bodyPr rot="0"/>
          <a:lstStyle/>
          <a:p>
            <a:pPr>
              <a:defRPr b="0" i="0" strike="noStrike" sz="10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noFill/>
            <a:prstDash val="solid"/>
            <a:round/>
          </a:ln>
        </c:spPr>
        <c:txPr>
          <a:bodyPr rot="0"/>
          <a:lstStyle/>
          <a:p>
            <a:pPr>
              <a:defRPr b="0" i="0" strike="noStrike" sz="1000" u="none">
                <a:solidFill>
                  <a:srgbClr val="000000"/>
                </a:solidFill>
                <a:latin typeface="Calibri"/>
              </a:defRPr>
            </a:pPr>
          </a:p>
        </c:txPr>
        <c:crossAx val="2094734552"/>
        <c:crosses val="autoZero"/>
        <c:crossBetween val="between"/>
        <c:majorUnit val="10"/>
        <c:minorUnit val="5"/>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plotVisOnly val="1"/>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30"/>
      <c:hPercent val="55"/>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Sheet1!$A$2</c:f>
              <c:strCache>
                <c:ptCount val="1"/>
                <c:pt idx="0">
                  <c:v>Series1</c:v>
                </c:pt>
              </c:strCache>
            </c:strRef>
          </c:tx>
          <c:spPr>
            <a:solidFill>
              <a:srgbClr val="948A54"/>
            </a:solidFill>
            <a:ln w="12700" cap="flat">
              <a:noFill/>
              <a:miter lim="400000"/>
            </a:ln>
            <a:effectLst/>
            <a:sp3d prstMaterial="matte"/>
          </c:spPr>
          <c:invertIfNegative val="0"/>
          <c:dLbls>
            <c:numFmt formatCode="0" sourceLinked="0"/>
            <c:txPr>
              <a:bodyPr/>
              <a:lstStyle/>
              <a:p>
                <a:pPr>
                  <a:defRPr b="0" i="0" strike="noStrike" sz="1800" u="none">
                    <a:solidFill>
                      <a:srgbClr val="000000"/>
                    </a:solidFill>
                    <a:latin typeface="Calibri"/>
                  </a:defRPr>
                </a:pPr>
              </a:p>
            </c:txPr>
            <c:showLegendKey val="0"/>
            <c:showVal val="0"/>
            <c:showCatName val="0"/>
            <c:showSerName val="0"/>
            <c:showPercent val="0"/>
            <c:showBubbleSize val="0"/>
            <c:showLeaderLines val="0"/>
          </c:dLbls>
          <c:cat>
            <c:strRef>
              <c:f>Sheet1!$B$1:$BG$1</c:f>
              <c:strCache>
                <c:ptCount val="58"/>
                <c:pt idx="0">
                  <c:v>ambulante</c:v>
                </c:pt>
                <c:pt idx="1">
                  <c:v>artigiano</c:v>
                </c:pt>
                <c:pt idx="2">
                  <c:v>autista</c:v>
                </c:pt>
                <c:pt idx="3">
                  <c:v>bustaio</c:v>
                </c:pt>
                <c:pt idx="4">
                  <c:v>calzolaio</c:v>
                </c:pt>
                <c:pt idx="5">
                  <c:v>cameriere</c:v>
                </c:pt>
                <c:pt idx="6">
                  <c:v>cocchiere</c:v>
                </c:pt>
                <c:pt idx="7">
                  <c:v>cocchino</c:v>
                </c:pt>
                <c:pt idx="8">
                  <c:v>commesso</c:v>
                </c:pt>
                <c:pt idx="9">
                  <c:v>contadino</c:v>
                </c:pt>
                <c:pt idx="10">
                  <c:v>cuoco</c:v>
                </c:pt>
                <c:pt idx="11">
                  <c:v>custode</c:v>
                </c:pt>
                <c:pt idx="12">
                  <c:v>disoccupato</c:v>
                </c:pt>
                <c:pt idx="13">
                  <c:v>esercente</c:v>
                </c:pt>
                <c:pt idx="14">
                  <c:v>fabbri</c:v>
                </c:pt>
                <c:pt idx="15">
                  <c:v>facchino</c:v>
                </c:pt>
                <c:pt idx="16">
                  <c:v>falegname </c:v>
                </c:pt>
                <c:pt idx="17">
                  <c:v>farmacista</c:v>
                </c:pt>
                <c:pt idx="18">
                  <c:v>fattore</c:v>
                </c:pt>
                <c:pt idx="19">
                  <c:v>fattorino</c:v>
                </c:pt>
                <c:pt idx="20">
                  <c:v>fotoincisore</c:v>
                </c:pt>
                <c:pt idx="21">
                  <c:v>gommaio</c:v>
                </c:pt>
                <c:pt idx="22">
                  <c:v>idraulico</c:v>
                </c:pt>
                <c:pt idx="23">
                  <c:v>impiegato</c:v>
                </c:pt>
                <c:pt idx="24">
                  <c:v>infermiere</c:v>
                </c:pt>
                <c:pt idx="25">
                  <c:v>inserviente</c:v>
                </c:pt>
                <c:pt idx="26">
                  <c:v>lattaio</c:v>
                </c:pt>
                <c:pt idx="27">
                  <c:v>lattoniere</c:v>
                </c:pt>
                <c:pt idx="28">
                  <c:v>lavandaio</c:v>
                </c:pt>
                <c:pt idx="29">
                  <c:v>litografo</c:v>
                </c:pt>
                <c:pt idx="30">
                  <c:v>macellaio</c:v>
                </c:pt>
                <c:pt idx="31">
                  <c:v>maestro di musica</c:v>
                </c:pt>
                <c:pt idx="32">
                  <c:v>materassaio</c:v>
                </c:pt>
                <c:pt idx="33">
                  <c:v>meccanico</c:v>
                </c:pt>
                <c:pt idx="34">
                  <c:v>militare</c:v>
                </c:pt>
                <c:pt idx="35">
                  <c:v>muratore</c:v>
                </c:pt>
                <c:pt idx="36">
                  <c:v>musicista</c:v>
                </c:pt>
                <c:pt idx="37">
                  <c:v>operaio</c:v>
                </c:pt>
                <c:pt idx="38">
                  <c:v>orefice</c:v>
                </c:pt>
                <c:pt idx="39">
                  <c:v>parrucchiere</c:v>
                </c:pt>
                <c:pt idx="40">
                  <c:v>ragioniere</c:v>
                </c:pt>
                <c:pt idx="41">
                  <c:v>restoratore </c:v>
                </c:pt>
                <c:pt idx="42">
                  <c:v>ricami</c:v>
                </c:pt>
                <c:pt idx="43">
                  <c:v>rilegatore</c:v>
                </c:pt>
                <c:pt idx="44">
                  <c:v>sarto</c:v>
                </c:pt>
                <c:pt idx="45">
                  <c:v>scalpelliere</c:v>
                </c:pt>
                <c:pt idx="46">
                  <c:v>scolaro</c:v>
                </c:pt>
                <c:pt idx="47">
                  <c:v>scultore</c:v>
                </c:pt>
                <c:pt idx="48">
                  <c:v>sellaio</c:v>
                </c:pt>
                <c:pt idx="49">
                  <c:v>stuccatore</c:v>
                </c:pt>
                <c:pt idx="50">
                  <c:v>tappezziere</c:v>
                </c:pt>
                <c:pt idx="51">
                  <c:v>telefonista</c:v>
                </c:pt>
                <c:pt idx="52">
                  <c:v>tipografo</c:v>
                </c:pt>
                <c:pt idx="53">
                  <c:v>tornitore</c:v>
                </c:pt>
                <c:pt idx="54">
                  <c:v>tramviere</c:v>
                </c:pt>
                <c:pt idx="55">
                  <c:v>verniciatore</c:v>
                </c:pt>
                <c:pt idx="56">
                  <c:v>vigilante</c:v>
                </c:pt>
                <c:pt idx="57">
                  <c:v>vigile</c:v>
                </c:pt>
              </c:strCache>
            </c:strRef>
          </c:cat>
          <c:val>
            <c:numRef>
              <c:f>Sheet1!$B$2:$BG$2</c:f>
              <c:numCache>
                <c:ptCount val="58"/>
                <c:pt idx="0">
                  <c:v>1.000000</c:v>
                </c:pt>
                <c:pt idx="1">
                  <c:v>1.000000</c:v>
                </c:pt>
                <c:pt idx="2">
                  <c:v>6.000000</c:v>
                </c:pt>
                <c:pt idx="3">
                  <c:v>1.000000</c:v>
                </c:pt>
                <c:pt idx="4">
                  <c:v>4.000000</c:v>
                </c:pt>
                <c:pt idx="5">
                  <c:v>4.000000</c:v>
                </c:pt>
                <c:pt idx="6">
                  <c:v>2.000000</c:v>
                </c:pt>
                <c:pt idx="7">
                  <c:v>1.000000</c:v>
                </c:pt>
                <c:pt idx="8">
                  <c:v>1.000000</c:v>
                </c:pt>
                <c:pt idx="9">
                  <c:v>2.000000</c:v>
                </c:pt>
                <c:pt idx="10">
                  <c:v>1.000000</c:v>
                </c:pt>
                <c:pt idx="11">
                  <c:v>1.000000</c:v>
                </c:pt>
                <c:pt idx="12">
                  <c:v>3.000000</c:v>
                </c:pt>
                <c:pt idx="13">
                  <c:v>1.000000</c:v>
                </c:pt>
                <c:pt idx="14">
                  <c:v>2.000000</c:v>
                </c:pt>
                <c:pt idx="15">
                  <c:v>3.000000</c:v>
                </c:pt>
                <c:pt idx="16">
                  <c:v>9.000000</c:v>
                </c:pt>
                <c:pt idx="17">
                  <c:v>1.000000</c:v>
                </c:pt>
                <c:pt idx="18">
                  <c:v>1.000000</c:v>
                </c:pt>
                <c:pt idx="19">
                  <c:v>8.000000</c:v>
                </c:pt>
                <c:pt idx="20">
                  <c:v>1.000000</c:v>
                </c:pt>
                <c:pt idx="21">
                  <c:v>4.000000</c:v>
                </c:pt>
                <c:pt idx="22">
                  <c:v>1.000000</c:v>
                </c:pt>
                <c:pt idx="23">
                  <c:v>6.000000</c:v>
                </c:pt>
                <c:pt idx="24">
                  <c:v>1.000000</c:v>
                </c:pt>
                <c:pt idx="25">
                  <c:v>1.000000</c:v>
                </c:pt>
                <c:pt idx="26">
                  <c:v>1.000000</c:v>
                </c:pt>
                <c:pt idx="27">
                  <c:v>2.000000</c:v>
                </c:pt>
                <c:pt idx="28">
                  <c:v>2.000000</c:v>
                </c:pt>
                <c:pt idx="29">
                  <c:v>2.000000</c:v>
                </c:pt>
                <c:pt idx="30">
                  <c:v>1.000000</c:v>
                </c:pt>
                <c:pt idx="31">
                  <c:v>1.000000</c:v>
                </c:pt>
                <c:pt idx="32">
                  <c:v>2.000000</c:v>
                </c:pt>
                <c:pt idx="33">
                  <c:v>18.000000</c:v>
                </c:pt>
                <c:pt idx="34">
                  <c:v>5.000000</c:v>
                </c:pt>
                <c:pt idx="35">
                  <c:v>4.000000</c:v>
                </c:pt>
                <c:pt idx="36">
                  <c:v>1.000000</c:v>
                </c:pt>
                <c:pt idx="37">
                  <c:v>15.000000</c:v>
                </c:pt>
                <c:pt idx="38">
                  <c:v>2.000000</c:v>
                </c:pt>
                <c:pt idx="39">
                  <c:v>1.000000</c:v>
                </c:pt>
                <c:pt idx="40">
                  <c:v>1.000000</c:v>
                </c:pt>
                <c:pt idx="41">
                  <c:v>1.000000</c:v>
                </c:pt>
                <c:pt idx="42">
                  <c:v>2.000000</c:v>
                </c:pt>
                <c:pt idx="43">
                  <c:v>1.000000</c:v>
                </c:pt>
                <c:pt idx="44">
                  <c:v>2.000000</c:v>
                </c:pt>
                <c:pt idx="45">
                  <c:v>1.000000</c:v>
                </c:pt>
                <c:pt idx="46">
                  <c:v>22.000000</c:v>
                </c:pt>
                <c:pt idx="47">
                  <c:v>1.000000</c:v>
                </c:pt>
                <c:pt idx="48">
                  <c:v>1.000000</c:v>
                </c:pt>
                <c:pt idx="49">
                  <c:v>1.000000</c:v>
                </c:pt>
                <c:pt idx="50">
                  <c:v>2.000000</c:v>
                </c:pt>
                <c:pt idx="51">
                  <c:v>2.000000</c:v>
                </c:pt>
                <c:pt idx="52">
                  <c:v>1.000000</c:v>
                </c:pt>
                <c:pt idx="53">
                  <c:v>1.000000</c:v>
                </c:pt>
                <c:pt idx="54">
                  <c:v>2.000000</c:v>
                </c:pt>
                <c:pt idx="55">
                  <c:v>2.000000</c:v>
                </c:pt>
                <c:pt idx="56">
                  <c:v>1.000000</c:v>
                </c:pt>
                <c:pt idx="57">
                  <c:v>1.000000</c:v>
                </c:pt>
              </c:numCache>
            </c:numRef>
          </c:val>
          <c:shape val="box"/>
        </c:ser>
        <c:gapWidth val="150"/>
        <c:gapDep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12700" cap="flat">
            <a:noFill/>
            <a:prstDash val="solid"/>
            <a:round/>
          </a:ln>
        </c:spPr>
        <c:txPr>
          <a:bodyPr rot="0"/>
          <a:lstStyle/>
          <a:p>
            <a:pPr>
              <a:defRPr b="0" i="0" strike="noStrike" sz="8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noFill/>
            <a:prstDash val="solid"/>
            <a:round/>
          </a:ln>
        </c:spPr>
        <c:txPr>
          <a:bodyPr rot="0"/>
          <a:lstStyle/>
          <a:p>
            <a:pPr>
              <a:defRPr b="0" i="0" strike="noStrike" sz="1200" u="none">
                <a:solidFill>
                  <a:srgbClr val="000000"/>
                </a:solidFill>
                <a:latin typeface="Calibri"/>
              </a:defRPr>
            </a:pPr>
          </a:p>
        </c:txPr>
        <c:crossAx val="2094734552"/>
        <c:crosses val="autoZero"/>
        <c:crossBetween val="between"/>
        <c:majorUnit val="7.5"/>
        <c:minorUnit val="3.75"/>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plotVisOnly val="1"/>
    <c:dispBlanksAs val="gap"/>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5"/>
      <c:hPercent val="51"/>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Sheet1!$A$2</c:f>
              <c:strCache>
                <c:ptCount val="1"/>
                <c:pt idx="0">
                  <c:v>Series1</c:v>
                </c:pt>
              </c:strCache>
            </c:strRef>
          </c:tx>
          <c:spPr>
            <a:solidFill>
              <a:srgbClr val="948A54"/>
            </a:solidFill>
            <a:ln w="12700" cap="flat">
              <a:noFill/>
              <a:miter lim="400000"/>
            </a:ln>
            <a:effectLst/>
            <a:sp3d prstMaterial="matte"/>
          </c:spPr>
          <c:invertIfNegative val="0"/>
          <c:dLbls>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showLeaderLines val="0"/>
          </c:dLbls>
          <c:cat>
            <c:strRef>
              <c:f>Sheet1!$B$1:$I$1</c:f>
              <c:strCache>
                <c:ptCount val="8"/>
                <c:pt idx="0">
                  <c:v>Cucitrice</c:v>
                </c:pt>
                <c:pt idx="1">
                  <c:v>Guardarobiera</c:v>
                </c:pt>
                <c:pt idx="2">
                  <c:v>Cravattaia</c:v>
                </c:pt>
                <c:pt idx="3">
                  <c:v>Contabile</c:v>
                </c:pt>
                <c:pt idx="4">
                  <c:v>Magliaia</c:v>
                </c:pt>
                <c:pt idx="5">
                  <c:v>Scolara</c:v>
                </c:pt>
                <c:pt idx="6">
                  <c:v>Operaia</c:v>
                </c:pt>
                <c:pt idx="7">
                  <c:v>Commesa</c:v>
                </c:pt>
              </c:strCache>
            </c:strRef>
          </c:cat>
          <c:val>
            <c:numRef>
              <c:f>Sheet1!$B$2:$I$2</c:f>
              <c:numCache>
                <c:ptCount val="8"/>
                <c:pt idx="0">
                  <c:v>2.000000</c:v>
                </c:pt>
                <c:pt idx="1">
                  <c:v>1.000000</c:v>
                </c:pt>
                <c:pt idx="2">
                  <c:v>1.000000</c:v>
                </c:pt>
                <c:pt idx="3">
                  <c:v>1.000000</c:v>
                </c:pt>
                <c:pt idx="4">
                  <c:v>4.000000</c:v>
                </c:pt>
                <c:pt idx="5">
                  <c:v>8.000000</c:v>
                </c:pt>
                <c:pt idx="6">
                  <c:v>1.000000</c:v>
                </c:pt>
                <c:pt idx="7">
                  <c:v>1.000000</c:v>
                </c:pt>
              </c:numCache>
            </c:numRef>
          </c:val>
          <c:shape val="box"/>
        </c:ser>
        <c:gapWidth val="150"/>
        <c:gapDep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12700" cap="flat">
            <a:noFill/>
            <a:prstDash val="solid"/>
            <a:round/>
          </a:ln>
        </c:spPr>
        <c:txPr>
          <a:bodyPr rot="0"/>
          <a:lstStyle/>
          <a:p>
            <a:pPr>
              <a:defRPr b="0" i="0" strike="noStrike" sz="10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noFill/>
            <a:prstDash val="solid"/>
            <a:round/>
          </a:ln>
        </c:spPr>
        <c:txPr>
          <a:bodyPr rot="0"/>
          <a:lstStyle/>
          <a:p>
            <a:pPr>
              <a:defRPr b="0" i="0" strike="noStrike" sz="1000" u="none">
                <a:solidFill>
                  <a:srgbClr val="000000"/>
                </a:solidFill>
                <a:latin typeface="Calibri"/>
              </a:defRPr>
            </a:pPr>
          </a:p>
        </c:txPr>
        <c:crossAx val="2094734552"/>
        <c:crosses val="autoZero"/>
        <c:crossBetween val="between"/>
        <c:majorUnit val="2"/>
        <c:minorUnit val="1"/>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plotVisOnly val="1"/>
    <c:dispBlanksAs val="gap"/>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5"/>
      <c:hPercent val="58"/>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Sheet1!$A$2</c:f>
              <c:strCache>
                <c:ptCount val="1"/>
                <c:pt idx="0">
                  <c:v>Series1</c:v>
                </c:pt>
              </c:strCache>
            </c:strRef>
          </c:tx>
          <c:spPr>
            <a:solidFill>
              <a:srgbClr val="948A54"/>
            </a:solidFill>
            <a:ln w="12700" cap="flat">
              <a:noFill/>
              <a:miter lim="400000"/>
            </a:ln>
            <a:effectLst/>
            <a:sp3d prstMaterial="matte"/>
          </c:spPr>
          <c:invertIfNegative val="0"/>
          <c:dLbls>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showLeaderLines val="0"/>
          </c:dLbls>
          <c:cat>
            <c:strRef>
              <c:f>Sheet1!$B$1:$O$1</c:f>
              <c:strCache>
                <c:ptCount val="14"/>
                <c:pt idx="0">
                  <c:v>Casalinga</c:v>
                </c:pt>
                <c:pt idx="1">
                  <c:v>Cravattaia</c:v>
                </c:pt>
                <c:pt idx="2">
                  <c:v>Domestica</c:v>
                </c:pt>
                <c:pt idx="3">
                  <c:v>Fiorista</c:v>
                </c:pt>
                <c:pt idx="4">
                  <c:v>Guardarobiera</c:v>
                </c:pt>
                <c:pt idx="5">
                  <c:v>Impiegata</c:v>
                </c:pt>
                <c:pt idx="6">
                  <c:v>Inserviente</c:v>
                </c:pt>
                <c:pt idx="7">
                  <c:v>Levatrice</c:v>
                </c:pt>
                <c:pt idx="8">
                  <c:v>Magliaia</c:v>
                </c:pt>
                <c:pt idx="9">
                  <c:v>Operaia</c:v>
                </c:pt>
                <c:pt idx="10">
                  <c:v>Ricamatrice</c:v>
                </c:pt>
                <c:pt idx="11">
                  <c:v>Sarta</c:v>
                </c:pt>
                <c:pt idx="12">
                  <c:v>Studentessa</c:v>
                </c:pt>
                <c:pt idx="13">
                  <c:v>Tessitrice</c:v>
                </c:pt>
              </c:strCache>
            </c:strRef>
          </c:cat>
          <c:val>
            <c:numRef>
              <c:f>Sheet1!$B$2:$O$2</c:f>
              <c:numCache>
                <c:ptCount val="14"/>
                <c:pt idx="0">
                  <c:v>5.000000</c:v>
                </c:pt>
                <c:pt idx="1">
                  <c:v>2.000000</c:v>
                </c:pt>
                <c:pt idx="2">
                  <c:v>1.000000</c:v>
                </c:pt>
                <c:pt idx="3">
                  <c:v>1.000000</c:v>
                </c:pt>
                <c:pt idx="4">
                  <c:v>1.000000</c:v>
                </c:pt>
                <c:pt idx="5">
                  <c:v>1.000000</c:v>
                </c:pt>
                <c:pt idx="6">
                  <c:v>1.000000</c:v>
                </c:pt>
                <c:pt idx="7">
                  <c:v>2.000000</c:v>
                </c:pt>
                <c:pt idx="8">
                  <c:v>2.000000</c:v>
                </c:pt>
                <c:pt idx="9">
                  <c:v>7.000000</c:v>
                </c:pt>
                <c:pt idx="10">
                  <c:v>1.000000</c:v>
                </c:pt>
                <c:pt idx="11">
                  <c:v>1.000000</c:v>
                </c:pt>
                <c:pt idx="12">
                  <c:v>2.000000</c:v>
                </c:pt>
                <c:pt idx="13">
                  <c:v>1.000000</c:v>
                </c:pt>
              </c:numCache>
            </c:numRef>
          </c:val>
          <c:shape val="box"/>
        </c:ser>
        <c:gapWidth val="150"/>
        <c:gapDep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12700" cap="flat">
            <a:noFill/>
            <a:prstDash val="solid"/>
            <a:round/>
          </a:ln>
        </c:spPr>
        <c:txPr>
          <a:bodyPr rot="0"/>
          <a:lstStyle/>
          <a:p>
            <a:pPr>
              <a:defRPr b="0" i="0" strike="noStrike" sz="10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noFill/>
            <a:prstDash val="solid"/>
            <a:round/>
          </a:ln>
        </c:spPr>
        <c:txPr>
          <a:bodyPr rot="0"/>
          <a:lstStyle/>
          <a:p>
            <a:pPr>
              <a:defRPr b="0" i="0" strike="noStrike" sz="1000" u="none">
                <a:solidFill>
                  <a:srgbClr val="000000"/>
                </a:solidFill>
                <a:latin typeface="Calibri"/>
              </a:defRPr>
            </a:pPr>
          </a:p>
        </c:txPr>
        <c:crossAx val="2094734552"/>
        <c:crosses val="autoZero"/>
        <c:crossBetween val="between"/>
        <c:majorUnit val="1.75"/>
        <c:minorUnit val="0.875"/>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plotVisOnly val="1"/>
    <c:dispBlanksAs val="gap"/>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5"/>
      <c:hPercent val="52"/>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Sheet1!$A$2</c:f>
              <c:strCache>
                <c:ptCount val="1"/>
                <c:pt idx="0">
                  <c:v>Series1</c:v>
                </c:pt>
              </c:strCache>
            </c:strRef>
          </c:tx>
          <c:spPr>
            <a:solidFill>
              <a:srgbClr val="948A54"/>
            </a:solidFill>
            <a:ln w="12700" cap="flat">
              <a:noFill/>
              <a:miter lim="400000"/>
            </a:ln>
            <a:effectLst/>
            <a:sp3d prstMaterial="matte"/>
          </c:spPr>
          <c:invertIfNegative val="0"/>
          <c:dLbls>
            <c:numFmt formatCode="0" sourceLinked="0"/>
            <c:txPr>
              <a:bodyPr/>
              <a:lstStyle/>
              <a:p>
                <a:pPr>
                  <a:defRPr b="0" i="0" strike="noStrike" sz="1000" u="none">
                    <a:solidFill>
                      <a:srgbClr val="000000"/>
                    </a:solidFill>
                    <a:latin typeface="Calibri"/>
                  </a:defRPr>
                </a:pPr>
              </a:p>
            </c:txPr>
            <c:showLegendKey val="0"/>
            <c:showVal val="0"/>
            <c:showCatName val="0"/>
            <c:showSerName val="0"/>
            <c:showPercent val="0"/>
            <c:showBubbleSize val="0"/>
            <c:showLeaderLines val="0"/>
          </c:dLbls>
          <c:cat>
            <c:strRef>
              <c:f>Sheet1!$B$1:$R$1</c:f>
              <c:strCache>
                <c:ptCount val="17"/>
                <c:pt idx="0">
                  <c:v>Calzolaio</c:v>
                </c:pt>
                <c:pt idx="1">
                  <c:v>Disegnatore</c:v>
                </c:pt>
                <c:pt idx="2">
                  <c:v>Disoccupato</c:v>
                </c:pt>
                <c:pt idx="3">
                  <c:v>Fabbro</c:v>
                </c:pt>
                <c:pt idx="4">
                  <c:v>Falegname</c:v>
                </c:pt>
                <c:pt idx="5">
                  <c:v>Impiegato</c:v>
                </c:pt>
                <c:pt idx="6">
                  <c:v>Inabile</c:v>
                </c:pt>
                <c:pt idx="7">
                  <c:v>Infermiere</c:v>
                </c:pt>
                <c:pt idx="8">
                  <c:v>Manovale</c:v>
                </c:pt>
                <c:pt idx="9">
                  <c:v>Meccanico</c:v>
                </c:pt>
                <c:pt idx="10">
                  <c:v>Operaio</c:v>
                </c:pt>
                <c:pt idx="11">
                  <c:v>Pensionato invalido</c:v>
                </c:pt>
                <c:pt idx="12">
                  <c:v>Ragioniere</c:v>
                </c:pt>
                <c:pt idx="13">
                  <c:v>Studente</c:v>
                </c:pt>
                <c:pt idx="14">
                  <c:v>Tecnico</c:v>
                </c:pt>
                <c:pt idx="15">
                  <c:v>Tipografo</c:v>
                </c:pt>
                <c:pt idx="16">
                  <c:v>Verniciatore</c:v>
                </c:pt>
              </c:strCache>
            </c:strRef>
          </c:cat>
          <c:val>
            <c:numRef>
              <c:f>Sheet1!$B$2:$R$2</c:f>
              <c:numCache>
                <c:ptCount val="17"/>
                <c:pt idx="0">
                  <c:v>4.000000</c:v>
                </c:pt>
                <c:pt idx="1">
                  <c:v>1.000000</c:v>
                </c:pt>
                <c:pt idx="2">
                  <c:v>2.000000</c:v>
                </c:pt>
                <c:pt idx="3">
                  <c:v>1.000000</c:v>
                </c:pt>
                <c:pt idx="4">
                  <c:v>3.000000</c:v>
                </c:pt>
                <c:pt idx="5">
                  <c:v>3.000000</c:v>
                </c:pt>
                <c:pt idx="6">
                  <c:v>1.000000</c:v>
                </c:pt>
                <c:pt idx="7">
                  <c:v>1.000000</c:v>
                </c:pt>
                <c:pt idx="8">
                  <c:v>2.000000</c:v>
                </c:pt>
                <c:pt idx="9">
                  <c:v>5.000000</c:v>
                </c:pt>
                <c:pt idx="10">
                  <c:v>3.000000</c:v>
                </c:pt>
                <c:pt idx="11">
                  <c:v>1.000000</c:v>
                </c:pt>
                <c:pt idx="12">
                  <c:v>1.000000</c:v>
                </c:pt>
                <c:pt idx="13">
                  <c:v>2.000000</c:v>
                </c:pt>
                <c:pt idx="14">
                  <c:v>1.000000</c:v>
                </c:pt>
                <c:pt idx="15">
                  <c:v>1.000000</c:v>
                </c:pt>
                <c:pt idx="16">
                  <c:v>2.000000</c:v>
                </c:pt>
              </c:numCache>
            </c:numRef>
          </c:val>
          <c:shape val="box"/>
        </c:ser>
        <c:gapWidth val="150"/>
        <c:gapDep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12700" cap="flat">
            <a:noFill/>
            <a:prstDash val="solid"/>
            <a:round/>
          </a:ln>
        </c:spPr>
        <c:txPr>
          <a:bodyPr rot="0"/>
          <a:lstStyle/>
          <a:p>
            <a:pPr>
              <a:defRPr b="0" i="0" strike="noStrike" sz="10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noFill/>
            <a:prstDash val="solid"/>
            <a:round/>
          </a:ln>
        </c:spPr>
        <c:txPr>
          <a:bodyPr rot="0"/>
          <a:lstStyle/>
          <a:p>
            <a:pPr>
              <a:defRPr b="0" i="0" strike="noStrike" sz="1000" u="none">
                <a:solidFill>
                  <a:srgbClr val="000000"/>
                </a:solidFill>
                <a:latin typeface="Calibri"/>
              </a:defRPr>
            </a:pPr>
          </a:p>
        </c:txPr>
        <c:crossAx val="2094734552"/>
        <c:crosses val="autoZero"/>
        <c:crossBetween val="between"/>
        <c:majorUnit val="1.25"/>
        <c:minorUnit val="0.625"/>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Diapositiva titolo">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olo e testo verticale">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olo e testo verticale">
    <p:spTree>
      <p:nvGrpSpPr>
        <p:cNvPr id="1" name=""/>
        <p:cNvGrpSpPr/>
        <p:nvPr/>
      </p:nvGrpSpPr>
      <p:grpSpPr>
        <a:xfrm>
          <a:off x="0" y="0"/>
          <a:ext cx="0" cy="0"/>
          <a:chOff x="0" y="0"/>
          <a:chExt cx="0" cy="0"/>
        </a:xfrm>
      </p:grpSpPr>
      <p:sp>
        <p:nvSpPr>
          <p:cNvPr id="101" name="Title Text"/>
          <p:cNvSpPr txBox="1"/>
          <p:nvPr>
            <p:ph type="title"/>
          </p:nvPr>
        </p:nvSpPr>
        <p:spPr>
          <a:xfrm>
            <a:off x="6629400" y="274638"/>
            <a:ext cx="2057400" cy="5851526"/>
          </a:xfrm>
          <a:prstGeom prst="rect">
            <a:avLst/>
          </a:prstGeom>
        </p:spPr>
        <p:txBody>
          <a:bodyPr/>
          <a:lstStyle/>
          <a:p>
            <a:pPr/>
            <a:r>
              <a:t>Title Text</a:t>
            </a:r>
          </a:p>
        </p:txBody>
      </p:sp>
      <p:sp>
        <p:nvSpPr>
          <p:cNvPr id="102" name="Body Level One…"/>
          <p:cNvSpPr txBox="1"/>
          <p:nvPr>
            <p:ph type="body" idx="1"/>
          </p:nvPr>
        </p:nvSpPr>
        <p:spPr>
          <a:xfrm>
            <a:off x="457200" y="274638"/>
            <a:ext cx="6019800" cy="58515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olo e contenuto">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Intestazione sezione">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Due contenuti">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nfronto">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egnaposto testo 4"/>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Solo titolo">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Vuota">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uto con didascalia">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73"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Segnaposto testo 3"/>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Immagine con didascalia">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83" name="Segnaposto immagine 2"/>
          <p:cNvSpPr/>
          <p:nvPr>
            <p:ph type="pic" sz="half" idx="13"/>
          </p:nvPr>
        </p:nvSpPr>
        <p:spPr>
          <a:xfrm>
            <a:off x="1792288" y="612775"/>
            <a:ext cx="5486401" cy="4114800"/>
          </a:xfrm>
          <a:prstGeom prst="rect">
            <a:avLst/>
          </a:prstGeom>
        </p:spPr>
        <p:txBody>
          <a:bodyPr lIns="91439" rIns="91439">
            <a:noAutofit/>
          </a:bodyPr>
          <a:lstStyle/>
          <a:p>
            <a:pPr/>
          </a:p>
        </p:txBody>
      </p:sp>
      <p:sp>
        <p:nvSpPr>
          <p:cNvPr id="84"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gra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bmp"/><Relationship Id="rId3"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5.png"/><Relationship Id="rId4" Type="http://schemas.openxmlformats.org/officeDocument/2006/relationships/image" Target="../media/image15.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chart" Target="../charts/chart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image" Target="../media/image19.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chart" Target="../charts/chart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chart" Target="../charts/chart3.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chart" Target="../charts/chart4.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chart" Target="../charts/chart5.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chart" Target="../charts/chart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chart" Target="../charts/chart7.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3.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4.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5.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7.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7.jpeg"/><Relationship Id="rId4" Type="http://schemas.openxmlformats.org/officeDocument/2006/relationships/image" Target="../media/image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png"/><Relationship Id="rId4" Type="http://schemas.openxmlformats.org/officeDocument/2006/relationships/image" Target="../media/image9.jpeg"/><Relationship Id="rId5" Type="http://schemas.openxmlformats.org/officeDocument/2006/relationships/image" Target="../media/image10.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png"/><Relationship Id="rId4" Type="http://schemas.openxmlformats.org/officeDocument/2006/relationships/image" Target="../media/image11.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12" name="CasellaDiTesto 5"/>
          <p:cNvSpPr txBox="1"/>
          <p:nvPr/>
        </p:nvSpPr>
        <p:spPr>
          <a:xfrm>
            <a:off x="5373102" y="224422"/>
            <a:ext cx="3289636" cy="2250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800">
                <a:solidFill>
                  <a:srgbClr val="0070C0"/>
                </a:solidFill>
                <a:effectLst>
                  <a:outerShdw sx="100000" sy="100000" kx="0" ky="0" algn="b" rotWithShape="0" blurRad="38100" dist="38100" dir="2700000">
                    <a:srgbClr val="000000">
                      <a:alpha val="43137"/>
                    </a:srgbClr>
                  </a:outerShdw>
                </a:effectLst>
                <a:latin typeface="Lucida Calligraphy"/>
                <a:ea typeface="Lucida Calligraphy"/>
                <a:cs typeface="Lucida Calligraphy"/>
                <a:sym typeface="Lucida Calligraphy"/>
              </a:defRPr>
            </a:pPr>
            <a:r>
              <a:t>3°A LICEO SCIENTIFICO TECNOLOGICO </a:t>
            </a:r>
          </a:p>
          <a:p>
            <a:pPr algn="ctr">
              <a:defRPr sz="2000">
                <a:solidFill>
                  <a:srgbClr val="C00000"/>
                </a:solidFill>
                <a:effectLst>
                  <a:outerShdw sx="100000" sy="100000" kx="0" ky="0" algn="b" rotWithShape="0" blurRad="38100" dist="38100" dir="2700000">
                    <a:srgbClr val="000000">
                      <a:alpha val="43137"/>
                    </a:srgbClr>
                  </a:outerShdw>
                </a:effectLst>
                <a:latin typeface="Lucida Calligraphy"/>
                <a:ea typeface="Lucida Calligraphy"/>
                <a:cs typeface="Lucida Calligraphy"/>
                <a:sym typeface="Lucida Calligraphy"/>
              </a:defRPr>
            </a:pPr>
            <a:r>
              <a:t>E. MAJORANA</a:t>
            </a:r>
          </a:p>
          <a:p>
            <a:pPr algn="ctr">
              <a:defRPr sz="2000">
                <a:solidFill>
                  <a:srgbClr val="C00000"/>
                </a:solidFill>
                <a:effectLst>
                  <a:outerShdw sx="100000" sy="100000" kx="0" ky="0" algn="b" rotWithShape="0" blurRad="38100" dist="38100" dir="2700000">
                    <a:srgbClr val="000000">
                      <a:alpha val="43137"/>
                    </a:srgbClr>
                  </a:outerShdw>
                </a:effectLst>
                <a:latin typeface="Lucida Calligraphy"/>
                <a:ea typeface="Lucida Calligraphy"/>
                <a:cs typeface="Lucida Calligraphy"/>
                <a:sym typeface="Lucida Calligraphy"/>
              </a:defRPr>
            </a:pPr>
            <a:r>
              <a:t> CESANO MADERNO</a:t>
            </a:r>
          </a:p>
        </p:txBody>
      </p:sp>
      <p:sp>
        <p:nvSpPr>
          <p:cNvPr id="113" name="CasellaDiTesto 6"/>
          <p:cNvSpPr txBox="1"/>
          <p:nvPr/>
        </p:nvSpPr>
        <p:spPr>
          <a:xfrm>
            <a:off x="514558" y="5061084"/>
            <a:ext cx="8148178" cy="153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i="1" sz="3200">
                <a:latin typeface="Vivaldi"/>
                <a:ea typeface="Vivaldi"/>
                <a:cs typeface="Vivaldi"/>
                <a:sym typeface="Vivaldi"/>
              </a:defRPr>
            </a:pPr>
            <a:r>
              <a:t>Bottan Mattia – Crisà Raffaele – D’Andrea William  </a:t>
            </a:r>
          </a:p>
          <a:p>
            <a:pPr algn="ctr">
              <a:defRPr i="1" sz="3200">
                <a:latin typeface="Vivaldi"/>
                <a:ea typeface="Vivaldi"/>
                <a:cs typeface="Vivaldi"/>
                <a:sym typeface="Vivaldi"/>
              </a:defRPr>
            </a:pPr>
            <a:r>
              <a:t>Garofalo Giorgio – Russo Paride</a:t>
            </a:r>
          </a:p>
        </p:txBody>
      </p:sp>
      <p:pic>
        <p:nvPicPr>
          <p:cNvPr id="114" name="Immagine 1" descr="Immagine 1"/>
          <p:cNvPicPr>
            <a:picLocks noChangeAspect="1"/>
          </p:cNvPicPr>
          <p:nvPr/>
        </p:nvPicPr>
        <p:blipFill>
          <a:blip r:embed="rId3">
            <a:extLst/>
          </a:blip>
          <a:srcRect l="8738" t="0" r="10978" b="0"/>
          <a:stretch>
            <a:fillRect/>
          </a:stretch>
        </p:blipFill>
        <p:spPr>
          <a:xfrm>
            <a:off x="390499" y="655093"/>
            <a:ext cx="4914169" cy="408067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4" name="Segnaposto contenuto 3" descr="Segnaposto contenuto 3"/>
          <p:cNvPicPr>
            <a:picLocks noChangeAspect="1"/>
          </p:cNvPicPr>
          <p:nvPr/>
        </p:nvPicPr>
        <p:blipFill>
          <a:blip r:embed="rId2">
            <a:extLst/>
          </a:blip>
          <a:stretch>
            <a:fillRect/>
          </a:stretch>
        </p:blipFill>
        <p:spPr>
          <a:xfrm>
            <a:off x="-36513" y="0"/>
            <a:ext cx="9180513" cy="6858000"/>
          </a:xfrm>
          <a:prstGeom prst="rect">
            <a:avLst/>
          </a:prstGeom>
          <a:ln w="12700">
            <a:miter lim="400000"/>
          </a:ln>
        </p:spPr>
      </p:pic>
      <p:sp>
        <p:nvSpPr>
          <p:cNvPr id="165" name="CasellaDiTesto 6"/>
          <p:cNvSpPr txBox="1"/>
          <p:nvPr/>
        </p:nvSpPr>
        <p:spPr>
          <a:xfrm>
            <a:off x="611559" y="116632"/>
            <a:ext cx="4176466" cy="90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5400">
                <a:latin typeface="Edwardian Script ITC"/>
                <a:ea typeface="Edwardian Script ITC"/>
                <a:cs typeface="Edwardian Script ITC"/>
                <a:sym typeface="Edwardian Script ITC"/>
              </a:defRPr>
            </a:lvl1pPr>
          </a:lstStyle>
          <a:p>
            <a:pPr/>
            <a:r>
              <a:t>Storia delle Stelline</a:t>
            </a:r>
          </a:p>
        </p:txBody>
      </p:sp>
      <p:sp>
        <p:nvSpPr>
          <p:cNvPr id="166" name="CasellaDiTesto 7"/>
          <p:cNvSpPr txBox="1"/>
          <p:nvPr/>
        </p:nvSpPr>
        <p:spPr>
          <a:xfrm>
            <a:off x="179511" y="1196751"/>
            <a:ext cx="4680522" cy="303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atin typeface="Brush Script MT"/>
                <a:ea typeface="Brush Script MT"/>
                <a:cs typeface="Brush Script MT"/>
                <a:sym typeface="Brush Script MT"/>
              </a:defRPr>
            </a:lvl1pPr>
          </a:lstStyle>
          <a:p>
            <a:pPr/>
            <a:r>
              <a:t>L’orfanotrofio delle Stelline e le orfane stesse prendono il nome dal monastero benedettino di Santa Maria della Stella. Fondato negli ultimi anni del Quattrocento, il monastero venne soppresso da san Carlo Borromeo, che nel 1578 collocò nella struttura lo “Spedale dei Poveri Mendicanti e Vergognosi della Stella”.</a:t>
            </a:r>
          </a:p>
        </p:txBody>
      </p:sp>
      <p:pic>
        <p:nvPicPr>
          <p:cNvPr id="167" name="Immagine 13" descr="Immagine 13"/>
          <p:cNvPicPr>
            <a:picLocks noChangeAspect="1"/>
          </p:cNvPicPr>
          <p:nvPr/>
        </p:nvPicPr>
        <p:blipFill>
          <a:blip r:embed="rId3">
            <a:extLst/>
          </a:blip>
          <a:stretch>
            <a:fillRect/>
          </a:stretch>
        </p:blipFill>
        <p:spPr>
          <a:xfrm>
            <a:off x="323527" y="4293096"/>
            <a:ext cx="3888434" cy="2160241"/>
          </a:xfrm>
          <a:prstGeom prst="rect">
            <a:avLst/>
          </a:prstGeom>
          <a:ln w="12700">
            <a:miter lim="400000"/>
          </a:ln>
        </p:spPr>
      </p:pic>
      <p:pic>
        <p:nvPicPr>
          <p:cNvPr id="168" name="Immagine 16" descr="Immagine 16"/>
          <p:cNvPicPr>
            <a:picLocks noChangeAspect="1"/>
          </p:cNvPicPr>
          <p:nvPr/>
        </p:nvPicPr>
        <p:blipFill>
          <a:blip r:embed="rId4">
            <a:extLst/>
          </a:blip>
          <a:stretch>
            <a:fillRect/>
          </a:stretch>
        </p:blipFill>
        <p:spPr>
          <a:xfrm>
            <a:off x="5220072" y="980728"/>
            <a:ext cx="3672409" cy="2520281"/>
          </a:xfrm>
          <a:prstGeom prst="rect">
            <a:avLst/>
          </a:prstGeom>
          <a:ln w="12700">
            <a:miter lim="400000"/>
          </a:ln>
        </p:spPr>
      </p:pic>
      <p:sp>
        <p:nvSpPr>
          <p:cNvPr id="169" name="Rettangolo 17"/>
          <p:cNvSpPr txBox="1"/>
          <p:nvPr/>
        </p:nvSpPr>
        <p:spPr>
          <a:xfrm>
            <a:off x="4751511" y="3789039"/>
            <a:ext cx="4392489" cy="2669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t> </a:t>
            </a:r>
            <a:r>
              <a:rPr sz="2400">
                <a:latin typeface="Brush Script MT"/>
                <a:ea typeface="Brush Script MT"/>
                <a:cs typeface="Brush Script MT"/>
                <a:sym typeface="Brush Script MT"/>
              </a:rPr>
              <a:t>Ristrutturato all’inizio del Seicento dall’architetto Fabio Mangoni, il complesso ha ospitato l’orfanotrofio delle Stelline dal 1753 fino alla seconda metà del Novecento, quando le ragazze accolte dall'istituto vennero trasferite nelle case famiglia.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aphicFrame>
        <p:nvGraphicFramePr>
          <p:cNvPr id="171" name="Grafico 3"/>
          <p:cNvGraphicFramePr/>
          <p:nvPr/>
        </p:nvGraphicFramePr>
        <p:xfrm>
          <a:off x="99116" y="981200"/>
          <a:ext cx="9117827" cy="5256794"/>
        </p:xfrm>
        <a:graphic xmlns:a="http://schemas.openxmlformats.org/drawingml/2006/main">
          <a:graphicData uri="http://schemas.openxmlformats.org/drawingml/2006/chart">
            <c:chart xmlns:c="http://schemas.openxmlformats.org/drawingml/2006/chart" r:id="rId3"/>
          </a:graphicData>
        </a:graphic>
      </p:graphicFrame>
      <p:sp>
        <p:nvSpPr>
          <p:cNvPr id="172" name="CasellaDiTesto 2"/>
          <p:cNvSpPr txBox="1"/>
          <p:nvPr/>
        </p:nvSpPr>
        <p:spPr>
          <a:xfrm>
            <a:off x="1763687" y="-1"/>
            <a:ext cx="5544618" cy="1018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400">
                <a:latin typeface="Edwardian Script ITC"/>
                <a:ea typeface="Edwardian Script ITC"/>
                <a:cs typeface="Edwardian Script ITC"/>
                <a:sym typeface="Edwardian Script ITC"/>
              </a:defRPr>
            </a:lvl1pPr>
          </a:lstStyle>
          <a:p>
            <a:pPr/>
            <a:r>
              <a:t>Nomi più popolari</a:t>
            </a:r>
          </a:p>
        </p:txBody>
      </p:sp>
      <p:sp>
        <p:nvSpPr>
          <p:cNvPr id="173" name="CasellaDiTesto 4"/>
          <p:cNvSpPr txBox="1"/>
          <p:nvPr/>
        </p:nvSpPr>
        <p:spPr>
          <a:xfrm>
            <a:off x="7884368" y="1052736"/>
            <a:ext cx="1800201" cy="4563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00000"/>
                </a:solidFill>
                <a:effectLst>
                  <a:outerShdw sx="100000" sy="100000" kx="0" ky="0" algn="b" rotWithShape="0" blurRad="38100" dist="38100" dir="2700000">
                    <a:srgbClr val="000000">
                      <a:alpha val="43137"/>
                    </a:srgbClr>
                  </a:outerShdw>
                </a:effectLst>
                <a:latin typeface="Bradley Hand ITC"/>
                <a:ea typeface="Bradley Hand ITC"/>
                <a:cs typeface="Bradley Hand ITC"/>
                <a:sym typeface="Bradley Hand ITC"/>
              </a:defRPr>
            </a:lvl1pPr>
          </a:lstStyle>
          <a:p>
            <a:pPr/>
            <a:r>
              <a:t>TOT.98</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75" name="Titolo 1"/>
          <p:cNvSpPr txBox="1"/>
          <p:nvPr>
            <p:ph type="title"/>
          </p:nvPr>
        </p:nvSpPr>
        <p:spPr>
          <a:xfrm>
            <a:off x="2195735" y="2492896"/>
            <a:ext cx="4464497" cy="1143001"/>
          </a:xfrm>
          <a:prstGeom prst="rect">
            <a:avLst/>
          </a:prstGeom>
        </p:spPr>
        <p:txBody>
          <a:bodyPr/>
          <a:lstStyle>
            <a:lvl1pPr>
              <a:defRPr sz="5400">
                <a:latin typeface="Edwardian Script ITC"/>
                <a:ea typeface="Edwardian Script ITC"/>
                <a:cs typeface="Edwardian Script ITC"/>
                <a:sym typeface="Edwardian Script ITC"/>
              </a:defRPr>
            </a:lvl1pPr>
          </a:lstStyle>
          <a:p>
            <a:pPr/>
            <a:r>
              <a:t>I nomi più originali </a:t>
            </a:r>
          </a:p>
        </p:txBody>
      </p:sp>
      <p:sp>
        <p:nvSpPr>
          <p:cNvPr id="176" name="CasellaDiTesto 5"/>
          <p:cNvSpPr txBox="1"/>
          <p:nvPr/>
        </p:nvSpPr>
        <p:spPr>
          <a:xfrm>
            <a:off x="179512" y="332656"/>
            <a:ext cx="2052736" cy="650241"/>
          </a:xfrm>
          <a:prstGeom prst="rect">
            <a:avLst/>
          </a:prstGeom>
          <a:solidFill>
            <a:srgbClr val="948A54"/>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atin typeface="Brush Script MT"/>
                <a:ea typeface="Brush Script MT"/>
                <a:cs typeface="Brush Script MT"/>
                <a:sym typeface="Brush Script MT"/>
              </a:defRPr>
            </a:lvl1pPr>
          </a:lstStyle>
          <a:p>
            <a:pPr/>
            <a:r>
              <a:t>Albertina</a:t>
            </a:r>
          </a:p>
        </p:txBody>
      </p:sp>
      <p:sp>
        <p:nvSpPr>
          <p:cNvPr id="177" name="CasellaDiTesto 6"/>
          <p:cNvSpPr txBox="1"/>
          <p:nvPr/>
        </p:nvSpPr>
        <p:spPr>
          <a:xfrm>
            <a:off x="2411759" y="980728"/>
            <a:ext cx="1800201" cy="650241"/>
          </a:xfrm>
          <a:prstGeom prst="rect">
            <a:avLst/>
          </a:prstGeom>
          <a:solidFill>
            <a:srgbClr val="948A54"/>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atin typeface="Brush Script MT"/>
                <a:ea typeface="Brush Script MT"/>
                <a:cs typeface="Brush Script MT"/>
                <a:sym typeface="Brush Script MT"/>
              </a:defRPr>
            </a:lvl1pPr>
          </a:lstStyle>
          <a:p>
            <a:pPr/>
            <a:r>
              <a:t>Argia</a:t>
            </a:r>
          </a:p>
        </p:txBody>
      </p:sp>
      <p:sp>
        <p:nvSpPr>
          <p:cNvPr id="178" name="CasellaDiTesto 7"/>
          <p:cNvSpPr txBox="1"/>
          <p:nvPr/>
        </p:nvSpPr>
        <p:spPr>
          <a:xfrm>
            <a:off x="4644008" y="980728"/>
            <a:ext cx="1872209" cy="650241"/>
          </a:xfrm>
          <a:prstGeom prst="rect">
            <a:avLst/>
          </a:prstGeom>
          <a:solidFill>
            <a:srgbClr val="948A54"/>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atin typeface="Brush Script MT"/>
                <a:ea typeface="Brush Script MT"/>
                <a:cs typeface="Brush Script MT"/>
                <a:sym typeface="Brush Script MT"/>
              </a:defRPr>
            </a:lvl1pPr>
          </a:lstStyle>
          <a:p>
            <a:pPr/>
            <a:r>
              <a:t>Armida</a:t>
            </a:r>
          </a:p>
        </p:txBody>
      </p:sp>
      <p:sp>
        <p:nvSpPr>
          <p:cNvPr id="179" name="CasellaDiTesto 8"/>
          <p:cNvSpPr txBox="1"/>
          <p:nvPr/>
        </p:nvSpPr>
        <p:spPr>
          <a:xfrm>
            <a:off x="7164288" y="332656"/>
            <a:ext cx="1512169" cy="650241"/>
          </a:xfrm>
          <a:prstGeom prst="rect">
            <a:avLst/>
          </a:prstGeom>
          <a:solidFill>
            <a:srgbClr val="948A54"/>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atin typeface="Brush Script MT"/>
                <a:ea typeface="Brush Script MT"/>
                <a:cs typeface="Brush Script MT"/>
                <a:sym typeface="Brush Script MT"/>
              </a:defRPr>
            </a:lvl1pPr>
          </a:lstStyle>
          <a:p>
            <a:pPr/>
            <a:r>
              <a:t>Attilia</a:t>
            </a:r>
          </a:p>
        </p:txBody>
      </p:sp>
      <p:sp>
        <p:nvSpPr>
          <p:cNvPr id="180" name="CasellaDiTesto 9"/>
          <p:cNvSpPr txBox="1"/>
          <p:nvPr/>
        </p:nvSpPr>
        <p:spPr>
          <a:xfrm>
            <a:off x="179511" y="2852935"/>
            <a:ext cx="1585193" cy="650241"/>
          </a:xfrm>
          <a:prstGeom prst="rect">
            <a:avLst/>
          </a:prstGeom>
          <a:solidFill>
            <a:srgbClr val="948A54"/>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atin typeface="Brush Script MT"/>
                <a:ea typeface="Brush Script MT"/>
                <a:cs typeface="Brush Script MT"/>
                <a:sym typeface="Brush Script MT"/>
              </a:defRPr>
            </a:lvl1pPr>
          </a:lstStyle>
          <a:p>
            <a:pPr/>
            <a:r>
              <a:t>Bambina</a:t>
            </a:r>
          </a:p>
        </p:txBody>
      </p:sp>
      <p:sp>
        <p:nvSpPr>
          <p:cNvPr id="181" name="CasellaDiTesto 10"/>
          <p:cNvSpPr txBox="1"/>
          <p:nvPr/>
        </p:nvSpPr>
        <p:spPr>
          <a:xfrm>
            <a:off x="7343799" y="2780927"/>
            <a:ext cx="1620689" cy="650241"/>
          </a:xfrm>
          <a:prstGeom prst="rect">
            <a:avLst/>
          </a:prstGeom>
          <a:solidFill>
            <a:srgbClr val="948A54"/>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sz="3600">
                <a:latin typeface="Brush Script MT"/>
                <a:ea typeface="Brush Script MT"/>
                <a:cs typeface="Brush Script MT"/>
                <a:sym typeface="Brush Script MT"/>
              </a:defRPr>
            </a:lvl1pPr>
          </a:lstStyle>
          <a:p>
            <a:pPr/>
            <a:r>
              <a:t>Cesarina</a:t>
            </a:r>
          </a:p>
        </p:txBody>
      </p:sp>
      <p:sp>
        <p:nvSpPr>
          <p:cNvPr id="182" name="CasellaDiTesto 11"/>
          <p:cNvSpPr txBox="1"/>
          <p:nvPr/>
        </p:nvSpPr>
        <p:spPr>
          <a:xfrm>
            <a:off x="395536" y="5661247"/>
            <a:ext cx="1800201" cy="650241"/>
          </a:xfrm>
          <a:prstGeom prst="rect">
            <a:avLst/>
          </a:prstGeom>
          <a:solidFill>
            <a:srgbClr val="948A54"/>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atin typeface="Brush Script MT"/>
                <a:ea typeface="Brush Script MT"/>
                <a:cs typeface="Brush Script MT"/>
                <a:sym typeface="Brush Script MT"/>
              </a:defRPr>
            </a:lvl1pPr>
          </a:lstStyle>
          <a:p>
            <a:pPr/>
            <a:r>
              <a:t>Enrichetta</a:t>
            </a:r>
          </a:p>
        </p:txBody>
      </p:sp>
      <p:sp>
        <p:nvSpPr>
          <p:cNvPr id="183" name="CasellaDiTesto 12"/>
          <p:cNvSpPr txBox="1"/>
          <p:nvPr/>
        </p:nvSpPr>
        <p:spPr>
          <a:xfrm>
            <a:off x="2339751" y="4365104"/>
            <a:ext cx="1800201" cy="650241"/>
          </a:xfrm>
          <a:prstGeom prst="rect">
            <a:avLst/>
          </a:prstGeom>
          <a:solidFill>
            <a:srgbClr val="948A54"/>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atin typeface="Brush Script MT"/>
                <a:ea typeface="Brush Script MT"/>
                <a:cs typeface="Brush Script MT"/>
                <a:sym typeface="Brush Script MT"/>
              </a:defRPr>
            </a:lvl1pPr>
          </a:lstStyle>
          <a:p>
            <a:pPr/>
            <a:r>
              <a:t>Clotilde</a:t>
            </a:r>
          </a:p>
        </p:txBody>
      </p:sp>
      <p:sp>
        <p:nvSpPr>
          <p:cNvPr id="184" name="CasellaDiTesto 13"/>
          <p:cNvSpPr txBox="1"/>
          <p:nvPr/>
        </p:nvSpPr>
        <p:spPr>
          <a:xfrm>
            <a:off x="5076056" y="4365104"/>
            <a:ext cx="1440161" cy="650241"/>
          </a:xfrm>
          <a:prstGeom prst="rect">
            <a:avLst/>
          </a:prstGeom>
          <a:solidFill>
            <a:srgbClr val="948A54"/>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atin typeface="Brush Script MT"/>
                <a:ea typeface="Brush Script MT"/>
                <a:cs typeface="Brush Script MT"/>
                <a:sym typeface="Brush Script MT"/>
              </a:defRPr>
            </a:lvl1pPr>
          </a:lstStyle>
          <a:p>
            <a:pPr/>
            <a:r>
              <a:t>Griselda</a:t>
            </a:r>
          </a:p>
        </p:txBody>
      </p:sp>
      <p:sp>
        <p:nvSpPr>
          <p:cNvPr id="185" name="CasellaDiTesto 14"/>
          <p:cNvSpPr txBox="1"/>
          <p:nvPr/>
        </p:nvSpPr>
        <p:spPr>
          <a:xfrm>
            <a:off x="7020272" y="5661247"/>
            <a:ext cx="1512169" cy="650241"/>
          </a:xfrm>
          <a:prstGeom prst="rect">
            <a:avLst/>
          </a:prstGeom>
          <a:solidFill>
            <a:srgbClr val="948A54"/>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atin typeface="Brush Script MT"/>
                <a:ea typeface="Brush Script MT"/>
                <a:cs typeface="Brush Script MT"/>
                <a:sym typeface="Brush Script MT"/>
              </a:defRPr>
            </a:lvl1pPr>
          </a:lstStyle>
          <a:p>
            <a:pPr/>
            <a:r>
              <a:t>Romilda</a:t>
            </a:r>
          </a:p>
        </p:txBody>
      </p:sp>
      <p:sp>
        <p:nvSpPr>
          <p:cNvPr id="186" name="Connettore 2 29"/>
          <p:cNvSpPr/>
          <p:nvPr/>
        </p:nvSpPr>
        <p:spPr>
          <a:xfrm flipH="1">
            <a:off x="1835696" y="3068959"/>
            <a:ext cx="648073" cy="1"/>
          </a:xfrm>
          <a:prstGeom prst="line">
            <a:avLst/>
          </a:prstGeom>
          <a:ln>
            <a:solidFill>
              <a:srgbClr val="000000"/>
            </a:solidFill>
            <a:tailEnd type="triangle"/>
          </a:ln>
        </p:spPr>
        <p:txBody>
          <a:bodyPr lIns="45719" rIns="45719"/>
          <a:lstStyle/>
          <a:p>
            <a:pPr/>
          </a:p>
        </p:txBody>
      </p:sp>
      <p:sp>
        <p:nvSpPr>
          <p:cNvPr id="187" name="Connettore 2 31"/>
          <p:cNvSpPr/>
          <p:nvPr/>
        </p:nvSpPr>
        <p:spPr>
          <a:xfrm>
            <a:off x="6804248" y="3068959"/>
            <a:ext cx="432049" cy="1"/>
          </a:xfrm>
          <a:prstGeom prst="line">
            <a:avLst/>
          </a:prstGeom>
          <a:ln>
            <a:solidFill>
              <a:srgbClr val="000000"/>
            </a:solidFill>
            <a:tailEnd type="triangle"/>
          </a:ln>
        </p:spPr>
        <p:txBody>
          <a:bodyPr lIns="45719" rIns="45719"/>
          <a:lstStyle/>
          <a:p>
            <a:pPr/>
          </a:p>
        </p:txBody>
      </p:sp>
      <p:sp>
        <p:nvSpPr>
          <p:cNvPr id="188" name="Connettore 2 33"/>
          <p:cNvSpPr/>
          <p:nvPr/>
        </p:nvSpPr>
        <p:spPr>
          <a:xfrm flipH="1" flipV="1">
            <a:off x="3419871" y="1772815"/>
            <a:ext cx="288033" cy="720082"/>
          </a:xfrm>
          <a:prstGeom prst="line">
            <a:avLst/>
          </a:prstGeom>
          <a:ln>
            <a:solidFill>
              <a:srgbClr val="000000"/>
            </a:solidFill>
            <a:tailEnd type="triangle"/>
          </a:ln>
        </p:spPr>
        <p:txBody>
          <a:bodyPr lIns="45719" rIns="45719"/>
          <a:lstStyle/>
          <a:p>
            <a:pPr/>
          </a:p>
        </p:txBody>
      </p:sp>
      <p:sp>
        <p:nvSpPr>
          <p:cNvPr id="189" name="Connettore 2 35"/>
          <p:cNvSpPr/>
          <p:nvPr/>
        </p:nvSpPr>
        <p:spPr>
          <a:xfrm flipV="1">
            <a:off x="5148064" y="1772815"/>
            <a:ext cx="288033" cy="720082"/>
          </a:xfrm>
          <a:prstGeom prst="line">
            <a:avLst/>
          </a:prstGeom>
          <a:ln>
            <a:solidFill>
              <a:srgbClr val="000000"/>
            </a:solidFill>
            <a:tailEnd type="triangle"/>
          </a:ln>
        </p:spPr>
        <p:txBody>
          <a:bodyPr lIns="45719" rIns="45719"/>
          <a:lstStyle/>
          <a:p>
            <a:pPr/>
          </a:p>
        </p:txBody>
      </p:sp>
      <p:sp>
        <p:nvSpPr>
          <p:cNvPr id="190" name="Connettore 2 37"/>
          <p:cNvSpPr/>
          <p:nvPr/>
        </p:nvSpPr>
        <p:spPr>
          <a:xfrm flipH="1" flipV="1">
            <a:off x="1547663" y="1124744"/>
            <a:ext cx="1224138" cy="1440161"/>
          </a:xfrm>
          <a:prstGeom prst="line">
            <a:avLst/>
          </a:prstGeom>
          <a:ln>
            <a:solidFill>
              <a:srgbClr val="000000"/>
            </a:solidFill>
            <a:tailEnd type="triangle"/>
          </a:ln>
        </p:spPr>
        <p:txBody>
          <a:bodyPr lIns="45719" rIns="45719"/>
          <a:lstStyle/>
          <a:p>
            <a:pPr/>
          </a:p>
        </p:txBody>
      </p:sp>
      <p:sp>
        <p:nvSpPr>
          <p:cNvPr id="191" name="Connettore 2 39"/>
          <p:cNvSpPr/>
          <p:nvPr/>
        </p:nvSpPr>
        <p:spPr>
          <a:xfrm flipV="1">
            <a:off x="6444207" y="1052736"/>
            <a:ext cx="1296145" cy="1512169"/>
          </a:xfrm>
          <a:prstGeom prst="line">
            <a:avLst/>
          </a:prstGeom>
          <a:ln>
            <a:solidFill>
              <a:srgbClr val="000000"/>
            </a:solidFill>
            <a:tailEnd type="triangle"/>
          </a:ln>
        </p:spPr>
        <p:txBody>
          <a:bodyPr lIns="45719" rIns="45719"/>
          <a:lstStyle/>
          <a:p>
            <a:pPr/>
          </a:p>
        </p:txBody>
      </p:sp>
      <p:sp>
        <p:nvSpPr>
          <p:cNvPr id="192" name="Connettore 2 41"/>
          <p:cNvSpPr/>
          <p:nvPr/>
        </p:nvSpPr>
        <p:spPr>
          <a:xfrm flipH="1">
            <a:off x="3347863" y="3573016"/>
            <a:ext cx="288033" cy="720081"/>
          </a:xfrm>
          <a:prstGeom prst="line">
            <a:avLst/>
          </a:prstGeom>
          <a:ln>
            <a:solidFill>
              <a:srgbClr val="000000"/>
            </a:solidFill>
            <a:tailEnd type="triangle"/>
          </a:ln>
        </p:spPr>
        <p:txBody>
          <a:bodyPr lIns="45719" rIns="45719"/>
          <a:lstStyle/>
          <a:p>
            <a:pPr/>
          </a:p>
        </p:txBody>
      </p:sp>
      <p:sp>
        <p:nvSpPr>
          <p:cNvPr id="193" name="Connettore 2 43"/>
          <p:cNvSpPr/>
          <p:nvPr/>
        </p:nvSpPr>
        <p:spPr>
          <a:xfrm>
            <a:off x="5580112" y="3501008"/>
            <a:ext cx="216025" cy="792089"/>
          </a:xfrm>
          <a:prstGeom prst="line">
            <a:avLst/>
          </a:prstGeom>
          <a:ln>
            <a:solidFill>
              <a:srgbClr val="000000"/>
            </a:solidFill>
            <a:tailEnd type="triangle"/>
          </a:ln>
        </p:spPr>
        <p:txBody>
          <a:bodyPr lIns="45719" rIns="45719"/>
          <a:lstStyle/>
          <a:p>
            <a:pPr/>
          </a:p>
        </p:txBody>
      </p:sp>
      <p:sp>
        <p:nvSpPr>
          <p:cNvPr id="194" name="Connettore 2 47"/>
          <p:cNvSpPr/>
          <p:nvPr/>
        </p:nvSpPr>
        <p:spPr>
          <a:xfrm>
            <a:off x="6516216" y="3501007"/>
            <a:ext cx="1152129" cy="2016226"/>
          </a:xfrm>
          <a:prstGeom prst="line">
            <a:avLst/>
          </a:prstGeom>
          <a:ln>
            <a:solidFill>
              <a:srgbClr val="000000"/>
            </a:solidFill>
            <a:tailEnd type="triangle"/>
          </a:ln>
        </p:spPr>
        <p:txBody>
          <a:bodyPr lIns="45719" rIns="45719"/>
          <a:lstStyle/>
          <a:p>
            <a:pPr/>
          </a:p>
        </p:txBody>
      </p:sp>
      <p:sp>
        <p:nvSpPr>
          <p:cNvPr id="195" name="Connettore 2 49"/>
          <p:cNvSpPr/>
          <p:nvPr/>
        </p:nvSpPr>
        <p:spPr>
          <a:xfrm flipH="1">
            <a:off x="1475655" y="3645024"/>
            <a:ext cx="1080121" cy="1872209"/>
          </a:xfrm>
          <a:prstGeom prst="line">
            <a:avLst/>
          </a:prstGeom>
          <a:ln>
            <a:solidFill>
              <a:srgbClr val="000000"/>
            </a:solidFill>
            <a:tailEnd type="triangle"/>
          </a:ln>
        </p:spPr>
        <p:txBody>
          <a:bodyPr lIns="45719" rIns="45719"/>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97" name="Titolo 1"/>
          <p:cNvSpPr txBox="1"/>
          <p:nvPr>
            <p:ph type="title"/>
          </p:nvPr>
        </p:nvSpPr>
        <p:spPr>
          <a:xfrm>
            <a:off x="457199" y="188639"/>
            <a:ext cx="5987010" cy="936106"/>
          </a:xfrm>
          <a:prstGeom prst="rect">
            <a:avLst/>
          </a:prstGeom>
        </p:spPr>
        <p:txBody>
          <a:bodyPr/>
          <a:lstStyle>
            <a:lvl1pPr>
              <a:defRPr sz="4800">
                <a:latin typeface="Edwardian Script ITC"/>
                <a:ea typeface="Edwardian Script ITC"/>
                <a:cs typeface="Edwardian Script ITC"/>
                <a:sym typeface="Edwardian Script ITC"/>
              </a:defRPr>
            </a:lvl1pPr>
          </a:lstStyle>
          <a:p>
            <a:pPr/>
            <a:r>
              <a:t>Lavori all’interno dell’orfanotrofio</a:t>
            </a:r>
          </a:p>
        </p:txBody>
      </p:sp>
      <p:pic>
        <p:nvPicPr>
          <p:cNvPr id="198" name="Picture 1" descr="Picture 1"/>
          <p:cNvPicPr>
            <a:picLocks noChangeAspect="1"/>
          </p:cNvPicPr>
          <p:nvPr/>
        </p:nvPicPr>
        <p:blipFill>
          <a:blip r:embed="rId3">
            <a:extLst/>
          </a:blip>
          <a:srcRect l="0" t="0" r="1042" b="13844"/>
          <a:stretch>
            <a:fillRect/>
          </a:stretch>
        </p:blipFill>
        <p:spPr>
          <a:xfrm>
            <a:off x="417238" y="3718209"/>
            <a:ext cx="3689307" cy="2708718"/>
          </a:xfrm>
          <a:prstGeom prst="rect">
            <a:avLst/>
          </a:prstGeom>
          <a:ln w="12700">
            <a:miter lim="400000"/>
          </a:ln>
        </p:spPr>
      </p:pic>
      <p:pic>
        <p:nvPicPr>
          <p:cNvPr id="199" name="Immagine 5" descr="Immagine 5"/>
          <p:cNvPicPr>
            <a:picLocks noChangeAspect="1"/>
          </p:cNvPicPr>
          <p:nvPr/>
        </p:nvPicPr>
        <p:blipFill>
          <a:blip r:embed="rId4">
            <a:extLst/>
          </a:blip>
          <a:srcRect l="1035" t="0" r="176" b="12201"/>
          <a:stretch>
            <a:fillRect/>
          </a:stretch>
        </p:blipFill>
        <p:spPr>
          <a:xfrm>
            <a:off x="5428338" y="1097278"/>
            <a:ext cx="3365683" cy="2494944"/>
          </a:xfrm>
          <a:prstGeom prst="rect">
            <a:avLst/>
          </a:prstGeom>
          <a:ln w="12700">
            <a:miter lim="400000"/>
          </a:ln>
        </p:spPr>
      </p:pic>
      <p:sp>
        <p:nvSpPr>
          <p:cNvPr id="200" name="Rettangolo 6"/>
          <p:cNvSpPr txBox="1"/>
          <p:nvPr/>
        </p:nvSpPr>
        <p:spPr>
          <a:xfrm>
            <a:off x="352697" y="1149529"/>
            <a:ext cx="4402183" cy="199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500">
                <a:latin typeface="Brush Script MT"/>
                <a:ea typeface="Brush Script MT"/>
                <a:cs typeface="Brush Script MT"/>
                <a:sym typeface="Brush Script MT"/>
              </a:defRPr>
            </a:lvl1pPr>
          </a:lstStyle>
          <a:p>
            <a:pPr/>
            <a:r>
              <a:t>Il lavoro negli orfanotrofi non era solo finalizzato a permettere l’apprendimento di un mestiere manuale e facilitare il collocamento lavorativo, obiettivi che pure restavano tra gli scopi degli istituti …</a:t>
            </a:r>
          </a:p>
        </p:txBody>
      </p:sp>
      <p:sp>
        <p:nvSpPr>
          <p:cNvPr id="201" name="Rettangolo 7"/>
          <p:cNvSpPr txBox="1"/>
          <p:nvPr/>
        </p:nvSpPr>
        <p:spPr>
          <a:xfrm>
            <a:off x="4676504" y="3730173"/>
            <a:ext cx="4101737" cy="275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500">
                <a:latin typeface="Brush Script MT"/>
                <a:ea typeface="Brush Script MT"/>
                <a:cs typeface="Brush Script MT"/>
                <a:sym typeface="Brush Script MT"/>
              </a:defRPr>
            </a:lvl1pPr>
          </a:lstStyle>
          <a:p>
            <a:pPr/>
            <a:r>
              <a:t>… anche a valorizzare le attitudini e i talenti dei giovani assistiti e dare loro maggiori opportunità mediante una qualificazione professionale. Alcuni di questi lavori erano ad esempio: la magliaia, la sarta, la ricamatrice,cucitrice …</a:t>
            </a:r>
          </a:p>
        </p:txBody>
      </p:sp>
      <p:sp>
        <p:nvSpPr>
          <p:cNvPr id="202" name="CasellaDiTesto 8"/>
          <p:cNvSpPr txBox="1"/>
          <p:nvPr/>
        </p:nvSpPr>
        <p:spPr>
          <a:xfrm>
            <a:off x="3892730" y="3291838"/>
            <a:ext cx="1528355"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atin typeface="Brush Script MT"/>
                <a:ea typeface="Brush Script MT"/>
                <a:cs typeface="Brush Script MT"/>
                <a:sym typeface="Brush Script MT"/>
              </a:defRPr>
            </a:lvl1pPr>
          </a:lstStyle>
          <a:p>
            <a:pPr/>
            <a:r>
              <a:t>… ma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04" name="Titolo 1"/>
          <p:cNvSpPr txBox="1"/>
          <p:nvPr>
            <p:ph type="title"/>
          </p:nvPr>
        </p:nvSpPr>
        <p:spPr>
          <a:prstGeom prst="rect">
            <a:avLst/>
          </a:prstGeom>
        </p:spPr>
        <p:txBody>
          <a:bodyPr/>
          <a:lstStyle>
            <a:lvl1pPr>
              <a:defRPr>
                <a:latin typeface="Edwardian Script ITC"/>
                <a:ea typeface="Edwardian Script ITC"/>
                <a:cs typeface="Edwardian Script ITC"/>
                <a:sym typeface="Edwardian Script ITC"/>
              </a:defRPr>
            </a:lvl1pPr>
          </a:lstStyle>
          <a:p>
            <a:pPr/>
            <a:r>
              <a:t>Lavoro delle orfane nel primo Novecento</a:t>
            </a:r>
          </a:p>
        </p:txBody>
      </p:sp>
      <p:graphicFrame>
        <p:nvGraphicFramePr>
          <p:cNvPr id="205" name="Segnaposto contenuto 3"/>
          <p:cNvGraphicFramePr/>
          <p:nvPr/>
        </p:nvGraphicFramePr>
        <p:xfrm>
          <a:off x="402844" y="1740394"/>
          <a:ext cx="8471532" cy="4418122"/>
        </p:xfrm>
        <a:graphic xmlns:a="http://schemas.openxmlformats.org/drawingml/2006/main">
          <a:graphicData uri="http://schemas.openxmlformats.org/drawingml/2006/chart">
            <c:chart xmlns:c="http://schemas.openxmlformats.org/drawingml/2006/chart" r:id="rId3"/>
          </a:graphicData>
        </a:graphic>
      </p:graphicFrame>
      <p:sp>
        <p:nvSpPr>
          <p:cNvPr id="206" name="CasellaDiTesto 4"/>
          <p:cNvSpPr txBox="1"/>
          <p:nvPr/>
        </p:nvSpPr>
        <p:spPr>
          <a:xfrm>
            <a:off x="7524328" y="1700808"/>
            <a:ext cx="1224137" cy="4563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00000"/>
                </a:solidFill>
                <a:effectLst>
                  <a:outerShdw sx="100000" sy="100000" kx="0" ky="0" algn="b" rotWithShape="0" blurRad="38100" dist="38100" dir="2700000">
                    <a:srgbClr val="000000">
                      <a:alpha val="43137"/>
                    </a:srgbClr>
                  </a:outerShdw>
                </a:effectLst>
                <a:latin typeface="Bradley Hand ITC"/>
                <a:ea typeface="Bradley Hand ITC"/>
                <a:cs typeface="Bradley Hand ITC"/>
                <a:sym typeface="Bradley Hand ITC"/>
              </a:defRPr>
            </a:lvl1pPr>
          </a:lstStyle>
          <a:p>
            <a:pPr/>
            <a:r>
              <a:t>TOT. 52</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08" name="Titolo 1"/>
          <p:cNvSpPr txBox="1"/>
          <p:nvPr>
            <p:ph type="title"/>
          </p:nvPr>
        </p:nvSpPr>
        <p:spPr>
          <a:xfrm>
            <a:off x="573204" y="-126268"/>
            <a:ext cx="8229601" cy="1143001"/>
          </a:xfrm>
          <a:prstGeom prst="rect">
            <a:avLst/>
          </a:prstGeom>
        </p:spPr>
        <p:txBody>
          <a:bodyPr/>
          <a:lstStyle>
            <a:lvl1pPr>
              <a:defRPr>
                <a:latin typeface="Edwardian Script ITC"/>
                <a:ea typeface="Edwardian Script ITC"/>
                <a:cs typeface="Edwardian Script ITC"/>
                <a:sym typeface="Edwardian Script ITC"/>
              </a:defRPr>
            </a:lvl1pPr>
          </a:lstStyle>
          <a:p>
            <a:pPr/>
            <a:r>
              <a:t>Lavori femminili del primo Novecento</a:t>
            </a:r>
          </a:p>
        </p:txBody>
      </p:sp>
      <p:graphicFrame>
        <p:nvGraphicFramePr>
          <p:cNvPr id="209" name="Segnaposto contenuto 3"/>
          <p:cNvGraphicFramePr/>
          <p:nvPr/>
        </p:nvGraphicFramePr>
        <p:xfrm>
          <a:off x="123801" y="1539238"/>
          <a:ext cx="8794933" cy="4789839"/>
        </p:xfrm>
        <a:graphic xmlns:a="http://schemas.openxmlformats.org/drawingml/2006/main">
          <a:graphicData uri="http://schemas.openxmlformats.org/drawingml/2006/chart">
            <c:chart xmlns:c="http://schemas.openxmlformats.org/drawingml/2006/chart" r:id="rId3"/>
          </a:graphicData>
        </a:graphic>
      </p:graphicFrame>
      <p:sp>
        <p:nvSpPr>
          <p:cNvPr id="210" name="CasellaDiTesto 4"/>
          <p:cNvSpPr txBox="1"/>
          <p:nvPr/>
        </p:nvSpPr>
        <p:spPr>
          <a:xfrm>
            <a:off x="7452320" y="1556791"/>
            <a:ext cx="1691681"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00000"/>
                </a:solidFill>
                <a:effectLst>
                  <a:outerShdw sx="100000" sy="100000" kx="0" ky="0" algn="b" rotWithShape="0" blurRad="38100" dist="38100" dir="2700000">
                    <a:srgbClr val="000000">
                      <a:alpha val="43137"/>
                    </a:srgbClr>
                  </a:outerShdw>
                </a:effectLst>
                <a:latin typeface="Bradley Hand ITC"/>
                <a:ea typeface="Bradley Hand ITC"/>
                <a:cs typeface="Bradley Hand ITC"/>
                <a:sym typeface="Bradley Hand ITC"/>
              </a:defRPr>
            </a:lvl1pPr>
          </a:lstStyle>
          <a:p>
            <a:pPr/>
            <a:r>
              <a:t>TOT. 146</a:t>
            </a:r>
          </a:p>
        </p:txBody>
      </p:sp>
      <p:sp>
        <p:nvSpPr>
          <p:cNvPr id="211" name="CasellaDiTesto 5"/>
          <p:cNvSpPr txBox="1"/>
          <p:nvPr/>
        </p:nvSpPr>
        <p:spPr>
          <a:xfrm>
            <a:off x="3398292" y="735087"/>
            <a:ext cx="2579428"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C00000"/>
                </a:solidFill>
                <a:latin typeface="Edwardian Script ITC"/>
                <a:ea typeface="Edwardian Script ITC"/>
                <a:cs typeface="Edwardian Script ITC"/>
                <a:sym typeface="Edwardian Script ITC"/>
              </a:defRPr>
            </a:lvl1pPr>
          </a:lstStyle>
          <a:p>
            <a:pPr/>
            <a:r>
              <a:t>Madri e sorelle delle orfane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aphicFrame>
        <p:nvGraphicFramePr>
          <p:cNvPr id="213" name="Segnaposto contenuto 3"/>
          <p:cNvGraphicFramePr/>
          <p:nvPr/>
        </p:nvGraphicFramePr>
        <p:xfrm>
          <a:off x="-126542" y="1186412"/>
          <a:ext cx="9767659" cy="4846998"/>
        </p:xfrm>
        <a:graphic xmlns:a="http://schemas.openxmlformats.org/drawingml/2006/main">
          <a:graphicData uri="http://schemas.openxmlformats.org/drawingml/2006/chart">
            <c:chart xmlns:c="http://schemas.openxmlformats.org/drawingml/2006/chart" r:id="rId3"/>
          </a:graphicData>
        </a:graphic>
      </p:graphicFrame>
      <p:sp>
        <p:nvSpPr>
          <p:cNvPr id="214" name="Titolo 1"/>
          <p:cNvSpPr txBox="1"/>
          <p:nvPr>
            <p:ph type="title"/>
          </p:nvPr>
        </p:nvSpPr>
        <p:spPr>
          <a:xfrm>
            <a:off x="-252536" y="-1"/>
            <a:ext cx="9540552" cy="1080122"/>
          </a:xfrm>
          <a:prstGeom prst="rect">
            <a:avLst/>
          </a:prstGeom>
        </p:spPr>
        <p:txBody>
          <a:bodyPr/>
          <a:lstStyle>
            <a:lvl1pPr>
              <a:defRPr>
                <a:latin typeface="Edwardian Script ITC"/>
                <a:ea typeface="Edwardian Script ITC"/>
                <a:cs typeface="Edwardian Script ITC"/>
                <a:sym typeface="Edwardian Script ITC"/>
              </a:defRPr>
            </a:lvl1pPr>
          </a:lstStyle>
          <a:p>
            <a:pPr/>
            <a:r>
              <a:t>Lavori maschili del primo Novecento</a:t>
            </a:r>
          </a:p>
        </p:txBody>
      </p:sp>
      <p:sp>
        <p:nvSpPr>
          <p:cNvPr id="215" name="CasellaDiTesto 4"/>
          <p:cNvSpPr txBox="1"/>
          <p:nvPr/>
        </p:nvSpPr>
        <p:spPr>
          <a:xfrm>
            <a:off x="7812360" y="1628799"/>
            <a:ext cx="1187625" cy="45631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00000"/>
                </a:solidFill>
                <a:effectLst>
                  <a:outerShdw sx="100000" sy="100000" kx="0" ky="0" algn="b" rotWithShape="0" blurRad="38100" dist="38100" dir="2700000">
                    <a:srgbClr val="000000">
                      <a:alpha val="43137"/>
                    </a:srgbClr>
                  </a:outerShdw>
                </a:effectLst>
                <a:latin typeface="Bradley Hand ITC"/>
                <a:ea typeface="Bradley Hand ITC"/>
                <a:cs typeface="Bradley Hand ITC"/>
                <a:sym typeface="Bradley Hand ITC"/>
              </a:defRPr>
            </a:lvl1pPr>
          </a:lstStyle>
          <a:p>
            <a:pPr/>
            <a:r>
              <a:t>TOT.169</a:t>
            </a:r>
          </a:p>
        </p:txBody>
      </p:sp>
      <p:sp>
        <p:nvSpPr>
          <p:cNvPr id="216" name="CasellaDiTesto 5"/>
          <p:cNvSpPr txBox="1"/>
          <p:nvPr/>
        </p:nvSpPr>
        <p:spPr>
          <a:xfrm>
            <a:off x="3398292" y="735087"/>
            <a:ext cx="2579428"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C00000"/>
                </a:solidFill>
                <a:latin typeface="Edwardian Script ITC"/>
                <a:ea typeface="Edwardian Script ITC"/>
                <a:cs typeface="Edwardian Script ITC"/>
                <a:sym typeface="Edwardian Script ITC"/>
              </a:defRPr>
            </a:lvl1pPr>
          </a:lstStyle>
          <a:p>
            <a:pPr/>
            <a:r>
              <a:t>Padri e fratelli delle orfane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18" name="Titolo 1"/>
          <p:cNvSpPr txBox="1"/>
          <p:nvPr>
            <p:ph type="title"/>
          </p:nvPr>
        </p:nvSpPr>
        <p:spPr>
          <a:xfrm>
            <a:off x="467543" y="188639"/>
            <a:ext cx="8229601" cy="1143001"/>
          </a:xfrm>
          <a:prstGeom prst="rect">
            <a:avLst/>
          </a:prstGeom>
        </p:spPr>
        <p:txBody>
          <a:bodyPr/>
          <a:lstStyle>
            <a:lvl1pPr>
              <a:defRPr>
                <a:latin typeface="Edwardian Script ITC"/>
                <a:ea typeface="Edwardian Script ITC"/>
                <a:cs typeface="Edwardian Script ITC"/>
                <a:sym typeface="Edwardian Script ITC"/>
              </a:defRPr>
            </a:lvl1pPr>
          </a:lstStyle>
          <a:p>
            <a:pPr/>
            <a:r>
              <a:t>Lavoro delle orfane nel secondo Novecento</a:t>
            </a:r>
          </a:p>
        </p:txBody>
      </p:sp>
      <p:graphicFrame>
        <p:nvGraphicFramePr>
          <p:cNvPr id="219" name="Grafico 4"/>
          <p:cNvGraphicFramePr/>
          <p:nvPr/>
        </p:nvGraphicFramePr>
        <p:xfrm>
          <a:off x="344752" y="1574571"/>
          <a:ext cx="8463598" cy="4164197"/>
        </p:xfrm>
        <a:graphic xmlns:a="http://schemas.openxmlformats.org/drawingml/2006/main">
          <a:graphicData uri="http://schemas.openxmlformats.org/drawingml/2006/chart">
            <c:chart xmlns:c="http://schemas.openxmlformats.org/drawingml/2006/chart" r:id="rId3"/>
          </a:graphicData>
        </a:graphic>
      </p:graphicFrame>
      <p:sp>
        <p:nvSpPr>
          <p:cNvPr id="220" name="CasellaDiTesto 3"/>
          <p:cNvSpPr txBox="1"/>
          <p:nvPr/>
        </p:nvSpPr>
        <p:spPr>
          <a:xfrm>
            <a:off x="7524328" y="1628799"/>
            <a:ext cx="971601" cy="45631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00000"/>
                </a:solidFill>
                <a:effectLst>
                  <a:outerShdw sx="100000" sy="100000" kx="0" ky="0" algn="b" rotWithShape="0" blurRad="38100" dist="38100" dir="2700000">
                    <a:srgbClr val="000000">
                      <a:alpha val="43137"/>
                    </a:srgbClr>
                  </a:outerShdw>
                </a:effectLst>
                <a:latin typeface="Bradley Hand ITC"/>
                <a:ea typeface="Bradley Hand ITC"/>
                <a:cs typeface="Bradley Hand ITC"/>
                <a:sym typeface="Bradley Hand ITC"/>
              </a:defRPr>
            </a:lvl1pPr>
          </a:lstStyle>
          <a:p>
            <a:pPr/>
            <a:r>
              <a:t>TOT. 19</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22" name="Titolo 1"/>
          <p:cNvSpPr txBox="1"/>
          <p:nvPr>
            <p:ph type="title"/>
          </p:nvPr>
        </p:nvSpPr>
        <p:spPr>
          <a:prstGeom prst="rect">
            <a:avLst/>
          </a:prstGeom>
        </p:spPr>
        <p:txBody>
          <a:bodyPr/>
          <a:lstStyle/>
          <a:p>
            <a:pPr defTabSz="704087">
              <a:defRPr sz="3387">
                <a:latin typeface="Edwardian Script ITC"/>
                <a:ea typeface="Edwardian Script ITC"/>
                <a:cs typeface="Edwardian Script ITC"/>
                <a:sym typeface="Edwardian Script ITC"/>
              </a:defRPr>
            </a:pPr>
            <a:r>
              <a:t>Lavori</a:t>
            </a:r>
            <a:r>
              <a:rPr sz="3696"/>
              <a:t> </a:t>
            </a:r>
            <a:r>
              <a:t>femminili del secondo Novecento</a:t>
            </a:r>
            <a:br/>
          </a:p>
        </p:txBody>
      </p:sp>
      <p:graphicFrame>
        <p:nvGraphicFramePr>
          <p:cNvPr id="223" name="Grafico 4"/>
          <p:cNvGraphicFramePr/>
          <p:nvPr/>
        </p:nvGraphicFramePr>
        <p:xfrm>
          <a:off x="495678" y="1407420"/>
          <a:ext cx="8415590" cy="4608491"/>
        </p:xfrm>
        <a:graphic xmlns:a="http://schemas.openxmlformats.org/drawingml/2006/main">
          <a:graphicData uri="http://schemas.openxmlformats.org/drawingml/2006/chart">
            <c:chart xmlns:c="http://schemas.openxmlformats.org/drawingml/2006/chart" r:id="rId3"/>
          </a:graphicData>
        </a:graphic>
      </p:graphicFrame>
      <p:sp>
        <p:nvSpPr>
          <p:cNvPr id="224" name="CasellaDiTesto 3"/>
          <p:cNvSpPr txBox="1"/>
          <p:nvPr/>
        </p:nvSpPr>
        <p:spPr>
          <a:xfrm>
            <a:off x="7524328" y="1484783"/>
            <a:ext cx="1115617" cy="45631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00000"/>
                </a:solidFill>
                <a:effectLst>
                  <a:outerShdw sx="100000" sy="100000" kx="0" ky="0" algn="b" rotWithShape="0" blurRad="38100" dist="38100" dir="2700000">
                    <a:srgbClr val="000000">
                      <a:alpha val="43137"/>
                    </a:srgbClr>
                  </a:outerShdw>
                </a:effectLst>
                <a:latin typeface="Bradley Hand ITC"/>
                <a:ea typeface="Bradley Hand ITC"/>
                <a:cs typeface="Bradley Hand ITC"/>
                <a:sym typeface="Bradley Hand ITC"/>
              </a:defRPr>
            </a:lvl1pPr>
          </a:lstStyle>
          <a:p>
            <a:pPr/>
            <a:r>
              <a:t>TOT. 28</a:t>
            </a:r>
          </a:p>
        </p:txBody>
      </p:sp>
      <p:sp>
        <p:nvSpPr>
          <p:cNvPr id="225" name="CasellaDiTesto 5"/>
          <p:cNvSpPr txBox="1"/>
          <p:nvPr/>
        </p:nvSpPr>
        <p:spPr>
          <a:xfrm>
            <a:off x="3398292" y="735087"/>
            <a:ext cx="2579428"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C00000"/>
                </a:solidFill>
                <a:latin typeface="Edwardian Script ITC"/>
                <a:ea typeface="Edwardian Script ITC"/>
                <a:cs typeface="Edwardian Script ITC"/>
                <a:sym typeface="Edwardian Script ITC"/>
              </a:defRPr>
            </a:lvl1pPr>
          </a:lstStyle>
          <a:p>
            <a:pPr/>
            <a:r>
              <a:t>Madri e sorelle delle orfane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27" name="CasellaDiTesto 4"/>
          <p:cNvSpPr txBox="1"/>
          <p:nvPr/>
        </p:nvSpPr>
        <p:spPr>
          <a:xfrm>
            <a:off x="1475655" y="188639"/>
            <a:ext cx="5929355" cy="1005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200">
                <a:latin typeface="Edwardian Script ITC"/>
                <a:ea typeface="Edwardian Script ITC"/>
                <a:cs typeface="Edwardian Script ITC"/>
                <a:sym typeface="Edwardian Script ITC"/>
              </a:defRPr>
            </a:lvl1pPr>
          </a:lstStyle>
          <a:p>
            <a:pPr/>
            <a:r>
              <a:t>Lavori maschili del secondo Novecento</a:t>
            </a:r>
          </a:p>
        </p:txBody>
      </p:sp>
      <p:graphicFrame>
        <p:nvGraphicFramePr>
          <p:cNvPr id="228" name="Grafico 5"/>
          <p:cNvGraphicFramePr/>
          <p:nvPr/>
        </p:nvGraphicFramePr>
        <p:xfrm>
          <a:off x="542736" y="1417573"/>
          <a:ext cx="8392858" cy="4161945"/>
        </p:xfrm>
        <a:graphic xmlns:a="http://schemas.openxmlformats.org/drawingml/2006/main">
          <a:graphicData uri="http://schemas.openxmlformats.org/drawingml/2006/chart">
            <c:chart xmlns:c="http://schemas.openxmlformats.org/drawingml/2006/chart" r:id="rId3"/>
          </a:graphicData>
        </a:graphic>
      </p:graphicFrame>
      <p:sp>
        <p:nvSpPr>
          <p:cNvPr id="229" name="CasellaDiTesto 3"/>
          <p:cNvSpPr txBox="1"/>
          <p:nvPr/>
        </p:nvSpPr>
        <p:spPr>
          <a:xfrm>
            <a:off x="7559823" y="1412775"/>
            <a:ext cx="1584177" cy="45631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00000"/>
                </a:solidFill>
                <a:effectLst>
                  <a:outerShdw sx="100000" sy="100000" kx="0" ky="0" algn="b" rotWithShape="0" blurRad="38100" dist="38100" dir="2700000">
                    <a:srgbClr val="000000">
                      <a:alpha val="43137"/>
                    </a:srgbClr>
                  </a:outerShdw>
                </a:effectLst>
                <a:latin typeface="Bradley Hand ITC"/>
                <a:ea typeface="Bradley Hand ITC"/>
                <a:cs typeface="Bradley Hand ITC"/>
                <a:sym typeface="Bradley Hand ITC"/>
              </a:defRPr>
            </a:lvl1pPr>
          </a:lstStyle>
          <a:p>
            <a:pPr/>
            <a:r>
              <a:t>TOT. 34</a:t>
            </a:r>
          </a:p>
        </p:txBody>
      </p:sp>
      <p:sp>
        <p:nvSpPr>
          <p:cNvPr id="230" name="CasellaDiTesto 6"/>
          <p:cNvSpPr txBox="1"/>
          <p:nvPr/>
        </p:nvSpPr>
        <p:spPr>
          <a:xfrm>
            <a:off x="3398292" y="735087"/>
            <a:ext cx="2579428"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C00000"/>
                </a:solidFill>
                <a:latin typeface="Edwardian Script ITC"/>
                <a:ea typeface="Edwardian Script ITC"/>
                <a:cs typeface="Edwardian Script ITC"/>
                <a:sym typeface="Edwardian Script ITC"/>
              </a:defRPr>
            </a:lvl1pPr>
          </a:lstStyle>
          <a:p>
            <a:pPr/>
            <a:r>
              <a:t>Padri e fratelli delle orfane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16" name="Titolo 1"/>
          <p:cNvSpPr txBox="1"/>
          <p:nvPr>
            <p:ph type="title"/>
          </p:nvPr>
        </p:nvSpPr>
        <p:spPr>
          <a:prstGeom prst="rect">
            <a:avLst/>
          </a:prstGeom>
        </p:spPr>
        <p:txBody>
          <a:bodyPr/>
          <a:lstStyle/>
          <a:p>
            <a:pPr defTabSz="676655">
              <a:defRPr sz="3478">
                <a:latin typeface="Edwardian Script ITC"/>
                <a:ea typeface="Edwardian Script ITC"/>
                <a:cs typeface="Edwardian Script ITC"/>
                <a:sym typeface="Edwardian Script ITC"/>
              </a:defRPr>
            </a:pPr>
            <a:r>
              <a:t>Contesto storico ‘800 - ’900</a:t>
            </a:r>
            <a:br/>
          </a:p>
        </p:txBody>
      </p:sp>
      <p:sp>
        <p:nvSpPr>
          <p:cNvPr id="117" name="Segnaposto contenuto 2"/>
          <p:cNvSpPr txBox="1"/>
          <p:nvPr>
            <p:ph type="body" sz="half" idx="1"/>
          </p:nvPr>
        </p:nvSpPr>
        <p:spPr>
          <a:xfrm>
            <a:off x="395536" y="4293096"/>
            <a:ext cx="8229601" cy="2016225"/>
          </a:xfrm>
          <a:prstGeom prst="rect">
            <a:avLst/>
          </a:prstGeom>
        </p:spPr>
        <p:txBody>
          <a:bodyPr/>
          <a:lstStyle/>
          <a:p>
            <a:pPr algn="ctr">
              <a:lnSpc>
                <a:spcPct val="80000"/>
              </a:lnSpc>
              <a:spcBef>
                <a:spcPts val="600"/>
              </a:spcBef>
              <a:buSzTx/>
              <a:buNone/>
              <a:defRPr sz="2800">
                <a:latin typeface="Brush Script MT"/>
                <a:ea typeface="Brush Script MT"/>
                <a:cs typeface="Brush Script MT"/>
                <a:sym typeface="Brush Script MT"/>
              </a:defRPr>
            </a:pPr>
            <a:r>
              <a:t>Fra Ottocento e Novecento l’Italia subì diverse trasformazioni dovute al radicale cambiamento della situazione politica, economica e culturale in atto. Infatti la penisola era stata unita da poco tempo e le istituzioni faticavano a tenere il passo con gli importanti cambiamenti della società e dell’economia.</a:t>
            </a:r>
            <a:r>
              <a:rPr sz="2100"/>
              <a:t>  </a:t>
            </a:r>
          </a:p>
        </p:txBody>
      </p:sp>
      <p:pic>
        <p:nvPicPr>
          <p:cNvPr id="118" name="Immagine 3" descr="Immagine 3"/>
          <p:cNvPicPr>
            <a:picLocks noChangeAspect="1"/>
          </p:cNvPicPr>
          <p:nvPr/>
        </p:nvPicPr>
        <p:blipFill>
          <a:blip r:embed="rId3">
            <a:extLst/>
          </a:blip>
          <a:stretch>
            <a:fillRect/>
          </a:stretch>
        </p:blipFill>
        <p:spPr>
          <a:xfrm>
            <a:off x="1259632" y="1052736"/>
            <a:ext cx="6696744" cy="288032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2" name="Immagine 8" descr="Immagine 8"/>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233" name="Segnaposto contenuto 6" descr="Segnaposto contenuto 6"/>
          <p:cNvPicPr>
            <a:picLocks noChangeAspect="1"/>
          </p:cNvPicPr>
          <p:nvPr/>
        </p:nvPicPr>
        <p:blipFill>
          <a:blip r:embed="rId3">
            <a:extLst/>
          </a:blip>
          <a:stretch>
            <a:fillRect/>
          </a:stretch>
        </p:blipFill>
        <p:spPr>
          <a:xfrm>
            <a:off x="323850" y="404813"/>
            <a:ext cx="8424864" cy="6048376"/>
          </a:xfrm>
          <a:prstGeom prst="rect">
            <a:avLst/>
          </a:prstGeom>
          <a:ln w="12700">
            <a:miter lim="400000"/>
          </a:ln>
        </p:spPr>
      </p:pic>
      <p:sp>
        <p:nvSpPr>
          <p:cNvPr id="234" name="CasellaDiTesto 10"/>
          <p:cNvSpPr txBox="1"/>
          <p:nvPr/>
        </p:nvSpPr>
        <p:spPr>
          <a:xfrm>
            <a:off x="611187" y="549275"/>
            <a:ext cx="2881314" cy="739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400">
                <a:solidFill>
                  <a:srgbClr val="FFFFFF"/>
                </a:solidFill>
                <a:latin typeface="Edwardian Script ITC"/>
                <a:ea typeface="Edwardian Script ITC"/>
                <a:cs typeface="Edwardian Script ITC"/>
                <a:sym typeface="Edwardian Script ITC"/>
              </a:defRPr>
            </a:lvl1pPr>
          </a:lstStyle>
          <a:p>
            <a:pPr/>
            <a:r>
              <a:t>Urbini Silvana</a:t>
            </a:r>
          </a:p>
        </p:txBody>
      </p:sp>
      <p:sp>
        <p:nvSpPr>
          <p:cNvPr id="235" name="CasellaDiTesto 12"/>
          <p:cNvSpPr txBox="1"/>
          <p:nvPr/>
        </p:nvSpPr>
        <p:spPr>
          <a:xfrm>
            <a:off x="5148262" y="620712"/>
            <a:ext cx="3168651" cy="63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solidFill>
                  <a:srgbClr val="FFFFFF"/>
                </a:solidFill>
                <a:latin typeface="Edwardian Script ITC"/>
                <a:ea typeface="Edwardian Script ITC"/>
                <a:cs typeface="Edwardian Script ITC"/>
                <a:sym typeface="Edwardian Script ITC"/>
              </a:defRPr>
            </a:lvl1pPr>
          </a:lstStyle>
          <a:p>
            <a:pPr/>
            <a:r>
              <a:t>Nata nel 1942</a:t>
            </a:r>
          </a:p>
        </p:txBody>
      </p:sp>
      <p:sp>
        <p:nvSpPr>
          <p:cNvPr id="236" name="CasellaDiTesto 14"/>
          <p:cNvSpPr txBox="1"/>
          <p:nvPr/>
        </p:nvSpPr>
        <p:spPr>
          <a:xfrm>
            <a:off x="971550" y="1557337"/>
            <a:ext cx="2736850" cy="344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Brush Script MT"/>
                <a:ea typeface="Brush Script MT"/>
                <a:cs typeface="Brush Script MT"/>
                <a:sym typeface="Brush Script MT"/>
              </a:defRPr>
            </a:pPr>
            <a:r>
              <a:t>Entra nell’istituto all’età di 7 anni dopo la morte del padre, dove resta per 10 anni, dal 1949 al 1959.</a:t>
            </a:r>
          </a:p>
          <a:p>
            <a:pPr>
              <a:defRPr>
                <a:solidFill>
                  <a:srgbClr val="FFFFFF"/>
                </a:solidFill>
                <a:latin typeface="Brush Script MT"/>
                <a:ea typeface="Brush Script MT"/>
                <a:cs typeface="Brush Script MT"/>
                <a:sym typeface="Brush Script MT"/>
              </a:defRPr>
            </a:pPr>
            <a:r>
              <a:t>Come da prassi dell’istituto, durante la sua permanenza in quest’ultimo, Silvana viene indirizzata al lavoro. </a:t>
            </a:r>
          </a:p>
          <a:p>
            <a:pPr>
              <a:defRPr>
                <a:solidFill>
                  <a:srgbClr val="FFFFFF"/>
                </a:solidFill>
                <a:latin typeface="Brush Script MT"/>
                <a:ea typeface="Brush Script MT"/>
                <a:cs typeface="Brush Script MT"/>
                <a:sym typeface="Brush Script MT"/>
              </a:defRPr>
            </a:pPr>
            <a:r>
              <a:t>Inizia la sua formazione in una boutique di moda, alternando il lavoro al corso di contabilità, che dura 2 anni. </a:t>
            </a:r>
          </a:p>
        </p:txBody>
      </p:sp>
      <p:sp>
        <p:nvSpPr>
          <p:cNvPr id="237" name="CasellaDiTesto 15"/>
          <p:cNvSpPr txBox="1"/>
          <p:nvPr/>
        </p:nvSpPr>
        <p:spPr>
          <a:xfrm>
            <a:off x="971550" y="4797425"/>
            <a:ext cx="7129463" cy="12248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Brush Script MT"/>
                <a:ea typeface="Brush Script MT"/>
                <a:cs typeface="Brush Script MT"/>
                <a:sym typeface="Brush Script MT"/>
              </a:defRPr>
            </a:pPr>
            <a:r>
              <a:t>Aspetto comune a ogni stellina lavoratrice è il trattenimento di 1/5 della paga mensile, il quale poi verrà restituito all’uscita dall’istituto.</a:t>
            </a:r>
          </a:p>
          <a:p>
            <a:pPr>
              <a:defRPr>
                <a:solidFill>
                  <a:srgbClr val="FFFFFF"/>
                </a:solidFill>
                <a:latin typeface="Brush Script MT"/>
                <a:ea typeface="Brush Script MT"/>
                <a:cs typeface="Brush Script MT"/>
                <a:sym typeface="Brush Script MT"/>
              </a:defRPr>
            </a:pPr>
            <a:r>
              <a:t>Dopo 15 anni, lascia la boutique e va a lavorare per l’E.N.A.O.L.I. (ente nazionale di assistenza agli orfani dei lavoratori italiani) dove rimane fino alla pensione</a:t>
            </a:r>
            <a:r>
              <a:rPr>
                <a:solidFill>
                  <a:srgbClr val="000000"/>
                </a:solidFill>
                <a:latin typeface="+mn-lt"/>
                <a:ea typeface="+mn-ea"/>
                <a:cs typeface="+mn-cs"/>
                <a:sym typeface="Calibri"/>
              </a:rPr>
              <a:t>.</a:t>
            </a:r>
          </a:p>
        </p:txBody>
      </p:sp>
      <p:pic>
        <p:nvPicPr>
          <p:cNvPr id="238" name="Immagine 1" descr="Immagine 1"/>
          <p:cNvPicPr>
            <a:picLocks noChangeAspect="1"/>
          </p:cNvPicPr>
          <p:nvPr/>
        </p:nvPicPr>
        <p:blipFill>
          <a:blip r:embed="rId4">
            <a:extLst/>
          </a:blip>
          <a:stretch>
            <a:fillRect/>
          </a:stretch>
        </p:blipFill>
        <p:spPr>
          <a:xfrm>
            <a:off x="3864042" y="1797667"/>
            <a:ext cx="4236971" cy="2824647"/>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0" name="Segnaposto contenuto 3" descr="Segnaposto contenuto 3"/>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241" name="Immagine 4" descr="Immagine 4"/>
          <p:cNvPicPr>
            <a:picLocks noChangeAspect="1"/>
          </p:cNvPicPr>
          <p:nvPr/>
        </p:nvPicPr>
        <p:blipFill>
          <a:blip r:embed="rId3">
            <a:extLst/>
          </a:blip>
          <a:stretch>
            <a:fillRect/>
          </a:stretch>
        </p:blipFill>
        <p:spPr>
          <a:xfrm>
            <a:off x="323850" y="404813"/>
            <a:ext cx="8424864" cy="6048376"/>
          </a:xfrm>
          <a:prstGeom prst="rect">
            <a:avLst/>
          </a:prstGeom>
          <a:ln w="12700">
            <a:miter lim="400000"/>
          </a:ln>
        </p:spPr>
      </p:pic>
      <p:sp>
        <p:nvSpPr>
          <p:cNvPr id="242" name="Rectangle 1"/>
          <p:cNvSpPr txBox="1"/>
          <p:nvPr/>
        </p:nvSpPr>
        <p:spPr>
          <a:xfrm>
            <a:off x="468312" y="563880"/>
            <a:ext cx="3671889" cy="739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4400">
                <a:solidFill>
                  <a:srgbClr val="FFFFFF"/>
                </a:solidFill>
                <a:latin typeface="Edwardian Script ITC"/>
                <a:ea typeface="Edwardian Script ITC"/>
                <a:cs typeface="Edwardian Script ITC"/>
                <a:sym typeface="Edwardian Script ITC"/>
              </a:defRPr>
            </a:lvl1pPr>
          </a:lstStyle>
          <a:p>
            <a:pPr/>
            <a:r>
              <a:t>Moschini Mariarosa </a:t>
            </a:r>
          </a:p>
        </p:txBody>
      </p:sp>
      <p:sp>
        <p:nvSpPr>
          <p:cNvPr id="243" name="CasellaDiTesto 7"/>
          <p:cNvSpPr txBox="1"/>
          <p:nvPr/>
        </p:nvSpPr>
        <p:spPr>
          <a:xfrm>
            <a:off x="5724524" y="692149"/>
            <a:ext cx="2376490" cy="63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solidFill>
                  <a:srgbClr val="FFFFFF"/>
                </a:solidFill>
                <a:latin typeface="Edwardian Script ITC"/>
                <a:ea typeface="Edwardian Script ITC"/>
                <a:cs typeface="Edwardian Script ITC"/>
                <a:sym typeface="Edwardian Script ITC"/>
              </a:defRPr>
            </a:lvl1pPr>
          </a:lstStyle>
          <a:p>
            <a:pPr/>
            <a:r>
              <a:t>Nata nel 1944</a:t>
            </a:r>
          </a:p>
        </p:txBody>
      </p:sp>
      <p:sp>
        <p:nvSpPr>
          <p:cNvPr id="244" name="CasellaDiTesto 8"/>
          <p:cNvSpPr txBox="1"/>
          <p:nvPr/>
        </p:nvSpPr>
        <p:spPr>
          <a:xfrm>
            <a:off x="735291" y="1773238"/>
            <a:ext cx="2900086" cy="316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Brush Script MT"/>
                <a:ea typeface="Brush Script MT"/>
                <a:cs typeface="Brush Script MT"/>
                <a:sym typeface="Brush Script MT"/>
              </a:defRPr>
            </a:pPr>
            <a:r>
              <a:t>Entra nell’orfanotrofio delle Stelline all’età di 9 anni dopo la morte del padre, dove resta per 7 anni, dal 1953 al 1960.</a:t>
            </a:r>
          </a:p>
          <a:p>
            <a:pPr>
              <a:defRPr>
                <a:solidFill>
                  <a:srgbClr val="FFFFFF"/>
                </a:solidFill>
                <a:latin typeface="Brush Script MT"/>
                <a:ea typeface="Brush Script MT"/>
                <a:cs typeface="Brush Script MT"/>
                <a:sym typeface="Brush Script MT"/>
              </a:defRPr>
            </a:pPr>
            <a:r>
              <a:t>Finita la terza media, viene chiamata a lavorare  in una ditta di costumi da bagno elasticizzati dove rimane per 5 mesi. Successivamente viene mandata all’INPS nel quale lavorerà anche dopo essere uscita dall’orfanotrofio.</a:t>
            </a:r>
          </a:p>
        </p:txBody>
      </p:sp>
      <p:sp>
        <p:nvSpPr>
          <p:cNvPr id="245" name="CasellaDiTesto 9"/>
          <p:cNvSpPr txBox="1"/>
          <p:nvPr/>
        </p:nvSpPr>
        <p:spPr>
          <a:xfrm>
            <a:off x="827087" y="5084762"/>
            <a:ext cx="6985001"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Brush Script MT"/>
                <a:ea typeface="Brush Script MT"/>
                <a:cs typeface="Brush Script MT"/>
                <a:sym typeface="Brush Script MT"/>
              </a:defRPr>
            </a:lvl1pPr>
          </a:lstStyle>
          <a:p>
            <a:pPr/>
            <a:r>
              <a:t>Una volta uscita le viene restituito un quint dei suoi guadagni totali con la sottrazione del costo dei biglietti del tram che prendeva per andare in azienda. Andrà poi in pensione dopo aver lavorato per 40 anni nella stessa azienda. </a:t>
            </a:r>
          </a:p>
        </p:txBody>
      </p:sp>
      <p:pic>
        <p:nvPicPr>
          <p:cNvPr id="246" name="Immagine 1" descr="Immagine 1"/>
          <p:cNvPicPr>
            <a:picLocks noChangeAspect="1"/>
          </p:cNvPicPr>
          <p:nvPr/>
        </p:nvPicPr>
        <p:blipFill>
          <a:blip r:embed="rId4">
            <a:extLst/>
          </a:blip>
          <a:srcRect l="4115" t="0" r="5389" b="0"/>
          <a:stretch>
            <a:fillRect/>
          </a:stretch>
        </p:blipFill>
        <p:spPr>
          <a:xfrm>
            <a:off x="3829263" y="1773238"/>
            <a:ext cx="4271751" cy="314694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8" name="Segnaposto contenuto 3" descr="Segnaposto contenuto 3"/>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249" name="Immagine 6" descr="Immagine 6"/>
          <p:cNvPicPr>
            <a:picLocks noChangeAspect="1"/>
          </p:cNvPicPr>
          <p:nvPr/>
        </p:nvPicPr>
        <p:blipFill>
          <a:blip r:embed="rId3">
            <a:extLst/>
          </a:blip>
          <a:stretch>
            <a:fillRect/>
          </a:stretch>
        </p:blipFill>
        <p:spPr>
          <a:xfrm>
            <a:off x="323850" y="404813"/>
            <a:ext cx="8424864" cy="6048376"/>
          </a:xfrm>
          <a:prstGeom prst="rect">
            <a:avLst/>
          </a:prstGeom>
          <a:ln w="12700">
            <a:miter lim="400000"/>
          </a:ln>
        </p:spPr>
      </p:pic>
      <p:sp>
        <p:nvSpPr>
          <p:cNvPr id="250" name="Rectangle 1"/>
          <p:cNvSpPr txBox="1"/>
          <p:nvPr/>
        </p:nvSpPr>
        <p:spPr>
          <a:xfrm>
            <a:off x="611187" y="563880"/>
            <a:ext cx="3384551" cy="739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4400">
                <a:solidFill>
                  <a:srgbClr val="FFFFFF"/>
                </a:solidFill>
                <a:latin typeface="Edwardian Script ITC"/>
                <a:ea typeface="Edwardian Script ITC"/>
                <a:cs typeface="Edwardian Script ITC"/>
                <a:sym typeface="Edwardian Script ITC"/>
              </a:defRPr>
            </a:lvl1pPr>
          </a:lstStyle>
          <a:p>
            <a:pPr/>
            <a:r>
              <a:t>Capiluppi Graziella</a:t>
            </a:r>
          </a:p>
        </p:txBody>
      </p:sp>
      <p:sp>
        <p:nvSpPr>
          <p:cNvPr id="251" name="CasellaDiTesto 9"/>
          <p:cNvSpPr txBox="1"/>
          <p:nvPr/>
        </p:nvSpPr>
        <p:spPr>
          <a:xfrm>
            <a:off x="5435599" y="620712"/>
            <a:ext cx="2376490" cy="63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solidFill>
                  <a:srgbClr val="FFFFFF"/>
                </a:solidFill>
                <a:latin typeface="Edwardian Script ITC"/>
                <a:ea typeface="Edwardian Script ITC"/>
                <a:cs typeface="Edwardian Script ITC"/>
                <a:sym typeface="Edwardian Script ITC"/>
              </a:defRPr>
            </a:lvl1pPr>
          </a:lstStyle>
          <a:p>
            <a:pPr/>
            <a:r>
              <a:t>Nata nel 1941</a:t>
            </a:r>
          </a:p>
        </p:txBody>
      </p:sp>
      <p:sp>
        <p:nvSpPr>
          <p:cNvPr id="252" name="CasellaDiTesto 10"/>
          <p:cNvSpPr txBox="1"/>
          <p:nvPr/>
        </p:nvSpPr>
        <p:spPr>
          <a:xfrm>
            <a:off x="755649" y="1484312"/>
            <a:ext cx="3256557" cy="316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Brush Script MT"/>
                <a:ea typeface="Brush Script MT"/>
                <a:cs typeface="Brush Script MT"/>
                <a:sym typeface="Brush Script MT"/>
              </a:defRPr>
            </a:pPr>
            <a:r>
              <a:t>Graziella viene mandata in orfanotrofio nel 1949, all’età di 8 anni, per via della morte del padre, dove rimane per 10 anni, fino al 1959.</a:t>
            </a:r>
          </a:p>
          <a:p>
            <a:pPr>
              <a:defRPr>
                <a:solidFill>
                  <a:srgbClr val="FFFFFF"/>
                </a:solidFill>
                <a:latin typeface="Brush Script MT"/>
                <a:ea typeface="Brush Script MT"/>
                <a:cs typeface="Brush Script MT"/>
                <a:sym typeface="Brush Script MT"/>
              </a:defRPr>
            </a:pPr>
            <a:r>
              <a:t>Ella mostra fin dall’inizio molta dedizione per lo studio, tanto da rimanere nell’orfanotrofio più del dovuto: viene infatti mandata all’istituto superiore di moda e grafica Caterina da Siena. </a:t>
            </a:r>
          </a:p>
          <a:p>
            <a:pPr>
              <a:defRPr>
                <a:solidFill>
                  <a:srgbClr val="FFFFFF"/>
                </a:solidFill>
                <a:latin typeface="Brush Script MT"/>
                <a:ea typeface="Brush Script MT"/>
                <a:cs typeface="Brush Script MT"/>
                <a:sym typeface="Brush Script MT"/>
              </a:defRPr>
            </a:pPr>
            <a:r>
              <a:t>Una volta uscita dall’orfanotrofio viene chiamata a lavorare all’INPS. </a:t>
            </a:r>
          </a:p>
        </p:txBody>
      </p:sp>
      <p:sp>
        <p:nvSpPr>
          <p:cNvPr id="253" name="CasellaDiTesto 11"/>
          <p:cNvSpPr txBox="1"/>
          <p:nvPr/>
        </p:nvSpPr>
        <p:spPr>
          <a:xfrm>
            <a:off x="755649" y="4797425"/>
            <a:ext cx="7553067" cy="1488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Brush Script MT"/>
                <a:ea typeface="Brush Script MT"/>
                <a:cs typeface="Brush Script MT"/>
                <a:sym typeface="Brush Script MT"/>
              </a:defRPr>
            </a:pPr>
            <a:r>
              <a:t>La nascita della figlia però la costringe ad abbandonare il lavoro e a dedicarsi completamente alla sua creatura. Sarà però la morte del marito a farla ritornare nel mondo del lavoro, in particolare come orefice nella Pomellato.</a:t>
            </a:r>
          </a:p>
          <a:p>
            <a:pPr>
              <a:defRPr>
                <a:solidFill>
                  <a:srgbClr val="FFFFFF"/>
                </a:solidFill>
                <a:latin typeface="Brush Script MT"/>
                <a:ea typeface="Brush Script MT"/>
                <a:cs typeface="Brush Script MT"/>
                <a:sym typeface="Brush Script MT"/>
              </a:defRPr>
            </a:pPr>
            <a:r>
              <a:t>Graziella afferma, inoltre, come Martinitt e Stelline fossero maggiormente richiesti dalle aziende grazie alla loro educazione e alla dedizione al lavoro.     </a:t>
            </a:r>
          </a:p>
        </p:txBody>
      </p:sp>
      <p:pic>
        <p:nvPicPr>
          <p:cNvPr id="254" name="Immagine 1" descr="Immagine 1"/>
          <p:cNvPicPr>
            <a:picLocks noChangeAspect="1"/>
          </p:cNvPicPr>
          <p:nvPr/>
        </p:nvPicPr>
        <p:blipFill>
          <a:blip r:embed="rId4">
            <a:extLst/>
          </a:blip>
          <a:stretch>
            <a:fillRect/>
          </a:stretch>
        </p:blipFill>
        <p:spPr>
          <a:xfrm>
            <a:off x="4209848" y="2017222"/>
            <a:ext cx="3901224" cy="2600816"/>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Segnaposto contenuto 3" descr="Segnaposto contenuto 3"/>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257" name="Immagine 6" descr="Immagine 6"/>
          <p:cNvPicPr>
            <a:picLocks noChangeAspect="1"/>
          </p:cNvPicPr>
          <p:nvPr/>
        </p:nvPicPr>
        <p:blipFill>
          <a:blip r:embed="rId3">
            <a:extLst/>
          </a:blip>
          <a:stretch>
            <a:fillRect/>
          </a:stretch>
        </p:blipFill>
        <p:spPr>
          <a:xfrm>
            <a:off x="323850" y="404813"/>
            <a:ext cx="8424864" cy="6048376"/>
          </a:xfrm>
          <a:prstGeom prst="rect">
            <a:avLst/>
          </a:prstGeom>
          <a:ln w="12700">
            <a:miter lim="400000"/>
          </a:ln>
        </p:spPr>
      </p:pic>
      <p:sp>
        <p:nvSpPr>
          <p:cNvPr id="258" name="CasellaDiTesto 8"/>
          <p:cNvSpPr txBox="1"/>
          <p:nvPr/>
        </p:nvSpPr>
        <p:spPr>
          <a:xfrm>
            <a:off x="534987" y="549275"/>
            <a:ext cx="3919539" cy="739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400">
                <a:solidFill>
                  <a:srgbClr val="FFFFFF"/>
                </a:solidFill>
                <a:latin typeface="Edwardian Script ITC"/>
                <a:ea typeface="Edwardian Script ITC"/>
                <a:cs typeface="Edwardian Script ITC"/>
                <a:sym typeface="Edwardian Script ITC"/>
              </a:defRPr>
            </a:lvl1pPr>
          </a:lstStyle>
          <a:p>
            <a:pPr/>
            <a:r>
              <a:t>Camilla Occhionorelli</a:t>
            </a:r>
          </a:p>
        </p:txBody>
      </p:sp>
      <p:sp>
        <p:nvSpPr>
          <p:cNvPr id="259" name="CasellaDiTesto 9"/>
          <p:cNvSpPr txBox="1"/>
          <p:nvPr/>
        </p:nvSpPr>
        <p:spPr>
          <a:xfrm>
            <a:off x="5421312" y="587374"/>
            <a:ext cx="2546351" cy="63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solidFill>
                  <a:srgbClr val="FFFFFF"/>
                </a:solidFill>
                <a:latin typeface="Edwardian Script ITC"/>
                <a:ea typeface="Edwardian Script ITC"/>
                <a:cs typeface="Edwardian Script ITC"/>
                <a:sym typeface="Edwardian Script ITC"/>
              </a:defRPr>
            </a:lvl1pPr>
          </a:lstStyle>
          <a:p>
            <a:pPr/>
            <a:r>
              <a:t>Nata nel 1944</a:t>
            </a:r>
          </a:p>
        </p:txBody>
      </p:sp>
      <p:sp>
        <p:nvSpPr>
          <p:cNvPr id="260" name="Rectangle 1"/>
          <p:cNvSpPr txBox="1"/>
          <p:nvPr/>
        </p:nvSpPr>
        <p:spPr>
          <a:xfrm>
            <a:off x="679450" y="1723548"/>
            <a:ext cx="3917950" cy="41808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sz="1900">
                <a:solidFill>
                  <a:srgbClr val="FFFFFF"/>
                </a:solidFill>
                <a:latin typeface="Brush Script MT"/>
                <a:ea typeface="Brush Script MT"/>
                <a:cs typeface="Brush Script MT"/>
                <a:sym typeface="Brush Script MT"/>
              </a:defRPr>
            </a:pPr>
            <a:r>
              <a:t>Camilla Occhionorelli nasce nel 1944 da una famiglia modesta.</a:t>
            </a:r>
          </a:p>
          <a:p>
            <a:pPr>
              <a:defRPr sz="1900">
                <a:solidFill>
                  <a:srgbClr val="FFFFFF"/>
                </a:solidFill>
                <a:latin typeface="Brush Script MT"/>
                <a:ea typeface="Brush Script MT"/>
                <a:cs typeface="Brush Script MT"/>
                <a:sym typeface="Brush Script MT"/>
              </a:defRPr>
            </a:pPr>
            <a:r>
              <a:t>Malgrado i tempi, che all’epoca riservavano alle ragazze solo ruoli prettamente legati alla conduzione della casa e della famiglia, Camilla mostra molto interesse e una notevole dedizione allo studio. </a:t>
            </a:r>
          </a:p>
          <a:p>
            <a:pPr>
              <a:defRPr sz="1900">
                <a:solidFill>
                  <a:srgbClr val="FFFFFF"/>
                </a:solidFill>
                <a:latin typeface="Brush Script MT"/>
                <a:ea typeface="Brush Script MT"/>
                <a:cs typeface="Brush Script MT"/>
                <a:sym typeface="Brush Script MT"/>
              </a:defRPr>
            </a:pPr>
            <a:r>
              <a:t>Una volta conseguita la licenza elementare si iscrive al corso triennale di avviamento al lavoro che frequenta con profitto conseguendo il diploma. Non contenta, si iscrive a un corso di computista commerciale dove consegue il diploma di segretaria, che le consentirà di svolgere questa professione per un intero anno.</a:t>
            </a:r>
          </a:p>
        </p:txBody>
      </p:sp>
      <p:sp>
        <p:nvSpPr>
          <p:cNvPr id="261" name="Rectangle 3"/>
          <p:cNvSpPr txBox="1"/>
          <p:nvPr/>
        </p:nvSpPr>
        <p:spPr>
          <a:xfrm>
            <a:off x="4794250" y="3742861"/>
            <a:ext cx="3827463" cy="206309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a:solidFill>
                  <a:srgbClr val="FFFFFF"/>
                </a:solidFill>
                <a:latin typeface="Brush Script MT"/>
                <a:ea typeface="Brush Script MT"/>
                <a:cs typeface="Brush Script MT"/>
                <a:sym typeface="Brush Script MT"/>
              </a:defRPr>
            </a:pPr>
            <a:r>
              <a:t>Decide comunque di proseguire negli studi e, grazie al titolo conseguito, può iscriversi direttamente al  terzo anno di ragioneria conseguendo il relativo diploma, grazie al quale le si aprono le porte dell’Università.</a:t>
            </a:r>
            <a:r>
              <a:rPr>
                <a:solidFill>
                  <a:srgbClr val="000000"/>
                </a:solidFill>
                <a:latin typeface="+mn-lt"/>
                <a:ea typeface="+mn-ea"/>
                <a:cs typeface="+mn-cs"/>
                <a:sym typeface="Calibri"/>
              </a:rPr>
              <a:t> </a:t>
            </a:r>
          </a:p>
          <a:p>
            <a:pPr>
              <a:defRPr>
                <a:solidFill>
                  <a:srgbClr val="FFFFFF"/>
                </a:solidFill>
                <a:latin typeface="Brush Script MT"/>
                <a:ea typeface="Brush Script MT"/>
                <a:cs typeface="Brush Script MT"/>
                <a:sym typeface="Brush Script MT"/>
              </a:defRPr>
            </a:pPr>
            <a:r>
              <a:t>Qui si laurea in Scienze dei Beni Culturali.</a:t>
            </a:r>
          </a:p>
        </p:txBody>
      </p:sp>
      <p:pic>
        <p:nvPicPr>
          <p:cNvPr id="262" name="Immagine 1" descr="Immagine 1"/>
          <p:cNvPicPr>
            <a:picLocks noChangeAspect="1"/>
          </p:cNvPicPr>
          <p:nvPr/>
        </p:nvPicPr>
        <p:blipFill>
          <a:blip r:embed="rId4">
            <a:extLst/>
          </a:blip>
          <a:stretch>
            <a:fillRect/>
          </a:stretch>
        </p:blipFill>
        <p:spPr>
          <a:xfrm>
            <a:off x="4921250" y="1773632"/>
            <a:ext cx="3185521" cy="2123682"/>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4" name="Segnaposto contenuto 3" descr="Segnaposto contenuto 3"/>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265" name="Immagine 4" descr="Immagine 4"/>
          <p:cNvPicPr>
            <a:picLocks noChangeAspect="1"/>
          </p:cNvPicPr>
          <p:nvPr/>
        </p:nvPicPr>
        <p:blipFill>
          <a:blip r:embed="rId3">
            <a:extLst/>
          </a:blip>
          <a:stretch>
            <a:fillRect/>
          </a:stretch>
        </p:blipFill>
        <p:spPr>
          <a:xfrm>
            <a:off x="323527" y="404665"/>
            <a:ext cx="8424938" cy="6048673"/>
          </a:xfrm>
          <a:prstGeom prst="rect">
            <a:avLst/>
          </a:prstGeom>
          <a:ln w="12700">
            <a:miter lim="400000"/>
          </a:ln>
        </p:spPr>
      </p:pic>
      <p:sp>
        <p:nvSpPr>
          <p:cNvPr id="266" name="Rectangle 2"/>
          <p:cNvSpPr txBox="1"/>
          <p:nvPr/>
        </p:nvSpPr>
        <p:spPr>
          <a:xfrm>
            <a:off x="587829" y="978887"/>
            <a:ext cx="3892731" cy="4841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a:solidFill>
                  <a:srgbClr val="FFFFFF"/>
                </a:solidFill>
                <a:latin typeface="Brush Script MT"/>
                <a:ea typeface="Brush Script MT"/>
                <a:cs typeface="Brush Script MT"/>
                <a:sym typeface="Brush Script MT"/>
              </a:defRPr>
            </a:pPr>
            <a:r>
              <a:t>Durante questo periodo conosce anche il futuro marito, dal cui matrimonio nasceranno tre figli.</a:t>
            </a:r>
          </a:p>
          <a:p>
            <a:pPr>
              <a:defRPr>
                <a:solidFill>
                  <a:srgbClr val="FFFFFF"/>
                </a:solidFill>
                <a:latin typeface="Brush Script MT"/>
                <a:ea typeface="Brush Script MT"/>
                <a:cs typeface="Brush Script MT"/>
                <a:sym typeface="Brush Script MT"/>
              </a:defRPr>
            </a:pPr>
            <a:r>
              <a:t>Camilla, dopo l’Università, trova lavoro presso la Camera di Commercio, ove si ferma per sei mesi, riuscendo successivamente a ottenere l’assegnazione all’Archivio di Stato.</a:t>
            </a:r>
          </a:p>
          <a:p>
            <a:pPr>
              <a:defRPr>
                <a:solidFill>
                  <a:srgbClr val="FFFFFF"/>
                </a:solidFill>
                <a:latin typeface="Brush Script MT"/>
                <a:ea typeface="Brush Script MT"/>
                <a:cs typeface="Brush Script MT"/>
                <a:sym typeface="Brush Script MT"/>
              </a:defRPr>
            </a:pPr>
            <a:r>
              <a:t>Dopo la nascita dei figli  è costretta a occuparsi di assicurazioni, ma questo lavoro non la gratifica a sufficienza così, nel giro di poco tempo, torna al suo vecchio incarico presso l’Archivio della Camera di Commercio, dove, in pochi anni, grazie alla sua dedizione e alla sua tenacia, ottiene il prestigioso ruolo di  direttrice.</a:t>
            </a:r>
          </a:p>
          <a:p>
            <a:pPr>
              <a:defRPr>
                <a:solidFill>
                  <a:srgbClr val="FFFFFF"/>
                </a:solidFill>
                <a:latin typeface="Brush Script MT"/>
                <a:ea typeface="Brush Script MT"/>
                <a:cs typeface="Brush Script MT"/>
                <a:sym typeface="Brush Script MT"/>
              </a:defRPr>
            </a:pPr>
            <a:r>
              <a:t>Nel frattempo entra anche a far parte del Movimento delle Casalinghe Italiane divenendone  ben presto una importante figura di riferimento. </a:t>
            </a:r>
          </a:p>
        </p:txBody>
      </p:sp>
      <p:sp>
        <p:nvSpPr>
          <p:cNvPr id="267" name="Rectangle 3"/>
          <p:cNvSpPr txBox="1"/>
          <p:nvPr/>
        </p:nvSpPr>
        <p:spPr>
          <a:xfrm>
            <a:off x="4646741" y="1557731"/>
            <a:ext cx="3714834" cy="4003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a:solidFill>
                  <a:srgbClr val="FFFFFF"/>
                </a:solidFill>
                <a:latin typeface="Brush Script MT"/>
                <a:ea typeface="Brush Script MT"/>
                <a:cs typeface="Brush Script MT"/>
                <a:sym typeface="Brush Script MT"/>
              </a:defRPr>
            </a:pPr>
            <a:r>
              <a:t>Camilla continua a svolgere con passione tutti i suoi incarichi lavorando per oltre  40 anni.</a:t>
            </a:r>
          </a:p>
          <a:p>
            <a:pPr>
              <a:defRPr>
                <a:solidFill>
                  <a:srgbClr val="FFFFFF"/>
                </a:solidFill>
                <a:latin typeface="Brush Script MT"/>
                <a:ea typeface="Brush Script MT"/>
                <a:cs typeface="Brush Script MT"/>
                <a:sym typeface="Brush Script MT"/>
              </a:defRPr>
            </a:pPr>
            <a:r>
              <a:t>Ella afferma, osservando retrospettivamente la propria vita, come i tempi siano drasticamente mutati rispetto al periodo in cui si è affacciata al mondo del Lavoro. Rileva infatti  come ci siano profonde differenze tra il mondo lavorativo attuale e quello dei suoi tempi: trova infatti che i giovani di oggi siano decisamente sfavoriti poiché sono diminuiti drasticamente i posti di lavoro e come sia molto più difficoltoso emergere, vista la concorrenza decisamente aumentata, a fronte di una decisa diminuzione dei diritti dei lavoratori in generale.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9" name="Segnaposto contenuto 3" descr="Segnaposto contenuto 3"/>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270" name="Immagine 4" descr="Immagine 4"/>
          <p:cNvPicPr>
            <a:picLocks noChangeAspect="1"/>
          </p:cNvPicPr>
          <p:nvPr/>
        </p:nvPicPr>
        <p:blipFill>
          <a:blip r:embed="rId3">
            <a:extLst/>
          </a:blip>
          <a:stretch>
            <a:fillRect/>
          </a:stretch>
        </p:blipFill>
        <p:spPr>
          <a:xfrm>
            <a:off x="323527" y="404665"/>
            <a:ext cx="8424938" cy="6048673"/>
          </a:xfrm>
          <a:prstGeom prst="rect">
            <a:avLst/>
          </a:prstGeom>
          <a:ln w="12700">
            <a:miter lim="400000"/>
          </a:ln>
        </p:spPr>
      </p:pic>
      <p:sp>
        <p:nvSpPr>
          <p:cNvPr id="271" name="Rectangle 1"/>
          <p:cNvSpPr txBox="1"/>
          <p:nvPr/>
        </p:nvSpPr>
        <p:spPr>
          <a:xfrm>
            <a:off x="692331" y="800568"/>
            <a:ext cx="4219303" cy="52476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sz="2400">
                <a:solidFill>
                  <a:srgbClr val="FFFFFF"/>
                </a:solidFill>
                <a:latin typeface="Brush Script MT"/>
                <a:ea typeface="Brush Script MT"/>
                <a:cs typeface="Brush Script MT"/>
                <a:sym typeface="Brush Script MT"/>
              </a:defRPr>
            </a:pPr>
            <a:r>
              <a:t>A questo proposito non manca di far notare come Milano offrisse all’epoca grandi opportunità di lavoro costituendo la meta di molti giovani ambiziosi, disposti a qualsiasi sacrificio pur di conquistar un proprio ruolo.</a:t>
            </a:r>
          </a:p>
          <a:p>
            <a:pPr>
              <a:defRPr sz="2400">
                <a:solidFill>
                  <a:srgbClr val="FFFFFF"/>
                </a:solidFill>
                <a:latin typeface="Brush Script MT"/>
                <a:ea typeface="Brush Script MT"/>
                <a:cs typeface="Brush Script MT"/>
                <a:sym typeface="Brush Script MT"/>
              </a:defRPr>
            </a:pPr>
            <a:r>
              <a:t>Ovviamente, alla fine del colloquio, non ha lesinato consigli, spronandoci a non accontentarci ma a cercare di realizzare i nostri desideri anche a costo di sacrifici, ma rimanendo fedeli alle nostre idee e, soprattutto, a non farci fuorviare da mode effimere che ci possono distogliere dal raggiungimento dei nostri obiettivi.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3" name="Picture 2" descr="Picture 2"/>
          <p:cNvPicPr>
            <a:picLocks noChangeAspect="1"/>
          </p:cNvPicPr>
          <p:nvPr/>
        </p:nvPicPr>
        <p:blipFill>
          <a:blip r:embed="rId2">
            <a:extLst/>
          </a:blip>
          <a:stretch>
            <a:fillRect/>
          </a:stretch>
        </p:blipFill>
        <p:spPr>
          <a:xfrm>
            <a:off x="-133350" y="-52252"/>
            <a:ext cx="9434104" cy="6910253"/>
          </a:xfrm>
          <a:prstGeom prst="rect">
            <a:avLst/>
          </a:prstGeom>
          <a:ln w="12700">
            <a:miter lim="400000"/>
          </a:ln>
        </p:spPr>
      </p:pic>
      <p:sp>
        <p:nvSpPr>
          <p:cNvPr id="274" name="CasellaDiTesto 5"/>
          <p:cNvSpPr txBox="1"/>
          <p:nvPr/>
        </p:nvSpPr>
        <p:spPr>
          <a:xfrm>
            <a:off x="2913016" y="404949"/>
            <a:ext cx="3226528" cy="1310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400">
                <a:latin typeface="Tw Cen MT Condensed"/>
                <a:ea typeface="Tw Cen MT Condensed"/>
                <a:cs typeface="Tw Cen MT Condensed"/>
                <a:sym typeface="Tw Cen MT Condensed"/>
              </a:defRPr>
            </a:lvl1pPr>
          </a:lstStyle>
          <a:p>
            <a:pPr/>
            <a:r>
              <a:t>Il nostro percorso  </a:t>
            </a:r>
          </a:p>
        </p:txBody>
      </p:sp>
      <p:sp>
        <p:nvSpPr>
          <p:cNvPr id="275" name="CasellaDiTesto 6"/>
          <p:cNvSpPr txBox="1"/>
          <p:nvPr/>
        </p:nvSpPr>
        <p:spPr>
          <a:xfrm>
            <a:off x="444134" y="1267096"/>
            <a:ext cx="4702633"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PRIMA SETTIMANA:  15/05/2017 – 19/05/2017</a:t>
            </a:r>
          </a:p>
        </p:txBody>
      </p:sp>
      <p:sp>
        <p:nvSpPr>
          <p:cNvPr id="276" name="CasellaDiTesto 8"/>
          <p:cNvSpPr txBox="1"/>
          <p:nvPr/>
        </p:nvSpPr>
        <p:spPr>
          <a:xfrm>
            <a:off x="548639" y="1737360"/>
            <a:ext cx="5865224" cy="4003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I fascicoli che abbiamo analizzato sono compresi in un arco di tempo che va dal 1850 fino alla seconda metà del ‘900</a:t>
            </a:r>
          </a:p>
          <a:p>
            <a:pPr/>
            <a:r>
              <a:t>I DATI RACCOLTI SONO STATI I SEGUENTI:</a:t>
            </a:r>
          </a:p>
          <a:p>
            <a:pPr/>
            <a:r>
              <a:t>- NOME E COGNOME</a:t>
            </a:r>
          </a:p>
          <a:p>
            <a:pPr>
              <a:buSzPct val="100000"/>
              <a:buChar char="-"/>
            </a:pPr>
            <a:r>
              <a:t> DATA DI NASCITA</a:t>
            </a:r>
          </a:p>
          <a:p>
            <a:pPr>
              <a:buSzPct val="100000"/>
              <a:buChar char="-"/>
            </a:pPr>
            <a:r>
              <a:t> AMMISSIONE</a:t>
            </a:r>
          </a:p>
          <a:p>
            <a:pPr>
              <a:buSzPct val="100000"/>
              <a:buChar char="-"/>
            </a:pPr>
            <a:r>
              <a:t> DIMISSIONE </a:t>
            </a:r>
          </a:p>
          <a:p>
            <a:pPr>
              <a:buSzPct val="100000"/>
              <a:buChar char="-"/>
            </a:pPr>
            <a:r>
              <a:t> GRADO DI SCOLARITA’</a:t>
            </a:r>
          </a:p>
          <a:p>
            <a:pPr>
              <a:buSzPct val="100000"/>
              <a:buChar char="-"/>
            </a:pPr>
            <a:r>
              <a:t> MESTIERE APPRESO</a:t>
            </a:r>
          </a:p>
          <a:p>
            <a:pPr>
              <a:buSzPct val="100000"/>
              <a:buChar char="-"/>
            </a:pPr>
            <a:r>
              <a:t> NOME E LAVORO DEL PADRE</a:t>
            </a:r>
          </a:p>
          <a:p>
            <a:pPr>
              <a:buSzPct val="100000"/>
              <a:buChar char="-"/>
            </a:pPr>
            <a:r>
              <a:t> NOME E LAVORO DELLA MADRE </a:t>
            </a:r>
          </a:p>
          <a:p>
            <a:pPr>
              <a:buSzPct val="100000"/>
              <a:buChar char="-"/>
            </a:pPr>
            <a:r>
              <a:t> NOME E LAVORO DEI FRATELLI E/O SORELLE</a:t>
            </a:r>
          </a:p>
          <a:p>
            <a:pPr>
              <a:buSzPct val="100000"/>
              <a:buChar char="-"/>
            </a:pPr>
            <a:r>
              <a:t> NOME E LAVORO FIDEJUSSORE </a:t>
            </a:r>
          </a:p>
          <a:p>
            <a:pPr>
              <a:buSzPct val="100000"/>
              <a:buChar char="-"/>
            </a:pPr>
            <a:r>
              <a:t> PARROCCHIA DI PROVENIENZA</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Picture 2" descr="Picture 2"/>
          <p:cNvPicPr>
            <a:picLocks noChangeAspect="1"/>
          </p:cNvPicPr>
          <p:nvPr/>
        </p:nvPicPr>
        <p:blipFill>
          <a:blip r:embed="rId2">
            <a:extLst/>
          </a:blip>
          <a:stretch>
            <a:fillRect/>
          </a:stretch>
        </p:blipFill>
        <p:spPr>
          <a:xfrm>
            <a:off x="-133350" y="-52252"/>
            <a:ext cx="9434104" cy="6910253"/>
          </a:xfrm>
          <a:prstGeom prst="rect">
            <a:avLst/>
          </a:prstGeom>
          <a:ln w="12700">
            <a:miter lim="400000"/>
          </a:ln>
        </p:spPr>
      </p:pic>
      <p:pic>
        <p:nvPicPr>
          <p:cNvPr id="279" name="ANZJ1993" descr="ANZJ1993"/>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9376" y="881741"/>
            <a:ext cx="9084624" cy="499654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2175201" fill="hold"/>
                                        <p:tgtEl>
                                          <p:spTgt spid="27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7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7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Picture 2" descr="Picture 2"/>
          <p:cNvPicPr>
            <a:picLocks noChangeAspect="1"/>
          </p:cNvPicPr>
          <p:nvPr/>
        </p:nvPicPr>
        <p:blipFill>
          <a:blip r:embed="rId2">
            <a:extLst/>
          </a:blip>
          <a:stretch>
            <a:fillRect/>
          </a:stretch>
        </p:blipFill>
        <p:spPr>
          <a:xfrm>
            <a:off x="-133350" y="-52252"/>
            <a:ext cx="9434104" cy="6910253"/>
          </a:xfrm>
          <a:prstGeom prst="rect">
            <a:avLst/>
          </a:prstGeom>
          <a:ln w="12700">
            <a:miter lim="400000"/>
          </a:ln>
        </p:spPr>
      </p:pic>
      <p:sp>
        <p:nvSpPr>
          <p:cNvPr id="282" name="CasellaDiTesto 4"/>
          <p:cNvSpPr txBox="1"/>
          <p:nvPr/>
        </p:nvSpPr>
        <p:spPr>
          <a:xfrm>
            <a:off x="2000127" y="956513"/>
            <a:ext cx="471074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SECONDA SETTIMANA: 22/05/2017  - 26/05/2017</a:t>
            </a:r>
          </a:p>
        </p:txBody>
      </p:sp>
      <p:sp>
        <p:nvSpPr>
          <p:cNvPr id="283" name="CasellaDiTesto 7"/>
          <p:cNvSpPr txBox="1"/>
          <p:nvPr/>
        </p:nvSpPr>
        <p:spPr>
          <a:xfrm>
            <a:off x="2643376" y="1462454"/>
            <a:ext cx="3553099" cy="428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Una volta raccolti tutti i dati, li abbiamo trascritti su Excel, in modo tale da ricavarne dei grafici inerenti ai lavori svolti all’epoca. In seguito, abbiamo immesso i grafici nella presentazione PowerPoint. </a:t>
            </a:r>
          </a:p>
          <a:p>
            <a:pPr/>
          </a:p>
          <a:p>
            <a:pPr/>
            <a:r>
              <a:t>Inoltre, durante questa settimana, abbiamo svolto quattro interviste, tre delle quali a ex stelline, mentre la restante all’attuale segretaria generale del MO.I.CA. </a:t>
            </a:r>
          </a:p>
          <a:p>
            <a:pPr/>
          </a:p>
          <a:p>
            <a:pPr/>
            <a:r>
              <a:t>Infine abbiamo trascritto le interviste per esteso in Word.</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Picture 2" descr="Picture 2"/>
          <p:cNvPicPr>
            <a:picLocks noChangeAspect="1"/>
          </p:cNvPicPr>
          <p:nvPr/>
        </p:nvPicPr>
        <p:blipFill>
          <a:blip r:embed="rId2">
            <a:extLst/>
          </a:blip>
          <a:stretch>
            <a:fillRect/>
          </a:stretch>
        </p:blipFill>
        <p:spPr>
          <a:xfrm>
            <a:off x="-133350" y="-52252"/>
            <a:ext cx="9434104" cy="6910253"/>
          </a:xfrm>
          <a:prstGeom prst="rect">
            <a:avLst/>
          </a:prstGeom>
          <a:ln w="12700">
            <a:miter lim="400000"/>
          </a:ln>
        </p:spPr>
      </p:pic>
      <p:sp>
        <p:nvSpPr>
          <p:cNvPr id="286" name="Titolo 1"/>
          <p:cNvSpPr txBox="1"/>
          <p:nvPr>
            <p:ph type="title"/>
          </p:nvPr>
        </p:nvSpPr>
        <p:spPr>
          <a:prstGeom prst="rect">
            <a:avLst/>
          </a:prstGeom>
        </p:spPr>
        <p:txBody>
          <a:bodyPr/>
          <a:lstStyle/>
          <a:p>
            <a:pPr/>
            <a:r>
              <a:t>Possibili approfondimenti</a:t>
            </a:r>
          </a:p>
        </p:txBody>
      </p:sp>
      <p:sp>
        <p:nvSpPr>
          <p:cNvPr id="287" name="CasellaDiTesto 6"/>
          <p:cNvSpPr txBox="1"/>
          <p:nvPr/>
        </p:nvSpPr>
        <p:spPr>
          <a:xfrm>
            <a:off x="718456" y="1815736"/>
            <a:ext cx="7766872" cy="3723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p>
          <a:p>
            <a:pPr>
              <a:buSzPct val="100000"/>
              <a:buFont typeface="Arial"/>
              <a:buChar char="•"/>
            </a:pPr>
            <a:r>
              <a:t> Il tempo medio di permanenza nell’orfanotrofio</a:t>
            </a:r>
          </a:p>
          <a:p>
            <a:pPr>
              <a:buSzPct val="100000"/>
              <a:buFont typeface="Arial"/>
              <a:buChar char="•"/>
            </a:pPr>
            <a:r>
              <a:t> Le cause della morte dei genitori delle orfane</a:t>
            </a:r>
          </a:p>
          <a:p>
            <a:pPr>
              <a:buSzPct val="100000"/>
              <a:buFont typeface="Arial"/>
              <a:buChar char="•"/>
            </a:pPr>
            <a:r>
              <a:t> Le cifre sottratte agli stipendi per pagare i danni commessi dalle orfane</a:t>
            </a:r>
          </a:p>
          <a:p>
            <a:pPr>
              <a:buSzPct val="100000"/>
              <a:buFont typeface="Arial"/>
              <a:buChar char="•"/>
            </a:pPr>
            <a:r>
              <a:t> Le medie dei voti delle orfane </a:t>
            </a:r>
          </a:p>
          <a:p>
            <a:pPr>
              <a:buSzPct val="100000"/>
              <a:buFont typeface="Arial"/>
              <a:buChar char="•"/>
            </a:pPr>
            <a:r>
              <a:t> L’identità del fidejussore</a:t>
            </a:r>
          </a:p>
          <a:p>
            <a:pPr>
              <a:buSzPct val="100000"/>
              <a:buFont typeface="Arial"/>
              <a:buChar char="•"/>
            </a:pPr>
            <a:r>
              <a:t> Il numero medio di fratelli </a:t>
            </a:r>
          </a:p>
          <a:p>
            <a:pPr>
              <a:buSzPct val="100000"/>
              <a:buFont typeface="Arial"/>
              <a:buChar char="•"/>
            </a:pPr>
            <a:r>
              <a:t> Il numero di orfane che hanno avuto accesso a istruzioni di livello superiore</a:t>
            </a:r>
          </a:p>
          <a:p>
            <a:pPr>
              <a:buSzPct val="100000"/>
              <a:buFont typeface="Arial"/>
              <a:buChar char="•"/>
            </a:pPr>
            <a:r>
              <a:t> La media dei guadagni delle orfane durante la permanenza</a:t>
            </a:r>
          </a:p>
          <a:p>
            <a:pPr>
              <a:buSzPct val="100000"/>
              <a:buFont typeface="Arial"/>
              <a:buChar char="•"/>
            </a:pPr>
            <a:r>
              <a:t> La media dell’età di ammissione delle orfane </a:t>
            </a:r>
          </a:p>
          <a:p>
            <a:pPr>
              <a:buSzPct val="100000"/>
              <a:buFont typeface="Arial"/>
              <a:buChar char="•"/>
            </a:pPr>
            <a:r>
              <a:t> Le ore di lavoro giornaliere delle orfane</a:t>
            </a:r>
          </a:p>
          <a:p>
            <a:pPr>
              <a:buSzPct val="100000"/>
              <a:buFont typeface="Arial"/>
              <a:buChar char="•"/>
            </a:pPr>
            <a:r>
              <a:t>Verifica se i fascicoli presentano tutti i documenti necessari per l’ammissione delle orfane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0" name="Immagine 6" descr="Immagine 6"/>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21" name="Segnaposto contenuto 2"/>
          <p:cNvSpPr txBox="1"/>
          <p:nvPr>
            <p:ph type="body" idx="1"/>
          </p:nvPr>
        </p:nvSpPr>
        <p:spPr>
          <a:xfrm>
            <a:off x="0" y="1"/>
            <a:ext cx="4406058" cy="6504493"/>
          </a:xfrm>
          <a:prstGeom prst="rect">
            <a:avLst/>
          </a:prstGeom>
        </p:spPr>
        <p:txBody>
          <a:bodyPr/>
          <a:lstStyle/>
          <a:p>
            <a:pPr marL="336042" indent="-336042" defTabSz="896111">
              <a:spcBef>
                <a:spcPts val="600"/>
              </a:spcBef>
              <a:buSzTx/>
              <a:buNone/>
              <a:defRPr sz="2352">
                <a:latin typeface="Brush Script MT"/>
                <a:ea typeface="Brush Script MT"/>
                <a:cs typeface="Brush Script MT"/>
                <a:sym typeface="Brush Script MT"/>
              </a:defRPr>
            </a:pPr>
            <a:r>
              <a:t> </a:t>
            </a:r>
            <a:r>
              <a:rPr sz="2744"/>
              <a:t>La Milano di fine ‘800 e inizio‘900 continua a mutare aspetto. Nonostante sia evidente la necessità di una nuova organizzazione urbana, questa passa in secondo piano dietro agli interessi speculativi. A causa del sensibile aumento di popolazione scompare il concetto preesistente di abitazione con grandi stanze interne, per far posto a edifici compatti, progettati per contenere molti nuclei familiari: la nuova classe operaia che giungeva in città dalle campagne. </a:t>
            </a:r>
          </a:p>
        </p:txBody>
      </p:sp>
      <p:sp>
        <p:nvSpPr>
          <p:cNvPr id="122" name="CasellaDiTesto 5"/>
          <p:cNvSpPr txBox="1"/>
          <p:nvPr/>
        </p:nvSpPr>
        <p:spPr>
          <a:xfrm>
            <a:off x="4739625" y="549447"/>
            <a:ext cx="56759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1801</a:t>
            </a:r>
          </a:p>
        </p:txBody>
      </p:sp>
      <p:pic>
        <p:nvPicPr>
          <p:cNvPr id="123" name="Picture 4" descr="Picture 4"/>
          <p:cNvPicPr>
            <a:picLocks noChangeAspect="1"/>
          </p:cNvPicPr>
          <p:nvPr/>
        </p:nvPicPr>
        <p:blipFill>
          <a:blip r:embed="rId3">
            <a:extLst/>
          </a:blip>
          <a:stretch>
            <a:fillRect/>
          </a:stretch>
        </p:blipFill>
        <p:spPr>
          <a:xfrm>
            <a:off x="5206872" y="3429000"/>
            <a:ext cx="3835218" cy="2873830"/>
          </a:xfrm>
          <a:prstGeom prst="rect">
            <a:avLst/>
          </a:prstGeom>
          <a:ln w="12700">
            <a:miter lim="400000"/>
          </a:ln>
        </p:spPr>
      </p:pic>
      <p:pic>
        <p:nvPicPr>
          <p:cNvPr id="124" name="Picture 6" descr="Picture 6"/>
          <p:cNvPicPr>
            <a:picLocks noChangeAspect="1"/>
          </p:cNvPicPr>
          <p:nvPr/>
        </p:nvPicPr>
        <p:blipFill>
          <a:blip r:embed="rId4">
            <a:extLst/>
          </a:blip>
          <a:stretch>
            <a:fillRect/>
          </a:stretch>
        </p:blipFill>
        <p:spPr>
          <a:xfrm>
            <a:off x="5392370" y="359637"/>
            <a:ext cx="3665145" cy="2631757"/>
          </a:xfrm>
          <a:prstGeom prst="rect">
            <a:avLst/>
          </a:prstGeom>
          <a:ln w="12700">
            <a:miter lim="400000"/>
          </a:ln>
        </p:spPr>
      </p:pic>
      <p:sp>
        <p:nvSpPr>
          <p:cNvPr id="125" name="CasellaDiTesto 8"/>
          <p:cNvSpPr txBox="1"/>
          <p:nvPr/>
        </p:nvSpPr>
        <p:spPr>
          <a:xfrm>
            <a:off x="4507967" y="3334391"/>
            <a:ext cx="653144"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1913</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27" name="Segnaposto contenuto 2"/>
          <p:cNvSpPr txBox="1"/>
          <p:nvPr>
            <p:ph type="body" sz="half" idx="1"/>
          </p:nvPr>
        </p:nvSpPr>
        <p:spPr>
          <a:xfrm>
            <a:off x="4572000" y="1052735"/>
            <a:ext cx="4355976" cy="4536506"/>
          </a:xfrm>
          <a:prstGeom prst="rect">
            <a:avLst/>
          </a:prstGeom>
        </p:spPr>
        <p:txBody>
          <a:bodyPr/>
          <a:lstStyle>
            <a:lvl1pPr marL="315468" indent="-315468" algn="ctr" defTabSz="841247">
              <a:spcBef>
                <a:spcPts val="600"/>
              </a:spcBef>
              <a:buSzTx/>
              <a:buNone/>
              <a:defRPr sz="2576">
                <a:latin typeface="Brush Script MT"/>
                <a:ea typeface="Brush Script MT"/>
                <a:cs typeface="Brush Script MT"/>
                <a:sym typeface="Brush Script MT"/>
              </a:defRPr>
            </a:lvl1pPr>
          </a:lstStyle>
          <a:p>
            <a:pPr/>
            <a:r>
              <a:t>All’inizio del 900 Milano stava subendo una rapida modernizzazione. Nacquero le grandi fabbriche e le industrie che sarebbero diventate fondamentali per lo sviluppo economico-sociale del paese stesso. Queste ultime, nel dopoguerra, con il boom economico, avrebbero garantito il miglioramento della qualità e delle condizioni di vita dei cittadini.</a:t>
            </a:r>
          </a:p>
        </p:txBody>
      </p:sp>
      <p:pic>
        <p:nvPicPr>
          <p:cNvPr id="128" name="Immagine 3" descr="Immagine 3"/>
          <p:cNvPicPr>
            <a:picLocks noChangeAspect="1"/>
          </p:cNvPicPr>
          <p:nvPr/>
        </p:nvPicPr>
        <p:blipFill>
          <a:blip r:embed="rId3">
            <a:extLst/>
          </a:blip>
          <a:stretch>
            <a:fillRect/>
          </a:stretch>
        </p:blipFill>
        <p:spPr>
          <a:xfrm>
            <a:off x="899591" y="404664"/>
            <a:ext cx="3240361" cy="3488788"/>
          </a:xfrm>
          <a:prstGeom prst="rect">
            <a:avLst/>
          </a:prstGeom>
          <a:ln w="12700">
            <a:miter lim="400000"/>
          </a:ln>
        </p:spPr>
      </p:pic>
      <p:pic>
        <p:nvPicPr>
          <p:cNvPr id="129" name="Immagine 5" descr="Immagine 5"/>
          <p:cNvPicPr>
            <a:picLocks noChangeAspect="1"/>
          </p:cNvPicPr>
          <p:nvPr/>
        </p:nvPicPr>
        <p:blipFill>
          <a:blip r:embed="rId4">
            <a:extLst/>
          </a:blip>
          <a:stretch>
            <a:fillRect/>
          </a:stretch>
        </p:blipFill>
        <p:spPr>
          <a:xfrm>
            <a:off x="395536" y="4221088"/>
            <a:ext cx="4176465" cy="2088233"/>
          </a:xfrm>
          <a:prstGeom prst="rect">
            <a:avLst/>
          </a:prstGeom>
          <a:ln w="12700">
            <a:miter lim="400000"/>
          </a:ln>
        </p:spPr>
      </p:pic>
      <p:sp>
        <p:nvSpPr>
          <p:cNvPr id="130" name="CasellaDiTesto 9"/>
          <p:cNvSpPr txBox="1"/>
          <p:nvPr/>
        </p:nvSpPr>
        <p:spPr>
          <a:xfrm>
            <a:off x="5004048" y="188639"/>
            <a:ext cx="3744417" cy="777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600">
                <a:latin typeface="Edwardian Script ITC"/>
                <a:ea typeface="Edwardian Script ITC"/>
                <a:cs typeface="Edwardian Script ITC"/>
                <a:sym typeface="Edwardian Script ITC"/>
              </a:defRPr>
            </a:lvl1pPr>
          </a:lstStyle>
          <a:p>
            <a:pPr/>
            <a:r>
              <a:t>Modernizzazione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32" name="Titolo 1"/>
          <p:cNvSpPr txBox="1"/>
          <p:nvPr>
            <p:ph type="title"/>
          </p:nvPr>
        </p:nvSpPr>
        <p:spPr>
          <a:xfrm>
            <a:off x="190871" y="134873"/>
            <a:ext cx="3744418" cy="836714"/>
          </a:xfrm>
          <a:prstGeom prst="rect">
            <a:avLst/>
          </a:prstGeom>
        </p:spPr>
        <p:txBody>
          <a:bodyPr/>
          <a:lstStyle>
            <a:lvl1pPr defTabSz="850391">
              <a:defRPr sz="5022">
                <a:latin typeface="Edwardian Script ITC"/>
                <a:ea typeface="Edwardian Script ITC"/>
                <a:cs typeface="Edwardian Script ITC"/>
                <a:sym typeface="Edwardian Script ITC"/>
              </a:defRPr>
            </a:lvl1pPr>
          </a:lstStyle>
          <a:p>
            <a:pPr/>
            <a:r>
              <a:t>Migrazioni</a:t>
            </a:r>
          </a:p>
        </p:txBody>
      </p:sp>
      <p:sp>
        <p:nvSpPr>
          <p:cNvPr id="133" name="Segnaposto contenuto 2"/>
          <p:cNvSpPr txBox="1"/>
          <p:nvPr>
            <p:ph type="body" sz="half" idx="1"/>
          </p:nvPr>
        </p:nvSpPr>
        <p:spPr>
          <a:xfrm>
            <a:off x="-2" y="1196751"/>
            <a:ext cx="4025247" cy="3124946"/>
          </a:xfrm>
          <a:prstGeom prst="rect">
            <a:avLst/>
          </a:prstGeom>
        </p:spPr>
        <p:txBody>
          <a:bodyPr/>
          <a:lstStyle>
            <a:lvl1pPr marL="329184" indent="-329184" algn="ctr" defTabSz="877823">
              <a:lnSpc>
                <a:spcPct val="80000"/>
              </a:lnSpc>
              <a:spcBef>
                <a:spcPts val="500"/>
              </a:spcBef>
              <a:buSzTx/>
              <a:buNone/>
              <a:defRPr sz="2496">
                <a:latin typeface="Brush Script MT"/>
                <a:ea typeface="Brush Script MT"/>
                <a:cs typeface="Brush Script MT"/>
                <a:sym typeface="Brush Script MT"/>
              </a:defRPr>
            </a:lvl1pPr>
          </a:lstStyle>
          <a:p>
            <a:pPr/>
            <a:r>
              <a:t>Dopo l’unità d’Italia il flusso migratorio si intensificò ulteriormente e fece affluire nel Nord e a Milano un grande numero di lavoratori manuali, i quali contribuirono all’affermazione della città come grande metropoli industriale, operaia, commerciale e finanziaria. </a:t>
            </a:r>
          </a:p>
        </p:txBody>
      </p:sp>
      <p:pic>
        <p:nvPicPr>
          <p:cNvPr id="134" name="Picture 2" descr="Picture 2"/>
          <p:cNvPicPr>
            <a:picLocks noChangeAspect="1"/>
          </p:cNvPicPr>
          <p:nvPr/>
        </p:nvPicPr>
        <p:blipFill>
          <a:blip r:embed="rId3">
            <a:extLst/>
          </a:blip>
          <a:stretch>
            <a:fillRect/>
          </a:stretch>
        </p:blipFill>
        <p:spPr>
          <a:xfrm>
            <a:off x="4139951" y="4005064"/>
            <a:ext cx="4755100" cy="2275946"/>
          </a:xfrm>
          <a:prstGeom prst="rect">
            <a:avLst/>
          </a:prstGeom>
          <a:ln w="12700">
            <a:miter lim="400000"/>
          </a:ln>
        </p:spPr>
      </p:pic>
      <p:pic>
        <p:nvPicPr>
          <p:cNvPr id="135" name="Picture 4" descr="Picture 4"/>
          <p:cNvPicPr>
            <a:picLocks noChangeAspect="1"/>
          </p:cNvPicPr>
          <p:nvPr/>
        </p:nvPicPr>
        <p:blipFill>
          <a:blip r:embed="rId4">
            <a:extLst/>
          </a:blip>
          <a:stretch>
            <a:fillRect/>
          </a:stretch>
        </p:blipFill>
        <p:spPr>
          <a:xfrm>
            <a:off x="5220072" y="692695"/>
            <a:ext cx="2885307" cy="2885308"/>
          </a:xfrm>
          <a:prstGeom prst="rect">
            <a:avLst/>
          </a:prstGeom>
          <a:ln w="12700">
            <a:miter lim="400000"/>
          </a:ln>
        </p:spPr>
      </p:pic>
      <p:pic>
        <p:nvPicPr>
          <p:cNvPr id="136" name="Picture 6" descr="Picture 6"/>
          <p:cNvPicPr>
            <a:picLocks noChangeAspect="1"/>
          </p:cNvPicPr>
          <p:nvPr/>
        </p:nvPicPr>
        <p:blipFill>
          <a:blip r:embed="rId5">
            <a:extLst/>
          </a:blip>
          <a:stretch>
            <a:fillRect/>
          </a:stretch>
        </p:blipFill>
        <p:spPr>
          <a:xfrm>
            <a:off x="406895" y="4965217"/>
            <a:ext cx="3312369" cy="189278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38" name="Rettangolo arrotondato 18"/>
          <p:cNvSpPr/>
          <p:nvPr/>
        </p:nvSpPr>
        <p:spPr>
          <a:xfrm>
            <a:off x="5652120" y="1628799"/>
            <a:ext cx="2808313" cy="576066"/>
          </a:xfrm>
          <a:prstGeom prst="roundRect">
            <a:avLst>
              <a:gd name="adj" fmla="val 16667"/>
            </a:avLst>
          </a:prstGeom>
          <a:solidFill>
            <a:srgbClr val="948A54"/>
          </a:solidFill>
          <a:ln w="25400">
            <a:solidFill>
              <a:srgbClr val="3A5E8A"/>
            </a:solidFill>
          </a:ln>
        </p:spPr>
        <p:txBody>
          <a:bodyPr lIns="45719" rIns="45719" anchor="ctr"/>
          <a:lstStyle/>
          <a:p>
            <a:pPr algn="ctr">
              <a:defRPr>
                <a:solidFill>
                  <a:srgbClr val="FFFFFF"/>
                </a:solidFill>
              </a:defRPr>
            </a:pPr>
          </a:p>
        </p:txBody>
      </p:sp>
      <p:sp>
        <p:nvSpPr>
          <p:cNvPr id="139" name="Rettangolo arrotondato 17"/>
          <p:cNvSpPr/>
          <p:nvPr/>
        </p:nvSpPr>
        <p:spPr>
          <a:xfrm>
            <a:off x="683568" y="1628799"/>
            <a:ext cx="3024336" cy="576066"/>
          </a:xfrm>
          <a:prstGeom prst="roundRect">
            <a:avLst>
              <a:gd name="adj" fmla="val 16667"/>
            </a:avLst>
          </a:prstGeom>
          <a:solidFill>
            <a:srgbClr val="948A54"/>
          </a:solidFill>
          <a:ln w="25400">
            <a:solidFill>
              <a:srgbClr val="3A5E8A"/>
            </a:solidFill>
          </a:ln>
        </p:spPr>
        <p:txBody>
          <a:bodyPr lIns="45719" rIns="45719" anchor="ctr"/>
          <a:lstStyle/>
          <a:p>
            <a:pPr algn="ctr">
              <a:defRPr>
                <a:solidFill>
                  <a:srgbClr val="FFFFFF"/>
                </a:solidFill>
              </a:defRPr>
            </a:pPr>
          </a:p>
        </p:txBody>
      </p:sp>
      <p:sp>
        <p:nvSpPr>
          <p:cNvPr id="140" name="Titolo 1"/>
          <p:cNvSpPr txBox="1"/>
          <p:nvPr>
            <p:ph type="title"/>
          </p:nvPr>
        </p:nvSpPr>
        <p:spPr>
          <a:xfrm>
            <a:off x="1691679" y="0"/>
            <a:ext cx="6048674" cy="1143000"/>
          </a:xfrm>
          <a:prstGeom prst="rect">
            <a:avLst/>
          </a:prstGeom>
        </p:spPr>
        <p:txBody>
          <a:bodyPr/>
          <a:lstStyle>
            <a:lvl1pPr>
              <a:defRPr>
                <a:latin typeface="Edwardian Script ITC"/>
                <a:ea typeface="Edwardian Script ITC"/>
                <a:cs typeface="Edwardian Script ITC"/>
                <a:sym typeface="Edwardian Script ITC"/>
              </a:defRPr>
            </a:lvl1pPr>
          </a:lstStyle>
          <a:p>
            <a:pPr/>
            <a:r>
              <a:t>Lavori comuni nel primo Novecento</a:t>
            </a:r>
          </a:p>
        </p:txBody>
      </p:sp>
      <p:sp>
        <p:nvSpPr>
          <p:cNvPr id="141" name="Segnaposto contenuto 6"/>
          <p:cNvSpPr txBox="1"/>
          <p:nvPr>
            <p:ph type="body" sz="quarter" idx="1"/>
          </p:nvPr>
        </p:nvSpPr>
        <p:spPr>
          <a:xfrm>
            <a:off x="755575" y="1628799"/>
            <a:ext cx="3096346" cy="576066"/>
          </a:xfrm>
          <a:prstGeom prst="rect">
            <a:avLst/>
          </a:prstGeom>
        </p:spPr>
        <p:txBody>
          <a:bodyPr/>
          <a:lstStyle/>
          <a:p>
            <a:pPr marL="284606" indent="-284606" defTabSz="758951">
              <a:lnSpc>
                <a:spcPct val="80000"/>
              </a:lnSpc>
              <a:buSzTx/>
              <a:buNone/>
              <a:defRPr sz="2988">
                <a:latin typeface="Edwardian Script ITC"/>
                <a:ea typeface="Edwardian Script ITC"/>
                <a:cs typeface="Edwardian Script ITC"/>
                <a:sym typeface="Edwardian Script ITC"/>
              </a:defRPr>
            </a:pPr>
            <a:r>
              <a:t>Lavoro preindustriale</a:t>
            </a:r>
            <a:endParaRPr sz="664"/>
          </a:p>
          <a:p>
            <a:pPr marL="284606" indent="-284606" defTabSz="758951">
              <a:lnSpc>
                <a:spcPct val="80000"/>
              </a:lnSpc>
              <a:spcBef>
                <a:spcPts val="100"/>
              </a:spcBef>
              <a:buSzTx/>
              <a:buNone/>
              <a:defRPr sz="664">
                <a:latin typeface="Brush Script MT"/>
                <a:ea typeface="Brush Script MT"/>
                <a:cs typeface="Brush Script MT"/>
                <a:sym typeface="Brush Script MT"/>
              </a:defRPr>
            </a:pPr>
            <a:r>
              <a:t>.</a:t>
            </a:r>
          </a:p>
        </p:txBody>
      </p:sp>
      <p:sp>
        <p:nvSpPr>
          <p:cNvPr id="142" name="CasellaDiTesto 8"/>
          <p:cNvSpPr txBox="1"/>
          <p:nvPr/>
        </p:nvSpPr>
        <p:spPr>
          <a:xfrm>
            <a:off x="5652120" y="1556791"/>
            <a:ext cx="2880321" cy="63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latin typeface="Edwardian Script ITC"/>
                <a:ea typeface="Edwardian Script ITC"/>
                <a:cs typeface="Edwardian Script ITC"/>
                <a:sym typeface="Edwardian Script ITC"/>
              </a:defRPr>
            </a:lvl1pPr>
          </a:lstStyle>
          <a:p>
            <a:pPr/>
            <a:r>
              <a:t>Nuove Professioni</a:t>
            </a:r>
          </a:p>
        </p:txBody>
      </p:sp>
      <p:sp>
        <p:nvSpPr>
          <p:cNvPr id="143" name="Connettore 2 10"/>
          <p:cNvSpPr/>
          <p:nvPr/>
        </p:nvSpPr>
        <p:spPr>
          <a:xfrm flipH="1">
            <a:off x="2627784" y="908720"/>
            <a:ext cx="1296145" cy="504057"/>
          </a:xfrm>
          <a:prstGeom prst="line">
            <a:avLst/>
          </a:prstGeom>
          <a:ln>
            <a:solidFill>
              <a:srgbClr val="000000"/>
            </a:solidFill>
            <a:tailEnd type="triangle"/>
          </a:ln>
        </p:spPr>
        <p:txBody>
          <a:bodyPr lIns="45719" rIns="45719"/>
          <a:lstStyle/>
          <a:p>
            <a:pPr/>
          </a:p>
        </p:txBody>
      </p:sp>
      <p:sp>
        <p:nvSpPr>
          <p:cNvPr id="144" name="Connettore 2 12"/>
          <p:cNvSpPr/>
          <p:nvPr/>
        </p:nvSpPr>
        <p:spPr>
          <a:xfrm>
            <a:off x="5724128" y="908720"/>
            <a:ext cx="1152129" cy="504057"/>
          </a:xfrm>
          <a:prstGeom prst="line">
            <a:avLst/>
          </a:prstGeom>
          <a:ln>
            <a:solidFill>
              <a:srgbClr val="000000"/>
            </a:solidFill>
            <a:tailEnd type="triangle"/>
          </a:ln>
        </p:spPr>
        <p:txBody>
          <a:bodyPr lIns="45719" rIns="45719"/>
          <a:lstStyle/>
          <a:p>
            <a:pPr/>
          </a:p>
        </p:txBody>
      </p:sp>
      <p:sp>
        <p:nvSpPr>
          <p:cNvPr id="145" name="CasellaDiTesto 20"/>
          <p:cNvSpPr txBox="1"/>
          <p:nvPr/>
        </p:nvSpPr>
        <p:spPr>
          <a:xfrm>
            <a:off x="3923927" y="2263348"/>
            <a:ext cx="5216667" cy="451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latin typeface="Brush Script MT"/>
                <a:ea typeface="Brush Script MT"/>
                <a:cs typeface="Brush Script MT"/>
                <a:sym typeface="Brush Script MT"/>
              </a:defRPr>
            </a:pPr>
            <a:r>
              <a:t>La prima guerra mondiale porta ad importanti ridefinizioni dell'identità di genere; la presenza delle donne in aree considerate di appartenenza degli uomini e la loro massiccia intrusione nelle aree del lavoro maschile, sia agricolo che industriale, insieme alla diminuzione dei matrimoni e alla flessione della natalità sono un dato costante di questo periodo.</a:t>
            </a:r>
            <a:br/>
            <a:r>
              <a:t>Nelle campagne si ha una temporanea sospensione della divisione del lavoro; l'assenza dei mariti porta le mogli a sostituirli nelle mansioni che hanno una più immediata relazione con l'esterno.</a:t>
            </a:r>
          </a:p>
        </p:txBody>
      </p:sp>
      <p:sp>
        <p:nvSpPr>
          <p:cNvPr id="146" name="CasellaDiTesto 21"/>
          <p:cNvSpPr txBox="1"/>
          <p:nvPr/>
        </p:nvSpPr>
        <p:spPr>
          <a:xfrm>
            <a:off x="349076" y="2494181"/>
            <a:ext cx="2685209" cy="405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latin typeface="Brush Script MT"/>
                <a:ea typeface="Brush Script MT"/>
                <a:cs typeface="Brush Script MT"/>
                <a:sym typeface="Brush Script MT"/>
              </a:defRPr>
            </a:pPr>
            <a:r>
              <a:t>In generale famiglie della società contadina o preindustriale sono classificabili come famiglie produttive, in quanto in esse prevalgono le attività di produzione </a:t>
            </a:r>
          </a:p>
          <a:p>
            <a:pPr>
              <a:defRPr sz="2400">
                <a:latin typeface="Brush Script MT"/>
                <a:ea typeface="Brush Script MT"/>
                <a:cs typeface="Brush Script MT"/>
                <a:sym typeface="Brush Script MT"/>
              </a:defRPr>
            </a:pPr>
            <a:r>
              <a:t>di beni per l'autoconsumo o destinati all'economia locale.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48" name="Titolo 1"/>
          <p:cNvSpPr txBox="1"/>
          <p:nvPr>
            <p:ph type="title"/>
          </p:nvPr>
        </p:nvSpPr>
        <p:spPr>
          <a:xfrm>
            <a:off x="467543" y="116632"/>
            <a:ext cx="8229601" cy="1143001"/>
          </a:xfrm>
          <a:prstGeom prst="rect">
            <a:avLst/>
          </a:prstGeom>
        </p:spPr>
        <p:txBody>
          <a:bodyPr/>
          <a:lstStyle>
            <a:lvl1pPr>
              <a:defRPr sz="5400">
                <a:latin typeface="Edwardian Script ITC"/>
                <a:ea typeface="Edwardian Script ITC"/>
                <a:cs typeface="Edwardian Script ITC"/>
                <a:sym typeface="Edwardian Script ITC"/>
              </a:defRPr>
            </a:lvl1pPr>
          </a:lstStyle>
          <a:p>
            <a:pPr/>
            <a:r>
              <a:t>“ Boom Economico”</a:t>
            </a:r>
          </a:p>
        </p:txBody>
      </p:sp>
      <p:sp>
        <p:nvSpPr>
          <p:cNvPr id="149" name="Segnaposto contenuto 2"/>
          <p:cNvSpPr txBox="1"/>
          <p:nvPr>
            <p:ph type="body" sz="half" idx="1"/>
          </p:nvPr>
        </p:nvSpPr>
        <p:spPr>
          <a:xfrm>
            <a:off x="4355975" y="1484784"/>
            <a:ext cx="4618858" cy="4525963"/>
          </a:xfrm>
          <a:prstGeom prst="rect">
            <a:avLst/>
          </a:prstGeom>
        </p:spPr>
        <p:txBody>
          <a:bodyPr/>
          <a:lstStyle>
            <a:lvl1pPr algn="ctr">
              <a:spcBef>
                <a:spcPts val="600"/>
              </a:spcBef>
              <a:buSzTx/>
              <a:buNone/>
              <a:defRPr sz="2800">
                <a:latin typeface="Brush Script MT"/>
                <a:ea typeface="Brush Script MT"/>
                <a:cs typeface="Brush Script MT"/>
                <a:sym typeface="Brush Script MT"/>
              </a:defRPr>
            </a:lvl1pPr>
          </a:lstStyle>
          <a:p>
            <a:pPr/>
            <a:r>
              <a:t>Negli anni cinquanta e sessanta del XX secolo, ci fu il Miracolo Economico Italiano chiamato anche Boom Economico. Questo periodo, appartenente dunque al secondo dopoguerra, fu caratterizzato da una forte crescita economica e di sviluppo tecnologico, dopo l'iniziale fase di ricostruzione.</a:t>
            </a:r>
          </a:p>
        </p:txBody>
      </p:sp>
      <p:pic>
        <p:nvPicPr>
          <p:cNvPr id="150" name="Picture 2" descr="Picture 2"/>
          <p:cNvPicPr>
            <a:picLocks noChangeAspect="1"/>
          </p:cNvPicPr>
          <p:nvPr/>
        </p:nvPicPr>
        <p:blipFill>
          <a:blip r:embed="rId3">
            <a:extLst/>
          </a:blip>
          <a:stretch>
            <a:fillRect/>
          </a:stretch>
        </p:blipFill>
        <p:spPr>
          <a:xfrm>
            <a:off x="611560" y="1340767"/>
            <a:ext cx="3768772" cy="2435550"/>
          </a:xfrm>
          <a:prstGeom prst="rect">
            <a:avLst/>
          </a:prstGeom>
          <a:ln w="12700">
            <a:miter lim="400000"/>
          </a:ln>
        </p:spPr>
      </p:pic>
      <p:pic>
        <p:nvPicPr>
          <p:cNvPr id="151" name="Picture 5" descr="Picture 5"/>
          <p:cNvPicPr>
            <a:picLocks noChangeAspect="1"/>
          </p:cNvPicPr>
          <p:nvPr/>
        </p:nvPicPr>
        <p:blipFill>
          <a:blip r:embed="rId4">
            <a:extLst/>
          </a:blip>
          <a:stretch>
            <a:fillRect/>
          </a:stretch>
        </p:blipFill>
        <p:spPr>
          <a:xfrm>
            <a:off x="395536" y="4057944"/>
            <a:ext cx="4176465" cy="239539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53" name="Titolo 1"/>
          <p:cNvSpPr txBox="1"/>
          <p:nvPr>
            <p:ph type="title"/>
          </p:nvPr>
        </p:nvSpPr>
        <p:spPr>
          <a:xfrm>
            <a:off x="1632855" y="116631"/>
            <a:ext cx="5682344" cy="941460"/>
          </a:xfrm>
          <a:prstGeom prst="rect">
            <a:avLst/>
          </a:prstGeom>
        </p:spPr>
        <p:txBody>
          <a:bodyPr/>
          <a:lstStyle>
            <a:lvl1pPr>
              <a:defRPr sz="5400">
                <a:latin typeface="Edwardian Script ITC"/>
                <a:ea typeface="Edwardian Script ITC"/>
                <a:cs typeface="Edwardian Script ITC"/>
                <a:sym typeface="Edwardian Script ITC"/>
              </a:defRPr>
            </a:lvl1pPr>
          </a:lstStyle>
          <a:p>
            <a:pPr/>
            <a:r>
              <a:t>Conseguenze delle Guerre</a:t>
            </a:r>
          </a:p>
        </p:txBody>
      </p:sp>
      <p:sp>
        <p:nvSpPr>
          <p:cNvPr id="154" name="Segnaposto contenuto 2"/>
          <p:cNvSpPr txBox="1"/>
          <p:nvPr>
            <p:ph type="body" idx="1"/>
          </p:nvPr>
        </p:nvSpPr>
        <p:spPr>
          <a:xfrm>
            <a:off x="0" y="1066772"/>
            <a:ext cx="9144000" cy="5791229"/>
          </a:xfrm>
          <a:prstGeom prst="rect">
            <a:avLst/>
          </a:prstGeom>
        </p:spPr>
        <p:txBody>
          <a:bodyPr/>
          <a:lstStyle/>
          <a:p>
            <a:pPr algn="ctr">
              <a:spcBef>
                <a:spcPts val="600"/>
              </a:spcBef>
              <a:buSzTx/>
              <a:buNone/>
              <a:defRPr sz="2800">
                <a:latin typeface="Brush Script MT"/>
                <a:ea typeface="Brush Script MT"/>
                <a:cs typeface="Brush Script MT"/>
                <a:sym typeface="Brush Script MT"/>
              </a:defRPr>
            </a:pPr>
            <a:r>
              <a:t>    Al termine delle guerre, ai quasi 2 milioni di vittime, si aggiunsero i devastanti effetti delle malattie epidemiche, conseguenze delle privazioni alimentari e igieniche imposte del conflitto, tanto ai combattenti, quanto alla popolazione civile.</a:t>
            </a:r>
          </a:p>
          <a:p>
            <a:pPr algn="ctr">
              <a:spcBef>
                <a:spcPts val="600"/>
              </a:spcBef>
              <a:buSzTx/>
              <a:buNone/>
              <a:defRPr sz="2800">
                <a:latin typeface="Brush Script MT"/>
                <a:ea typeface="Brush Script MT"/>
                <a:cs typeface="Brush Script MT"/>
                <a:sym typeface="Brush Script MT"/>
              </a:defRPr>
            </a:pPr>
            <a:r>
              <a:t>   Come conseguenza di questa devastazione umana si verificò l’aumento delle iscrizioni agli orfanotrofi, in quanto le famiglie, segnate dalla guerra e dalle difficili condizioni di vita, non potendosi permettere di crescere i loro figli dignitosamente, li affidarono a istituti assistenziali.</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56" name="Titolo 1"/>
          <p:cNvSpPr txBox="1"/>
          <p:nvPr>
            <p:ph type="title"/>
          </p:nvPr>
        </p:nvSpPr>
        <p:spPr>
          <a:prstGeom prst="rect">
            <a:avLst/>
          </a:prstGeom>
        </p:spPr>
        <p:txBody>
          <a:bodyPr/>
          <a:lstStyle/>
          <a:p>
            <a:pPr/>
          </a:p>
        </p:txBody>
      </p:sp>
      <p:sp>
        <p:nvSpPr>
          <p:cNvPr id="157" name="Segnaposto contenuto 2"/>
          <p:cNvSpPr txBox="1"/>
          <p:nvPr>
            <p:ph type="body" idx="1"/>
          </p:nvPr>
        </p:nvSpPr>
        <p:spPr>
          <a:xfrm>
            <a:off x="457200" y="1600200"/>
            <a:ext cx="8229600" cy="4525963"/>
          </a:xfrm>
          <a:prstGeom prst="rect">
            <a:avLst/>
          </a:prstGeom>
        </p:spPr>
        <p:txBody>
          <a:bodyPr/>
          <a:lstStyle/>
          <a:p>
            <a:pPr/>
          </a:p>
        </p:txBody>
      </p:sp>
      <p:pic>
        <p:nvPicPr>
          <p:cNvPr id="158" name="Picture 2" descr="Picture 2"/>
          <p:cNvPicPr>
            <a:picLocks noChangeAspect="1"/>
          </p:cNvPicPr>
          <p:nvPr/>
        </p:nvPicPr>
        <p:blipFill>
          <a:blip r:embed="rId2">
            <a:extLst/>
          </a:blip>
          <a:srcRect l="2671" t="4200" r="3851" b="5501"/>
          <a:stretch>
            <a:fillRect/>
          </a:stretch>
        </p:blipFill>
        <p:spPr>
          <a:xfrm>
            <a:off x="-108521" y="-1"/>
            <a:ext cx="9252521" cy="6858002"/>
          </a:xfrm>
          <a:prstGeom prst="rect">
            <a:avLst/>
          </a:prstGeom>
          <a:ln w="12700">
            <a:miter lim="400000"/>
          </a:ln>
        </p:spPr>
      </p:pic>
      <p:pic>
        <p:nvPicPr>
          <p:cNvPr id="159" name="Picture 3" descr="Picture 3"/>
          <p:cNvPicPr>
            <a:picLocks noChangeAspect="1"/>
          </p:cNvPicPr>
          <p:nvPr/>
        </p:nvPicPr>
        <p:blipFill>
          <a:blip r:embed="rId3">
            <a:extLst/>
          </a:blip>
          <a:stretch>
            <a:fillRect/>
          </a:stretch>
        </p:blipFill>
        <p:spPr>
          <a:xfrm rot="10800000">
            <a:off x="1619671" y="5276850"/>
            <a:ext cx="5524501" cy="1581150"/>
          </a:xfrm>
          <a:prstGeom prst="rect">
            <a:avLst/>
          </a:prstGeom>
          <a:ln w="12700">
            <a:miter lim="400000"/>
          </a:ln>
        </p:spPr>
      </p:pic>
      <p:pic>
        <p:nvPicPr>
          <p:cNvPr id="160" name="Immagine 7" descr="Immagine 7"/>
          <p:cNvPicPr>
            <a:picLocks noChangeAspect="1"/>
          </p:cNvPicPr>
          <p:nvPr/>
        </p:nvPicPr>
        <p:blipFill>
          <a:blip r:embed="rId4">
            <a:extLst/>
          </a:blip>
          <a:srcRect l="6513" t="28520" r="9446" b="56987"/>
          <a:stretch>
            <a:fillRect/>
          </a:stretch>
        </p:blipFill>
        <p:spPr>
          <a:xfrm rot="10860000">
            <a:off x="332317" y="2853734"/>
            <a:ext cx="8352914" cy="1080320"/>
          </a:xfrm>
          <a:prstGeom prst="rect">
            <a:avLst/>
          </a:prstGeom>
          <a:ln w="12700">
            <a:miter lim="400000"/>
          </a:ln>
        </p:spPr>
      </p:pic>
      <p:sp>
        <p:nvSpPr>
          <p:cNvPr id="161" name="CasellaDiTesto 8"/>
          <p:cNvSpPr txBox="1"/>
          <p:nvPr/>
        </p:nvSpPr>
        <p:spPr>
          <a:xfrm>
            <a:off x="1907703" y="2060848"/>
            <a:ext cx="4752529"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000">
                <a:latin typeface="Edwardian Script ITC"/>
                <a:ea typeface="Edwardian Script ITC"/>
                <a:cs typeface="Edwardian Script ITC"/>
                <a:sym typeface="Edwardian Script ITC"/>
              </a:defRPr>
            </a:lvl1pPr>
          </a:lstStyle>
          <a:p>
            <a:pPr/>
            <a:r>
              <a:t>Orfanotrofio  Stelline</a:t>
            </a:r>
          </a:p>
        </p:txBody>
      </p:sp>
      <p:sp>
        <p:nvSpPr>
          <p:cNvPr id="162" name="CasellaDiTesto 9"/>
          <p:cNvSpPr txBox="1"/>
          <p:nvPr/>
        </p:nvSpPr>
        <p:spPr>
          <a:xfrm>
            <a:off x="2699792" y="4365104"/>
            <a:ext cx="3240360" cy="63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atin typeface="Edwardian Script ITC"/>
                <a:ea typeface="Edwardian Script ITC"/>
                <a:cs typeface="Edwardian Script ITC"/>
                <a:sym typeface="Edwardian Script ITC"/>
              </a:defRPr>
            </a:lvl1pPr>
          </a:lstStyle>
          <a:p>
            <a:pPr/>
            <a:r>
              <a:t>1753 -1971</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Calibri"/>
        <a:ea typeface="Calibri"/>
        <a:cs typeface="Calibri"/>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Calibri"/>
        <a:ea typeface="Calibri"/>
        <a:cs typeface="Calibri"/>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