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8B3E0-D5B8-4665-B07D-8737C0095C9B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65BC-AB60-45FA-AD3A-21C6A9DB5B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33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65BC-AB60-45FA-AD3A-21C6A9DB5BF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59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5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49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6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44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01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56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7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4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0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74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94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4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2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FF5828-BB69-419B-BBEB-544E615F8662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D441E8-A590-4846-B7FF-F44C93FC0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02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MARTINITT E STELLINE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4272677"/>
            <a:ext cx="2374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 Chirico Giulia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Gagliano Federica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Gemelli Pietro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Massari Sara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Monga</a:t>
            </a:r>
            <a:r>
              <a:rPr lang="it-IT" dirty="0" smtClean="0"/>
              <a:t> Laura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Puttomati</a:t>
            </a:r>
            <a:r>
              <a:rPr lang="it-IT" dirty="0" smtClean="0"/>
              <a:t> Thomas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Rossetti Emma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Vitalesta</a:t>
            </a:r>
            <a:r>
              <a:rPr lang="it-IT" dirty="0" smtClean="0"/>
              <a:t> Alessandro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Xu</a:t>
            </a:r>
            <a:r>
              <a:rPr lang="it-IT" dirty="0" smtClean="0"/>
              <a:t> Elisa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3903345"/>
            <a:ext cx="192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Lavoro di: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3584697"/>
            <a:ext cx="2676525" cy="17049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6" y="3584697"/>
            <a:ext cx="2437748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102659" y="2783541"/>
            <a:ext cx="100046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Rapporto con le autorità: </a:t>
            </a:r>
          </a:p>
          <a:p>
            <a:endParaRPr lang="it-IT" sz="2000" dirty="0"/>
          </a:p>
          <a:p>
            <a:r>
              <a:rPr lang="it-IT" sz="2000" dirty="0" smtClean="0"/>
              <a:t>Renato ci ha raccontato le punizioni e umiliazione che un istitutore infliggeva ai ragazzi e con il quale ha avuto un rapporto conflittuale. Secondo lui questo comportamento antiquato e vendicativo era causato da due fattori: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Mancanza di conoscenze e competenze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Eccessivo ammontare di ore passate nel ruolo di istitutore</a:t>
            </a:r>
          </a:p>
          <a:p>
            <a:endParaRPr lang="it-IT" sz="2000" dirty="0"/>
          </a:p>
          <a:p>
            <a:r>
              <a:rPr lang="it-IT" sz="2000" dirty="0" smtClean="0"/>
              <a:t>È raccomandabile affidare gli incarichi di responsabilità a persone qualificate cioè che hanno conseguito un’apposita laurea nello specifico in pedagogia (differenza tra istitutori ed educatori).</a:t>
            </a:r>
          </a:p>
          <a:p>
            <a:endParaRPr lang="it-IT" sz="2000" dirty="0"/>
          </a:p>
          <a:p>
            <a:endParaRPr lang="it-IT" dirty="0" smtClean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94639" y="90356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INTERVISTA ALL’  EX MARTININ</a:t>
            </a:r>
            <a:br>
              <a:rPr lang="it-IT" dirty="0" smtClean="0"/>
            </a:br>
            <a:r>
              <a:rPr lang="it-IT" dirty="0" smtClean="0"/>
              <a:t>RENATO MARELLI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0314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Insegnamento al contrario:</a:t>
            </a:r>
          </a:p>
          <a:p>
            <a:pPr marL="0" indent="0">
              <a:buNone/>
            </a:pPr>
            <a:r>
              <a:rPr lang="it-IT" dirty="0" smtClean="0"/>
              <a:t>Durante la sua permanenza gli sono mancati affetto e attenzioni, che lui cercava di ottenere comportandosi da discolo.</a:t>
            </a:r>
          </a:p>
          <a:p>
            <a:pPr marL="0" indent="0">
              <a:buNone/>
            </a:pPr>
            <a:r>
              <a:rPr lang="it-IT" dirty="0"/>
              <a:t>U</a:t>
            </a:r>
            <a:r>
              <a:rPr lang="it-IT" dirty="0" smtClean="0"/>
              <a:t>na volta diventato padre ha deciso di diventare per i suoi figli un educatore affettuoso, attento e amorevole evitando di trasferire e riprodurre il comportamento tenuto dagli istitutori nei suoi confronti. 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394012" y="927847"/>
            <a:ext cx="9403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«SI INIZIA A DIVENTARE GENITORI SIN DA PICCOLI»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8122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84" y="3086067"/>
            <a:ext cx="4663844" cy="28105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3" y="801072"/>
            <a:ext cx="5988961" cy="34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710339"/>
            <a:ext cx="6377195" cy="37031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2" y="3355549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529" y="716458"/>
            <a:ext cx="7477245" cy="45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69" y="982132"/>
            <a:ext cx="4584589" cy="27556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493" y="296558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611" y="773714"/>
            <a:ext cx="4584589" cy="27556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99" y="4029601"/>
            <a:ext cx="8440502" cy="14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PO’ DI STORIA…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8000" dirty="0" smtClean="0"/>
              <a:t>Nel 1533 a Milano, </a:t>
            </a:r>
            <a:r>
              <a:rPr lang="it-IT" sz="8000" dirty="0" smtClean="0"/>
              <a:t>Girolamo </a:t>
            </a:r>
            <a:r>
              <a:rPr lang="it-IT" sz="8000" dirty="0" smtClean="0"/>
              <a:t>Emiliani, nobile veneziano, raccoglie poveri, orfani e vagabondi dando loro ospitalità nei pressi della chiesa di San Sepolcro</a:t>
            </a:r>
          </a:p>
          <a:p>
            <a:pPr marL="0" indent="0">
              <a:buNone/>
            </a:pPr>
            <a:r>
              <a:rPr lang="it-IT" sz="8000" dirty="0" smtClean="0"/>
              <a:t>Quando la sede non fu più sufficientemente ampia, il duca Francesco II li trasferì in via del Giardino, attuale via Manzoni, </a:t>
            </a:r>
            <a:r>
              <a:rPr lang="it-IT" sz="8000" dirty="0" smtClean="0"/>
              <a:t>qui poco dopo sorse la </a:t>
            </a:r>
            <a:r>
              <a:rPr lang="it-IT" sz="8000" dirty="0" smtClean="0"/>
              <a:t>chiesa di san Martino, dalla quale </a:t>
            </a:r>
            <a:r>
              <a:rPr lang="it-IT" sz="8000" dirty="0" smtClean="0"/>
              <a:t>prese poi </a:t>
            </a:r>
            <a:r>
              <a:rPr lang="it-IT" sz="8000" dirty="0" smtClean="0"/>
              <a:t>il nome l’orfanotrofio e di conseguenza anche gli stessi Martinitt</a:t>
            </a:r>
          </a:p>
          <a:p>
            <a:pPr marL="0" indent="0">
              <a:buNone/>
            </a:pPr>
            <a:r>
              <a:rPr lang="it-IT" sz="8000" dirty="0" smtClean="0"/>
              <a:t>Le bambine vennero accolte a Santa Caterina in Rancate, fino a quando Maria Teresa d’Austria nel 1752 prese l’attuale palazzo in via Magenta, che diventò l’orfanotrofio femminile «La Stella»</a:t>
            </a:r>
          </a:p>
          <a:p>
            <a:pPr marL="0" indent="0">
              <a:buNone/>
            </a:pPr>
            <a:r>
              <a:rPr lang="it-IT" sz="8000" dirty="0" smtClean="0"/>
              <a:t>Parallelamente l’orfanotrofio maschile venne spostato al monastero di San Pietro in Gessate</a:t>
            </a:r>
          </a:p>
          <a:p>
            <a:pPr marL="0" indent="0">
              <a:buNone/>
            </a:pPr>
            <a:r>
              <a:rPr lang="it-IT" sz="8000" dirty="0" smtClean="0"/>
              <a:t>Successivamente nel 1778 adottarono l’uniforme che avrebbero usato per l’Ottocento.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36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ALL’INTERNO DELL’ORFANOTROFIO MASCHILE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 </a:t>
            </a:r>
            <a:r>
              <a:rPr lang="it-IT" dirty="0"/>
              <a:t>M</a:t>
            </a:r>
            <a:r>
              <a:rPr lang="it-IT" dirty="0" smtClean="0"/>
              <a:t>artinitt venivano segnalati da parrocchie/istituti/organismi di polizia in un’età compresa dai 7 ai 18 anni. </a:t>
            </a:r>
          </a:p>
          <a:p>
            <a:pPr marL="0" indent="0">
              <a:buNone/>
            </a:pPr>
            <a:r>
              <a:rPr lang="it-IT" dirty="0" smtClean="0"/>
              <a:t>Il regolamento teresiano, redatto su modelli viennesi, mirava a restituire gli orfani come buoni cittadini e capaci lavoratori.</a:t>
            </a:r>
          </a:p>
          <a:p>
            <a:pPr marL="0" indent="0">
              <a:buNone/>
            </a:pPr>
            <a:r>
              <a:rPr lang="it-IT" dirty="0" smtClean="0"/>
              <a:t>Fino ai 10 anni gli impegni principali erano lo studio, i lavori leggeri e le commissioni. </a:t>
            </a:r>
          </a:p>
          <a:p>
            <a:pPr marL="0" indent="0">
              <a:buNone/>
            </a:pPr>
            <a:r>
              <a:rPr lang="it-IT" dirty="0" smtClean="0"/>
              <a:t>Istruzione e formazione professionale erano uniformati.</a:t>
            </a:r>
          </a:p>
          <a:p>
            <a:pPr marL="0" indent="0">
              <a:buNone/>
            </a:pPr>
            <a:r>
              <a:rPr lang="it-IT" dirty="0" smtClean="0"/>
              <a:t>Dall’età di 10 anni erano inviati nelle botteghe dalle quali ricevevano un salario i cui ¾ erano trattenuti dall’istituto.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23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45" y="914400"/>
            <a:ext cx="4385210" cy="26356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355" y="2851019"/>
            <a:ext cx="5915728" cy="303669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175169" y="1567543"/>
            <a:ext cx="409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Lavori riscontrati 1800-1900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GIORNATA DI UN MARTININ nel XIX secolo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Al levarsi del sole inizia la loro giornata</a:t>
            </a:r>
          </a:p>
          <a:p>
            <a:r>
              <a:rPr lang="it-IT" dirty="0" smtClean="0"/>
              <a:t>Preghiera</a:t>
            </a:r>
          </a:p>
          <a:p>
            <a:r>
              <a:rPr lang="it-IT" dirty="0" smtClean="0"/>
              <a:t>Colazione</a:t>
            </a:r>
          </a:p>
          <a:p>
            <a:r>
              <a:rPr lang="it-IT" dirty="0"/>
              <a:t>M</a:t>
            </a:r>
            <a:r>
              <a:rPr lang="it-IT" dirty="0" smtClean="0"/>
              <a:t>essa</a:t>
            </a:r>
          </a:p>
          <a:p>
            <a:r>
              <a:rPr lang="it-IT" dirty="0" smtClean="0"/>
              <a:t>Studio </a:t>
            </a:r>
          </a:p>
          <a:p>
            <a:r>
              <a:rPr lang="it-IT" dirty="0"/>
              <a:t>L</a:t>
            </a:r>
            <a:r>
              <a:rPr lang="it-IT" dirty="0" smtClean="0"/>
              <a:t>avori leggeri</a:t>
            </a:r>
          </a:p>
          <a:p>
            <a:r>
              <a:rPr lang="it-IT" dirty="0"/>
              <a:t>Q</a:t>
            </a:r>
            <a:r>
              <a:rPr lang="it-IT" dirty="0" smtClean="0"/>
              <a:t>ualche commissione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506" y="2945500"/>
            <a:ext cx="493209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ALL’INTERNO DELL’ORFANOTROFIO FEMMINILE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Le Stelline venivano accettate all’interno dell’orfanotrofio se avevano un’età compresa tra i 7 e i 12 anni .</a:t>
            </a:r>
          </a:p>
          <a:p>
            <a:pPr marL="0" indent="0">
              <a:buNone/>
            </a:pPr>
            <a:r>
              <a:rPr lang="it-IT" dirty="0" smtClean="0"/>
              <a:t>Dovevano essere figlie di popolani poveri o orfane di padre o entrambi i genitori.</a:t>
            </a:r>
          </a:p>
          <a:p>
            <a:pPr marL="0" indent="0">
              <a:buNone/>
            </a:pPr>
            <a:r>
              <a:rPr lang="it-IT" dirty="0" smtClean="0"/>
              <a:t>Potevano rimanere all’interno dell’istituto fino ai 21 anni.</a:t>
            </a:r>
          </a:p>
          <a:p>
            <a:pPr marL="0" indent="0">
              <a:buNone/>
            </a:pPr>
            <a:r>
              <a:rPr lang="it-IT" dirty="0" smtClean="0"/>
              <a:t>Lo scopo della permanenza in orfanotrofio era quello di divenire brave cameriere, madri, spose.</a:t>
            </a:r>
          </a:p>
        </p:txBody>
      </p:sp>
    </p:spTree>
    <p:extLst>
      <p:ext uri="{BB962C8B-B14F-4D97-AF65-F5344CB8AC3E}">
        <p14:creationId xmlns:p14="http://schemas.microsoft.com/office/powerpoint/2010/main" val="33179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GIORNATA DI UNA STELLINA  nel XIX secolo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2900" dirty="0" smtClean="0"/>
              <a:t>Sveglia all’alba</a:t>
            </a:r>
            <a:endParaRPr lang="it-IT" sz="2900" dirty="0"/>
          </a:p>
          <a:p>
            <a:r>
              <a:rPr lang="it-IT" sz="2900" dirty="0"/>
              <a:t>Messa </a:t>
            </a:r>
          </a:p>
          <a:p>
            <a:r>
              <a:rPr lang="it-IT" sz="2900" dirty="0"/>
              <a:t>Colazione</a:t>
            </a:r>
          </a:p>
          <a:p>
            <a:r>
              <a:rPr lang="it-IT" sz="2900" dirty="0"/>
              <a:t>Istruzione o servizi affermati </a:t>
            </a:r>
          </a:p>
          <a:p>
            <a:r>
              <a:rPr lang="it-IT" sz="2900" dirty="0"/>
              <a:t>Preghiere mattino e sera</a:t>
            </a:r>
          </a:p>
          <a:p>
            <a:r>
              <a:rPr lang="it-IT" sz="2900" dirty="0"/>
              <a:t>Tempo libero fino alle ore 14/14:30 </a:t>
            </a:r>
          </a:p>
          <a:p>
            <a:r>
              <a:rPr lang="it-IT" sz="2900" dirty="0"/>
              <a:t>Lavorano sino alle ore 17:30 più un’ora di merenda</a:t>
            </a:r>
          </a:p>
          <a:p>
            <a:r>
              <a:rPr lang="it-IT" sz="2900" dirty="0"/>
              <a:t>Passeggiata sino all’ora di cena </a:t>
            </a:r>
          </a:p>
          <a:p>
            <a:r>
              <a:rPr lang="it-IT" sz="2900" dirty="0"/>
              <a:t>Cena più ricreazione fino al raccoglimento in dormitorio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91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CURIOSITA’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 i pasti erano generalmente frugali e poveri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D</a:t>
            </a:r>
            <a:r>
              <a:rPr lang="it-IT" dirty="0" smtClean="0"/>
              <a:t>al 1787 normativa relativa alla cura del corpo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S</a:t>
            </a:r>
            <a:r>
              <a:rPr lang="it-IT" dirty="0" smtClean="0"/>
              <a:t>oprattutto per i Martinitt venivano favorite attività di ginnastica e     passeggiate all’aria aperta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le punizioni corporali erano, da regolamento, vietate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tornavano a casa per le festività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24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INTERVISTA ALL’  EX MARTININ</a:t>
            </a:r>
            <a:br>
              <a:rPr lang="it-IT" dirty="0" smtClean="0"/>
            </a:br>
            <a:r>
              <a:rPr lang="it-IT" dirty="0" smtClean="0"/>
              <a:t>RENATO MARELLI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Composizione familiare: </a:t>
            </a:r>
          </a:p>
          <a:p>
            <a:pPr marL="0" indent="0">
              <a:buNone/>
            </a:pPr>
            <a:r>
              <a:rPr lang="it-IT" dirty="0" smtClean="0"/>
              <a:t>1 fratello gemello e 1 sorella più grande di tre anni. I genitori (metalmeccanico e casalinga )sono morti quando aveva 2 anni, dal quel momento rimane sotto la tutela dello zio Cesare, entra nell’orfanotrofio in età scolare ed esce al compimento dei suoi 18 anni.</a:t>
            </a:r>
          </a:p>
          <a:p>
            <a:pPr marL="0" indent="0">
              <a:buNone/>
            </a:pPr>
            <a:r>
              <a:rPr lang="it-IT" dirty="0" smtClean="0"/>
              <a:t>Carriera scolastica e lavoro: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All’interno dell’istituto attende le elementari e le scuole medie, all’esterno frequenta un istituto tecnico di disegno meccanico, questa scuola gli permette di trovare il lavoro, prosegue facendo carriera fino a diventare capo disegnatore.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36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474</TotalTime>
  <Words>694</Words>
  <Application>Microsoft Office PowerPoint</Application>
  <PresentationFormat>Widescreen</PresentationFormat>
  <Paragraphs>73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Wingdings</vt:lpstr>
      <vt:lpstr>Organico</vt:lpstr>
      <vt:lpstr>MARTINITT E STELLINE</vt:lpstr>
      <vt:lpstr>UN PO’ DI STORIA…</vt:lpstr>
      <vt:lpstr>ALL’INTERNO DELL’ORFANOTROFIO MASCHILE</vt:lpstr>
      <vt:lpstr>Presentazione standard di PowerPoint</vt:lpstr>
      <vt:lpstr>LA GIORNATA DI UN MARTININ nel XIX secolo</vt:lpstr>
      <vt:lpstr>ALL’INTERNO DELL’ORFANOTROFIO FEMMINILE </vt:lpstr>
      <vt:lpstr>LA GIORNATA DI UNA STELLINA  nel XIX secolo </vt:lpstr>
      <vt:lpstr>CURIOSITA’</vt:lpstr>
      <vt:lpstr>INTERVISTA ALL’  EX MARTININ RENATO MARELLI</vt:lpstr>
      <vt:lpstr>INTERVISTA ALL’  EX MARTININ RENATO MARELLI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MARTINITT E STELLINE</dc:title>
  <dc:creator>Administrator</dc:creator>
  <cp:lastModifiedBy>Museo 07</cp:lastModifiedBy>
  <cp:revision>32</cp:revision>
  <dcterms:created xsi:type="dcterms:W3CDTF">2018-11-22T15:53:05Z</dcterms:created>
  <dcterms:modified xsi:type="dcterms:W3CDTF">2020-03-10T15:51:04Z</dcterms:modified>
</cp:coreProperties>
</file>