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60" r:id="rId5"/>
    <p:sldId id="263" r:id="rId6"/>
    <p:sldId id="264" r:id="rId7"/>
    <p:sldId id="262" r:id="rId8"/>
    <p:sldId id="266" r:id="rId9"/>
    <p:sldId id="267" r:id="rId10"/>
    <p:sldId id="270" r:id="rId11"/>
    <p:sldId id="268" r:id="rId12"/>
    <p:sldId id="269" r:id="rId1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8" d="100"/>
          <a:sy n="98" d="100"/>
        </p:scale>
        <p:origin x="27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Cartel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Cartel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ferna\Documents\alternanza%20museo\lavori%2080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cat>
            <c:strRef>
              <c:f>Foglio1!$A$1:$A$16</c:f>
              <c:strCache>
                <c:ptCount val="16"/>
                <c:pt idx="0">
                  <c:v>CALZOLAIO</c:v>
                </c:pt>
                <c:pt idx="1">
                  <c:v>INTAGLIATORE</c:v>
                </c:pt>
                <c:pt idx="2">
                  <c:v>EBANISTA</c:v>
                </c:pt>
                <c:pt idx="3">
                  <c:v>NEGOZIANTE</c:v>
                </c:pt>
                <c:pt idx="4">
                  <c:v>LATTONIERE</c:v>
                </c:pt>
                <c:pt idx="5">
                  <c:v>MACELLAIO</c:v>
                </c:pt>
                <c:pt idx="6">
                  <c:v>PETTINAIO</c:v>
                </c:pt>
                <c:pt idx="7">
                  <c:v>CUOCO</c:v>
                </c:pt>
                <c:pt idx="8">
                  <c:v>MACCHINISTA </c:v>
                </c:pt>
                <c:pt idx="9">
                  <c:v>VETRAIO</c:v>
                </c:pt>
                <c:pt idx="10">
                  <c:v>LITOGRAFO</c:v>
                </c:pt>
                <c:pt idx="11">
                  <c:v>MECCANICO </c:v>
                </c:pt>
                <c:pt idx="12">
                  <c:v>FABBRO</c:v>
                </c:pt>
                <c:pt idx="13">
                  <c:v>SARTO</c:v>
                </c:pt>
                <c:pt idx="14">
                  <c:v>TIPOGRAFO</c:v>
                </c:pt>
                <c:pt idx="15">
                  <c:v>FALEGNAME</c:v>
                </c:pt>
              </c:strCache>
            </c:strRef>
          </c:cat>
          <c:val>
            <c:numRef>
              <c:f>Foglio1!$B$1:$B$16</c:f>
              <c:numCache>
                <c:formatCode>General</c:formatCode>
                <c:ptCount val="16"/>
                <c:pt idx="0">
                  <c:v>2</c:v>
                </c:pt>
                <c:pt idx="1">
                  <c:v>2</c:v>
                </c:pt>
                <c:pt idx="2">
                  <c:v>2</c:v>
                </c:pt>
                <c:pt idx="3">
                  <c:v>2</c:v>
                </c:pt>
                <c:pt idx="4">
                  <c:v>2</c:v>
                </c:pt>
                <c:pt idx="5">
                  <c:v>2</c:v>
                </c:pt>
                <c:pt idx="6">
                  <c:v>2</c:v>
                </c:pt>
                <c:pt idx="7">
                  <c:v>2</c:v>
                </c:pt>
                <c:pt idx="8">
                  <c:v>3</c:v>
                </c:pt>
                <c:pt idx="9">
                  <c:v>3</c:v>
                </c:pt>
                <c:pt idx="10">
                  <c:v>4</c:v>
                </c:pt>
                <c:pt idx="11">
                  <c:v>4</c:v>
                </c:pt>
                <c:pt idx="12">
                  <c:v>4</c:v>
                </c:pt>
                <c:pt idx="13">
                  <c:v>5</c:v>
                </c:pt>
                <c:pt idx="14">
                  <c:v>11</c:v>
                </c:pt>
                <c:pt idx="15">
                  <c:v>12</c:v>
                </c:pt>
              </c:numCache>
            </c:numRef>
          </c:val>
          <c:extLst>
            <c:ext xmlns:c16="http://schemas.microsoft.com/office/drawing/2014/chart" uri="{C3380CC4-5D6E-409C-BE32-E72D297353CC}">
              <c16:uniqueId val="{00000000-ED6A-45F5-9BD4-CC3E9431D71B}"/>
            </c:ext>
          </c:extLst>
        </c:ser>
        <c:dLbls>
          <c:showLegendKey val="0"/>
          <c:showVal val="0"/>
          <c:showCatName val="0"/>
          <c:showSerName val="0"/>
          <c:showPercent val="0"/>
          <c:showBubbleSize val="0"/>
        </c:dLbls>
        <c:gapWidth val="300"/>
        <c:axId val="69479808"/>
        <c:axId val="69550464"/>
      </c:barChart>
      <c:catAx>
        <c:axId val="69479808"/>
        <c:scaling>
          <c:orientation val="minMax"/>
        </c:scaling>
        <c:delete val="0"/>
        <c:axPos val="b"/>
        <c:numFmt formatCode="General" sourceLinked="0"/>
        <c:majorTickMark val="none"/>
        <c:minorTickMark val="none"/>
        <c:tickLblPos val="nextTo"/>
        <c:crossAx val="69550464"/>
        <c:crosses val="autoZero"/>
        <c:auto val="1"/>
        <c:lblAlgn val="ctr"/>
        <c:lblOffset val="100"/>
        <c:noMultiLvlLbl val="0"/>
      </c:catAx>
      <c:valAx>
        <c:axId val="69550464"/>
        <c:scaling>
          <c:orientation val="minMax"/>
        </c:scaling>
        <c:delete val="0"/>
        <c:axPos val="l"/>
        <c:majorGridlines/>
        <c:minorGridlines/>
        <c:numFmt formatCode="General" sourceLinked="1"/>
        <c:majorTickMark val="out"/>
        <c:minorTickMark val="none"/>
        <c:tickLblPos val="nextTo"/>
        <c:crossAx val="6947980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strRef>
              <c:f>Foglio1!$A$1:$A$19</c:f>
              <c:strCache>
                <c:ptCount val="19"/>
                <c:pt idx="0">
                  <c:v>TIPOGRAFO</c:v>
                </c:pt>
                <c:pt idx="1">
                  <c:v>LITOGRAFO</c:v>
                </c:pt>
                <c:pt idx="2">
                  <c:v>INTAGLIATORE</c:v>
                </c:pt>
                <c:pt idx="3">
                  <c:v>GAZZISTA</c:v>
                </c:pt>
                <c:pt idx="4">
                  <c:v>SOLDATO</c:v>
                </c:pt>
                <c:pt idx="5">
                  <c:v>VIGILE</c:v>
                </c:pt>
                <c:pt idx="6">
                  <c:v>FACCHINO</c:v>
                </c:pt>
                <c:pt idx="7">
                  <c:v>FORNAIO</c:v>
                </c:pt>
                <c:pt idx="8">
                  <c:v>FABBRO</c:v>
                </c:pt>
                <c:pt idx="9">
                  <c:v>FALEGNAME</c:v>
                </c:pt>
                <c:pt idx="10">
                  <c:v>CONTADINO</c:v>
                </c:pt>
                <c:pt idx="11">
                  <c:v>DISOCCUPATO</c:v>
                </c:pt>
                <c:pt idx="12">
                  <c:v>TINTORE</c:v>
                </c:pt>
                <c:pt idx="13">
                  <c:v>IDRAULICO</c:v>
                </c:pt>
                <c:pt idx="14">
                  <c:v>MURATORE</c:v>
                </c:pt>
                <c:pt idx="15">
                  <c:v>FATTORINO</c:v>
                </c:pt>
                <c:pt idx="16">
                  <c:v>CARRETTIERE</c:v>
                </c:pt>
                <c:pt idx="17">
                  <c:v>IMPIEGATO </c:v>
                </c:pt>
                <c:pt idx="18">
                  <c:v>MECCANICO</c:v>
                </c:pt>
              </c:strCache>
            </c:strRef>
          </c:cat>
          <c:val>
            <c:numRef>
              <c:f>Foglio1!$B$1:$B$19</c:f>
              <c:numCache>
                <c:formatCode>General</c:formatCode>
                <c:ptCount val="19"/>
                <c:pt idx="0">
                  <c:v>2</c:v>
                </c:pt>
                <c:pt idx="1">
                  <c:v>2</c:v>
                </c:pt>
                <c:pt idx="2">
                  <c:v>2</c:v>
                </c:pt>
                <c:pt idx="3">
                  <c:v>2</c:v>
                </c:pt>
                <c:pt idx="4">
                  <c:v>2</c:v>
                </c:pt>
                <c:pt idx="5">
                  <c:v>2</c:v>
                </c:pt>
                <c:pt idx="6">
                  <c:v>2</c:v>
                </c:pt>
                <c:pt idx="7">
                  <c:v>2</c:v>
                </c:pt>
                <c:pt idx="8">
                  <c:v>2</c:v>
                </c:pt>
                <c:pt idx="9">
                  <c:v>2</c:v>
                </c:pt>
                <c:pt idx="10">
                  <c:v>2</c:v>
                </c:pt>
                <c:pt idx="11">
                  <c:v>3</c:v>
                </c:pt>
                <c:pt idx="12">
                  <c:v>3</c:v>
                </c:pt>
                <c:pt idx="13">
                  <c:v>3</c:v>
                </c:pt>
                <c:pt idx="14">
                  <c:v>3</c:v>
                </c:pt>
                <c:pt idx="15">
                  <c:v>3</c:v>
                </c:pt>
                <c:pt idx="16">
                  <c:v>4</c:v>
                </c:pt>
                <c:pt idx="17">
                  <c:v>5</c:v>
                </c:pt>
                <c:pt idx="18">
                  <c:v>13</c:v>
                </c:pt>
              </c:numCache>
            </c:numRef>
          </c:val>
          <c:extLst>
            <c:ext xmlns:c16="http://schemas.microsoft.com/office/drawing/2014/chart" uri="{C3380CC4-5D6E-409C-BE32-E72D297353CC}">
              <c16:uniqueId val="{00000000-6E8A-45B7-BA68-83874775FE4B}"/>
            </c:ext>
          </c:extLst>
        </c:ser>
        <c:dLbls>
          <c:showLegendKey val="0"/>
          <c:showVal val="0"/>
          <c:showCatName val="0"/>
          <c:showSerName val="0"/>
          <c:showPercent val="0"/>
          <c:showBubbleSize val="0"/>
        </c:dLbls>
        <c:gapWidth val="300"/>
        <c:axId val="63428096"/>
        <c:axId val="63429632"/>
      </c:barChart>
      <c:catAx>
        <c:axId val="63428096"/>
        <c:scaling>
          <c:orientation val="minMax"/>
        </c:scaling>
        <c:delete val="0"/>
        <c:axPos val="b"/>
        <c:numFmt formatCode="General" sourceLinked="0"/>
        <c:majorTickMark val="none"/>
        <c:minorTickMark val="none"/>
        <c:tickLblPos val="nextTo"/>
        <c:crossAx val="63429632"/>
        <c:crosses val="autoZero"/>
        <c:auto val="1"/>
        <c:lblAlgn val="ctr"/>
        <c:lblOffset val="100"/>
        <c:noMultiLvlLbl val="0"/>
      </c:catAx>
      <c:valAx>
        <c:axId val="63429632"/>
        <c:scaling>
          <c:orientation val="minMax"/>
        </c:scaling>
        <c:delete val="0"/>
        <c:axPos val="l"/>
        <c:majorGridlines/>
        <c:minorGridlines/>
        <c:numFmt formatCode="General" sourceLinked="1"/>
        <c:majorTickMark val="out"/>
        <c:minorTickMark val="none"/>
        <c:tickLblPos val="nextTo"/>
        <c:crossAx val="63428096"/>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606859828928809E-2"/>
          <c:y val="4.4854741482741108E-2"/>
          <c:w val="0.95282129316307407"/>
          <c:h val="0.89189155498860972"/>
        </c:manualLayout>
      </c:layout>
      <c:barChart>
        <c:barDir val="col"/>
        <c:grouping val="clustered"/>
        <c:varyColors val="0"/>
        <c:ser>
          <c:idx val="0"/>
          <c:order val="0"/>
          <c:invertIfNegative val="0"/>
          <c:cat>
            <c:strRef>
              <c:f>Foglio1!$A$1:$A$6</c:f>
              <c:strCache>
                <c:ptCount val="6"/>
                <c:pt idx="0">
                  <c:v>BIANCHIERA</c:v>
                </c:pt>
                <c:pt idx="1">
                  <c:v>SERVENTE</c:v>
                </c:pt>
                <c:pt idx="2">
                  <c:v>DISOCCUPATA</c:v>
                </c:pt>
                <c:pt idx="3">
                  <c:v>CAMERIERA</c:v>
                </c:pt>
                <c:pt idx="4">
                  <c:v>CASALINGA</c:v>
                </c:pt>
                <c:pt idx="5">
                  <c:v>CUCITRICE</c:v>
                </c:pt>
              </c:strCache>
            </c:strRef>
          </c:cat>
          <c:val>
            <c:numRef>
              <c:f>Foglio1!$B$1:$B$6</c:f>
              <c:numCache>
                <c:formatCode>General</c:formatCode>
                <c:ptCount val="6"/>
                <c:pt idx="0">
                  <c:v>1</c:v>
                </c:pt>
                <c:pt idx="1">
                  <c:v>2</c:v>
                </c:pt>
                <c:pt idx="2">
                  <c:v>2</c:v>
                </c:pt>
                <c:pt idx="3">
                  <c:v>2</c:v>
                </c:pt>
                <c:pt idx="4">
                  <c:v>3</c:v>
                </c:pt>
                <c:pt idx="5">
                  <c:v>5</c:v>
                </c:pt>
              </c:numCache>
            </c:numRef>
          </c:val>
          <c:extLst>
            <c:ext xmlns:c16="http://schemas.microsoft.com/office/drawing/2014/chart" uri="{C3380CC4-5D6E-409C-BE32-E72D297353CC}">
              <c16:uniqueId val="{00000000-1544-4B93-8D71-78F1493DFF24}"/>
            </c:ext>
          </c:extLst>
        </c:ser>
        <c:dLbls>
          <c:showLegendKey val="0"/>
          <c:showVal val="0"/>
          <c:showCatName val="0"/>
          <c:showSerName val="0"/>
          <c:showPercent val="0"/>
          <c:showBubbleSize val="0"/>
        </c:dLbls>
        <c:gapWidth val="300"/>
        <c:axId val="61145088"/>
        <c:axId val="61146624"/>
      </c:barChart>
      <c:catAx>
        <c:axId val="61145088"/>
        <c:scaling>
          <c:orientation val="minMax"/>
        </c:scaling>
        <c:delete val="0"/>
        <c:axPos val="b"/>
        <c:numFmt formatCode="General" sourceLinked="0"/>
        <c:majorTickMark val="none"/>
        <c:minorTickMark val="none"/>
        <c:tickLblPos val="nextTo"/>
        <c:crossAx val="61146624"/>
        <c:crosses val="autoZero"/>
        <c:auto val="1"/>
        <c:lblAlgn val="ctr"/>
        <c:lblOffset val="100"/>
        <c:noMultiLvlLbl val="0"/>
      </c:catAx>
      <c:valAx>
        <c:axId val="61146624"/>
        <c:scaling>
          <c:orientation val="minMax"/>
        </c:scaling>
        <c:delete val="0"/>
        <c:axPos val="l"/>
        <c:majorGridlines/>
        <c:minorGridlines/>
        <c:numFmt formatCode="General" sourceLinked="1"/>
        <c:majorTickMark val="out"/>
        <c:minorTickMark val="none"/>
        <c:tickLblPos val="nextTo"/>
        <c:crossAx val="61145088"/>
        <c:crosses val="autoZero"/>
        <c:crossBetween val="between"/>
      </c:valAx>
    </c:plotArea>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2"/>
      </p:bgRef>
    </p:bg>
    <p:spTree>
      <p:nvGrpSpPr>
        <p:cNvPr id="1" name=""/>
        <p:cNvGrpSpPr/>
        <p:nvPr/>
      </p:nvGrpSpPr>
      <p:grpSpPr>
        <a:xfrm>
          <a:off x="0" y="0"/>
          <a:ext cx="0" cy="0"/>
          <a:chOff x="0" y="0"/>
          <a:chExt cx="0" cy="0"/>
        </a:xfrm>
      </p:grpSpPr>
      <p:sp>
        <p:nvSpPr>
          <p:cNvPr id="1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tangolo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ttotitolo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p:txBody>
          <a:bodyPr/>
          <a:lstStyle/>
          <a:p>
            <a:fld id="{9220859C-BF62-4C15-BBFC-EBA7CD603D5F}" type="datetimeFigureOut">
              <a:rPr lang="it-IT" smtClean="0"/>
              <a:pPr/>
              <a:t>26/02/2020</a:t>
            </a:fld>
            <a:endParaRPr lang="it-IT"/>
          </a:p>
        </p:txBody>
      </p:sp>
      <p:sp>
        <p:nvSpPr>
          <p:cNvPr id="17" name="Segnaposto piè di pagina 16"/>
          <p:cNvSpPr>
            <a:spLocks noGrp="1"/>
          </p:cNvSpPr>
          <p:nvPr>
            <p:ph type="ftr" sz="quarter" idx="11"/>
          </p:nvPr>
        </p:nvSpPr>
        <p:spPr/>
        <p:txBody>
          <a:bodyPr/>
          <a:lstStyle/>
          <a:p>
            <a:endParaRPr lang="it-IT"/>
          </a:p>
        </p:txBody>
      </p:sp>
      <p:sp>
        <p:nvSpPr>
          <p:cNvPr id="7" name="Connettore 1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ttangolo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egnaposto numero diapositiva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4A42908-903F-4809-9E7D-30F02DE64FA3}" type="slidenum">
              <a:rPr lang="it-IT" smtClean="0"/>
              <a:pPr/>
              <a:t>‹N›</a:t>
            </a:fld>
            <a:endParaRPr lang="it-IT"/>
          </a:p>
        </p:txBody>
      </p:sp>
      <p:sp>
        <p:nvSpPr>
          <p:cNvPr id="8" name="Titolo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it-IT" smtClean="0"/>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9220859C-BF62-4C15-BBFC-EBA7CD603D5F}" type="datetimeFigureOut">
              <a:rPr lang="it-IT" smtClean="0"/>
              <a:pPr/>
              <a:t>26/02/2020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4A42908-903F-4809-9E7D-30F02DE64FA3}"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bg>
      <p:bgRef idx="1001">
        <a:schemeClr val="bg2"/>
      </p:bgRef>
    </p:bg>
    <p:spTree>
      <p:nvGrpSpPr>
        <p:cNvPr id="1" name=""/>
        <p:cNvGrpSpPr/>
        <p:nvPr/>
      </p:nvGrpSpPr>
      <p:grpSpPr>
        <a:xfrm>
          <a:off x="0" y="0"/>
          <a:ext cx="0" cy="0"/>
          <a:chOff x="0" y="0"/>
          <a:chExt cx="0" cy="0"/>
        </a:xfrm>
      </p:grpSpPr>
      <p:sp>
        <p:nvSpPr>
          <p:cNvPr id="7" name="Rettango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tangolo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tangolo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tangolo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tangolo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tangolo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ttore 1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egnaposto numero diapositiva 5"/>
          <p:cNvSpPr>
            <a:spLocks noGrp="1"/>
          </p:cNvSpPr>
          <p:nvPr>
            <p:ph type="sldNum" sz="quarter" idx="12"/>
          </p:nvPr>
        </p:nvSpPr>
        <p:spPr>
          <a:xfrm>
            <a:off x="6915912" y="3009901"/>
            <a:ext cx="457200" cy="441325"/>
          </a:xfrm>
        </p:spPr>
        <p:txBody>
          <a:bodyPr/>
          <a:lstStyle/>
          <a:p>
            <a:fld id="{B4A42908-903F-4809-9E7D-30F02DE64FA3}" type="slidenum">
              <a:rPr lang="it-IT" smtClean="0"/>
              <a:pPr/>
              <a:t>‹N›</a:t>
            </a:fld>
            <a:endParaRPr lang="it-IT"/>
          </a:p>
        </p:txBody>
      </p:sp>
      <p:sp>
        <p:nvSpPr>
          <p:cNvPr id="3" name="Segnaposto testo verticale 2"/>
          <p:cNvSpPr>
            <a:spLocks noGrp="1"/>
          </p:cNvSpPr>
          <p:nvPr>
            <p:ph type="body" orient="vert" idx="1"/>
          </p:nvPr>
        </p:nvSpPr>
        <p:spPr>
          <a:xfrm>
            <a:off x="304800" y="304800"/>
            <a:ext cx="6553200" cy="5821366"/>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9220859C-BF62-4C15-BBFC-EBA7CD603D5F}" type="datetimeFigureOut">
              <a:rPr lang="it-IT" smtClean="0"/>
              <a:pPr/>
              <a:t>26/02/2020</a:t>
            </a:fld>
            <a:endParaRPr lang="it-IT"/>
          </a:p>
        </p:txBody>
      </p:sp>
      <p:sp>
        <p:nvSpPr>
          <p:cNvPr id="5" name="Segnaposto piè di pagina 4"/>
          <p:cNvSpPr>
            <a:spLocks noGrp="1"/>
          </p:cNvSpPr>
          <p:nvPr>
            <p:ph type="ftr" sz="quarter" idx="11"/>
          </p:nvPr>
        </p:nvSpPr>
        <p:spPr/>
        <p:txBody>
          <a:bodyPr/>
          <a:lstStyle/>
          <a:p>
            <a:endParaRPr lang="it-IT"/>
          </a:p>
        </p:txBody>
      </p:sp>
      <p:sp>
        <p:nvSpPr>
          <p:cNvPr id="2" name="Titolo verticale 1"/>
          <p:cNvSpPr>
            <a:spLocks noGrp="1"/>
          </p:cNvSpPr>
          <p:nvPr>
            <p:ph type="title" orient="vert"/>
          </p:nvPr>
        </p:nvSpPr>
        <p:spPr>
          <a:xfrm>
            <a:off x="7391400" y="304801"/>
            <a:ext cx="1447800" cy="5851525"/>
          </a:xfrm>
        </p:spPr>
        <p:txBody>
          <a:bodyPr vert="eaVert"/>
          <a:lstStyle/>
          <a:p>
            <a:r>
              <a:rPr kumimoji="0" lang="it-IT" smtClean="0"/>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chemeClr val="accent3">
                    <a:shade val="75000"/>
                  </a:schemeClr>
                </a:solidFill>
              </a:defRPr>
            </a:lvl1pPr>
          </a:lstStyle>
          <a:p>
            <a:r>
              <a:rPr kumimoji="0" lang="it-IT" smtClean="0"/>
              <a:t>Fare clic per modificare lo stile del titolo</a:t>
            </a:r>
            <a:endParaRPr kumimoji="0" lang="en-US"/>
          </a:p>
        </p:txBody>
      </p:sp>
      <p:sp>
        <p:nvSpPr>
          <p:cNvPr id="4" name="Segnaposto data 3"/>
          <p:cNvSpPr>
            <a:spLocks noGrp="1"/>
          </p:cNvSpPr>
          <p:nvPr>
            <p:ph type="dt" sz="half" idx="10"/>
          </p:nvPr>
        </p:nvSpPr>
        <p:spPr/>
        <p:txBody>
          <a:bodyPr/>
          <a:lstStyle/>
          <a:p>
            <a:fld id="{9220859C-BF62-4C15-BBFC-EBA7CD603D5F}" type="datetimeFigureOut">
              <a:rPr lang="it-IT" smtClean="0"/>
              <a:pPr/>
              <a:t>26/02/2020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a:xfrm>
            <a:off x="4361688" y="1026372"/>
            <a:ext cx="457200" cy="441325"/>
          </a:xfrm>
        </p:spPr>
        <p:txBody>
          <a:bodyPr/>
          <a:lstStyle/>
          <a:p>
            <a:fld id="{B4A42908-903F-4809-9E7D-30F02DE64FA3}" type="slidenum">
              <a:rPr lang="it-IT" smtClean="0"/>
              <a:pPr/>
              <a:t>‹N›</a:t>
            </a:fld>
            <a:endParaRPr lang="it-IT"/>
          </a:p>
        </p:txBody>
      </p:sp>
      <p:sp>
        <p:nvSpPr>
          <p:cNvPr id="8" name="Segnaposto contenuto 7"/>
          <p:cNvSpPr>
            <a:spLocks noGrp="1"/>
          </p:cNvSpPr>
          <p:nvPr>
            <p:ph sz="quarter" idx="1"/>
          </p:nvPr>
        </p:nvSpPr>
        <p:spPr>
          <a:xfrm>
            <a:off x="301752" y="1527048"/>
            <a:ext cx="850392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1"/>
      </p:bgRef>
    </p:bg>
    <p:spTree>
      <p:nvGrpSpPr>
        <p:cNvPr id="1" name=""/>
        <p:cNvGrpSpPr/>
        <p:nvPr/>
      </p:nvGrpSpPr>
      <p:grpSpPr>
        <a:xfrm>
          <a:off x="0" y="0"/>
          <a:ext cx="0" cy="0"/>
          <a:chOff x="0" y="0"/>
          <a:chExt cx="0" cy="0"/>
        </a:xfrm>
      </p:grpSpPr>
      <p:sp>
        <p:nvSpPr>
          <p:cNvPr id="17" name="Rettango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ttangolo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egnaposto testo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13" name="Rettangolo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ttangolo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Segnaposto piè di pagina 4"/>
          <p:cNvSpPr>
            <a:spLocks noGrp="1"/>
          </p:cNvSpPr>
          <p:nvPr>
            <p:ph type="ftr" sz="quarter" idx="11"/>
          </p:nvPr>
        </p:nvSpPr>
        <p:spPr/>
        <p:txBody>
          <a:bodyPr/>
          <a:lstStyle/>
          <a:p>
            <a:endParaRPr lang="it-IT"/>
          </a:p>
        </p:txBody>
      </p:sp>
      <p:sp>
        <p:nvSpPr>
          <p:cNvPr id="4" name="Segnaposto data 3"/>
          <p:cNvSpPr>
            <a:spLocks noGrp="1"/>
          </p:cNvSpPr>
          <p:nvPr>
            <p:ph type="dt" sz="half" idx="10"/>
          </p:nvPr>
        </p:nvSpPr>
        <p:spPr/>
        <p:txBody>
          <a:bodyPr/>
          <a:lstStyle/>
          <a:p>
            <a:fld id="{9220859C-BF62-4C15-BBFC-EBA7CD603D5F}" type="datetimeFigureOut">
              <a:rPr lang="it-IT" smtClean="0"/>
              <a:pPr/>
              <a:t>26/02/2020</a:t>
            </a:fld>
            <a:endParaRPr lang="it-IT"/>
          </a:p>
        </p:txBody>
      </p:sp>
      <p:sp>
        <p:nvSpPr>
          <p:cNvPr id="8" name="Connettore 1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egnaposto numero diapositiva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4A42908-903F-4809-9E7D-30F02DE64FA3}" type="slidenum">
              <a:rPr lang="it-IT" smtClean="0"/>
              <a:pPr/>
              <a:t>‹N›</a:t>
            </a:fld>
            <a:endParaRPr lang="it-IT"/>
          </a:p>
        </p:txBody>
      </p:sp>
      <p:sp>
        <p:nvSpPr>
          <p:cNvPr id="2" name="Titolo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it-IT" smtClean="0"/>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301752" y="228600"/>
            <a:ext cx="8534400" cy="758952"/>
          </a:xfrm>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a:xfrm>
            <a:off x="5791200" y="6409944"/>
            <a:ext cx="3044952" cy="365760"/>
          </a:xfrm>
        </p:spPr>
        <p:txBody>
          <a:bodyPr/>
          <a:lstStyle/>
          <a:p>
            <a:fld id="{9220859C-BF62-4C15-BBFC-EBA7CD603D5F}" type="datetimeFigureOut">
              <a:rPr lang="it-IT" smtClean="0"/>
              <a:pPr/>
              <a:t>26/02/2020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4A42908-903F-4809-9E7D-30F02DE64FA3}" type="slidenum">
              <a:rPr lang="it-IT" smtClean="0"/>
              <a:pPr/>
              <a:t>‹N›</a:t>
            </a:fld>
            <a:endParaRPr lang="it-IT"/>
          </a:p>
        </p:txBody>
      </p:sp>
      <p:sp>
        <p:nvSpPr>
          <p:cNvPr id="8" name="Connettore 1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Segnaposto contenuto 9"/>
          <p:cNvSpPr>
            <a:spLocks noGrp="1"/>
          </p:cNvSpPr>
          <p:nvPr>
            <p:ph sz="half" idx="1"/>
          </p:nvPr>
        </p:nvSpPr>
        <p:spPr>
          <a:xfrm>
            <a:off x="301752" y="1371600"/>
            <a:ext cx="4038600" cy="4681728"/>
          </a:xfrm>
        </p:spPr>
        <p:txBody>
          <a:bodyPr/>
          <a:lstStyle>
            <a:lvl1pPr>
              <a:defRPr sz="2500"/>
            </a:lvl1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2" name="Segnaposto contenuto 11"/>
          <p:cNvSpPr>
            <a:spLocks noGrp="1"/>
          </p:cNvSpPr>
          <p:nvPr>
            <p:ph sz="half" idx="2"/>
          </p:nvPr>
        </p:nvSpPr>
        <p:spPr>
          <a:xfrm>
            <a:off x="4800600" y="1371600"/>
            <a:ext cx="4038600" cy="4681728"/>
          </a:xfrm>
        </p:spPr>
        <p:txBody>
          <a:bodyPr/>
          <a:lstStyle>
            <a:lvl1pPr>
              <a:defRPr sz="2500"/>
            </a:lvl1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1">
        <a:schemeClr val="bg2"/>
      </p:bgRef>
    </p:bg>
    <p:spTree>
      <p:nvGrpSpPr>
        <p:cNvPr id="1" name=""/>
        <p:cNvGrpSpPr/>
        <p:nvPr/>
      </p:nvGrpSpPr>
      <p:grpSpPr>
        <a:xfrm>
          <a:off x="0" y="0"/>
          <a:ext cx="0" cy="0"/>
          <a:chOff x="0" y="0"/>
          <a:chExt cx="0" cy="0"/>
        </a:xfrm>
      </p:grpSpPr>
      <p:sp>
        <p:nvSpPr>
          <p:cNvPr id="10" name="Connettore 1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ttangolo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ttangolo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ttangolo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ttangolo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ttangolo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Segnaposto testo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7" name="Segnaposto data 6"/>
          <p:cNvSpPr>
            <a:spLocks noGrp="1"/>
          </p:cNvSpPr>
          <p:nvPr>
            <p:ph type="dt" sz="half" idx="10"/>
          </p:nvPr>
        </p:nvSpPr>
        <p:spPr/>
        <p:txBody>
          <a:bodyPr/>
          <a:lstStyle/>
          <a:p>
            <a:fld id="{9220859C-BF62-4C15-BBFC-EBA7CD603D5F}" type="datetimeFigureOut">
              <a:rPr lang="it-IT" smtClean="0"/>
              <a:pPr/>
              <a:t>26/02/2020</a:t>
            </a:fld>
            <a:endParaRPr lang="it-IT"/>
          </a:p>
        </p:txBody>
      </p:sp>
      <p:sp>
        <p:nvSpPr>
          <p:cNvPr id="8" name="Segnaposto piè di pagina 7"/>
          <p:cNvSpPr>
            <a:spLocks noGrp="1"/>
          </p:cNvSpPr>
          <p:nvPr>
            <p:ph type="ftr" sz="quarter" idx="11"/>
          </p:nvPr>
        </p:nvSpPr>
        <p:spPr>
          <a:xfrm>
            <a:off x="304800" y="6409944"/>
            <a:ext cx="3581400" cy="365760"/>
          </a:xfrm>
        </p:spPr>
        <p:txBody>
          <a:bodyPr/>
          <a:lstStyle/>
          <a:p>
            <a:endParaRPr lang="it-IT"/>
          </a:p>
        </p:txBody>
      </p:sp>
      <p:sp>
        <p:nvSpPr>
          <p:cNvPr id="15" name="Connettore 1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Segnaposto contenuto 23"/>
          <p:cNvSpPr>
            <a:spLocks noGrp="1"/>
          </p:cNvSpPr>
          <p:nvPr>
            <p:ph sz="quarter" idx="2"/>
          </p:nvPr>
        </p:nvSpPr>
        <p:spPr>
          <a:xfrm>
            <a:off x="301752" y="2471383"/>
            <a:ext cx="4041648" cy="3818404"/>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6" name="Segnaposto contenuto 25"/>
          <p:cNvSpPr>
            <a:spLocks noGrp="1"/>
          </p:cNvSpPr>
          <p:nvPr>
            <p:ph sz="quarter" idx="4"/>
          </p:nvPr>
        </p:nvSpPr>
        <p:spPr>
          <a:xfrm>
            <a:off x="4800600" y="2471383"/>
            <a:ext cx="4038600" cy="382219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5" name="Oval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egnaposto numero diapositiva 8"/>
          <p:cNvSpPr>
            <a:spLocks noGrp="1"/>
          </p:cNvSpPr>
          <p:nvPr>
            <p:ph type="sldNum" sz="quarter" idx="12"/>
          </p:nvPr>
        </p:nvSpPr>
        <p:spPr>
          <a:xfrm>
            <a:off x="4343400" y="1042416"/>
            <a:ext cx="457200" cy="441325"/>
          </a:xfrm>
        </p:spPr>
        <p:txBody>
          <a:bodyPr/>
          <a:lstStyle>
            <a:lvl1pPr algn="ctr">
              <a:defRPr/>
            </a:lvl1pPr>
          </a:lstStyle>
          <a:p>
            <a:fld id="{B4A42908-903F-4809-9E7D-30F02DE64FA3}" type="slidenum">
              <a:rPr lang="it-IT" smtClean="0"/>
              <a:pPr/>
              <a:t>‹N›</a:t>
            </a:fld>
            <a:endParaRPr lang="it-IT"/>
          </a:p>
        </p:txBody>
      </p:sp>
      <p:sp>
        <p:nvSpPr>
          <p:cNvPr id="23" name="Titolo 22"/>
          <p:cNvSpPr>
            <a:spLocks noGrp="1"/>
          </p:cNvSpPr>
          <p:nvPr>
            <p:ph type="title"/>
          </p:nvPr>
        </p:nvSpPr>
        <p:spPr/>
        <p:txBody>
          <a:bodyPr rtlCol="0" anchor="b" anchorCtr="0"/>
          <a:lstStyle/>
          <a:p>
            <a:r>
              <a:rPr kumimoji="0" lang="it-IT" smtClean="0"/>
              <a:t>Fare clic per modificare lo stile del titolo</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9220859C-BF62-4C15-BBFC-EBA7CD603D5F}" type="datetimeFigureOut">
              <a:rPr lang="it-IT" smtClean="0"/>
              <a:pPr/>
              <a:t>26/02/2020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a:xfrm>
            <a:off x="4343400" y="1036020"/>
            <a:ext cx="457200" cy="441325"/>
          </a:xfrm>
        </p:spPr>
        <p:txBody>
          <a:bodyPr/>
          <a:lstStyle/>
          <a:p>
            <a:fld id="{B4A42908-903F-4809-9E7D-30F02DE64FA3}"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7" name="Rettangolo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tangolo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ttangolo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tangolo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ttangolo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ttangolo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Segnaposto data 1"/>
          <p:cNvSpPr>
            <a:spLocks noGrp="1"/>
          </p:cNvSpPr>
          <p:nvPr>
            <p:ph type="dt" sz="half" idx="10"/>
          </p:nvPr>
        </p:nvSpPr>
        <p:spPr/>
        <p:txBody>
          <a:bodyPr/>
          <a:lstStyle/>
          <a:p>
            <a:fld id="{9220859C-BF62-4C15-BBFC-EBA7CD603D5F}" type="datetimeFigureOut">
              <a:rPr lang="it-IT" smtClean="0"/>
              <a:pPr/>
              <a:t>26/02/2020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a:xfrm>
            <a:off x="4267200" y="6324600"/>
            <a:ext cx="609600" cy="441324"/>
          </a:xfrm>
        </p:spPr>
        <p:txBody>
          <a:bodyPr/>
          <a:lstStyle>
            <a:lvl1pPr>
              <a:defRPr>
                <a:solidFill>
                  <a:srgbClr val="FFFFFF"/>
                </a:solidFill>
              </a:defRPr>
            </a:lvl1pPr>
          </a:lstStyle>
          <a:p>
            <a:fld id="{B4A42908-903F-4809-9E7D-30F02DE64FA3}"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1"/>
      </p:bgRef>
    </p:bg>
    <p:spTree>
      <p:nvGrpSpPr>
        <p:cNvPr id="1" name=""/>
        <p:cNvGrpSpPr/>
        <p:nvPr/>
      </p:nvGrpSpPr>
      <p:grpSpPr>
        <a:xfrm>
          <a:off x="0" y="0"/>
          <a:ext cx="0" cy="0"/>
          <a:chOff x="0" y="0"/>
          <a:chExt cx="0" cy="0"/>
        </a:xfrm>
      </p:grpSpPr>
      <p:sp>
        <p:nvSpPr>
          <p:cNvPr id="19" name="Rettangolo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ttangolo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tangolo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ttangolo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8" name="Rettangolo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ttore 1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Segnaposto contenuto 19"/>
          <p:cNvSpPr>
            <a:spLocks noGrp="1"/>
          </p:cNvSpPr>
          <p:nvPr>
            <p:ph sz="quarter" idx="1"/>
          </p:nvPr>
        </p:nvSpPr>
        <p:spPr>
          <a:xfrm>
            <a:off x="3124200" y="685800"/>
            <a:ext cx="5638800" cy="5410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Oval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egnaposto numero diapositiva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4A42908-903F-4809-9E7D-30F02DE64FA3}" type="slidenum">
              <a:rPr lang="it-IT" smtClean="0"/>
              <a:pPr/>
              <a:t>‹N›</a:t>
            </a:fld>
            <a:endParaRPr lang="it-IT"/>
          </a:p>
        </p:txBody>
      </p:sp>
      <p:sp>
        <p:nvSpPr>
          <p:cNvPr id="21" name="Rettangolo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egnaposto data 4"/>
          <p:cNvSpPr>
            <a:spLocks noGrp="1"/>
          </p:cNvSpPr>
          <p:nvPr>
            <p:ph type="dt" sz="half" idx="10"/>
          </p:nvPr>
        </p:nvSpPr>
        <p:spPr/>
        <p:txBody>
          <a:bodyPr/>
          <a:lstStyle/>
          <a:p>
            <a:fld id="{9220859C-BF62-4C15-BBFC-EBA7CD603D5F}" type="datetimeFigureOut">
              <a:rPr lang="it-IT" smtClean="0"/>
              <a:pPr/>
              <a:t>26/02/2020</a:t>
            </a:fld>
            <a:endParaRPr lang="it-IT"/>
          </a:p>
        </p:txBody>
      </p:sp>
      <p:sp>
        <p:nvSpPr>
          <p:cNvPr id="6" name="Segnaposto piè di pagina 5"/>
          <p:cNvSpPr>
            <a:spLocks noGrp="1"/>
          </p:cNvSpPr>
          <p:nvPr>
            <p:ph type="ftr" sz="quarter" idx="11"/>
          </p:nvPr>
        </p:nvSpPr>
        <p:spPr>
          <a:xfrm>
            <a:off x="301752" y="6410848"/>
            <a:ext cx="3383280" cy="365760"/>
          </a:xfrm>
        </p:spPr>
        <p:txBody>
          <a:bodyPr/>
          <a:lstStyle/>
          <a:p>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1" name="Connettore 1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ttangolo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ttangolo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ttangolo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ttangolo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egnaposto numero diapositiva 6"/>
          <p:cNvSpPr>
            <a:spLocks noGrp="1"/>
          </p:cNvSpPr>
          <p:nvPr>
            <p:ph type="sldNum" sz="quarter" idx="12"/>
          </p:nvPr>
        </p:nvSpPr>
        <p:spPr>
          <a:xfrm>
            <a:off x="1371600" y="312738"/>
            <a:ext cx="457200" cy="441325"/>
          </a:xfrm>
        </p:spPr>
        <p:txBody>
          <a:bodyPr/>
          <a:lstStyle/>
          <a:p>
            <a:fld id="{B4A42908-903F-4809-9E7D-30F02DE64FA3}" type="slidenum">
              <a:rPr lang="it-IT" smtClean="0"/>
              <a:pPr/>
              <a:t>‹N›</a:t>
            </a:fld>
            <a:endParaRPr lang="it-IT"/>
          </a:p>
        </p:txBody>
      </p:sp>
      <p:sp>
        <p:nvSpPr>
          <p:cNvPr id="2" name="Titolo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3000375" y="609600"/>
            <a:ext cx="5867400" cy="4267200"/>
          </a:xfrm>
        </p:spPr>
        <p:txBody>
          <a:bodyPr/>
          <a:lstStyle>
            <a:lvl1pPr marL="0" indent="0">
              <a:buNone/>
              <a:defRPr sz="3200"/>
            </a:lvl1pPr>
          </a:lstStyle>
          <a:p>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22" name="Rettangolo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Segnaposto data 4"/>
          <p:cNvSpPr>
            <a:spLocks noGrp="1"/>
          </p:cNvSpPr>
          <p:nvPr>
            <p:ph type="dt" sz="half" idx="10"/>
          </p:nvPr>
        </p:nvSpPr>
        <p:spPr>
          <a:xfrm>
            <a:off x="5788152" y="6404984"/>
            <a:ext cx="3044952" cy="365760"/>
          </a:xfrm>
        </p:spPr>
        <p:txBody>
          <a:bodyPr/>
          <a:lstStyle/>
          <a:p>
            <a:fld id="{9220859C-BF62-4C15-BBFC-EBA7CD603D5F}" type="datetimeFigureOut">
              <a:rPr lang="it-IT" smtClean="0"/>
              <a:pPr/>
              <a:t>26/02/2020</a:t>
            </a:fld>
            <a:endParaRPr lang="it-IT"/>
          </a:p>
        </p:txBody>
      </p:sp>
      <p:sp>
        <p:nvSpPr>
          <p:cNvPr id="6" name="Segnaposto piè di pagina 5"/>
          <p:cNvSpPr>
            <a:spLocks noGrp="1"/>
          </p:cNvSpPr>
          <p:nvPr>
            <p:ph type="ftr" sz="quarter" idx="11"/>
          </p:nvPr>
        </p:nvSpPr>
        <p:spPr>
          <a:xfrm>
            <a:off x="301752" y="6410848"/>
            <a:ext cx="3584448" cy="365760"/>
          </a:xfrm>
        </p:spPr>
        <p:txBody>
          <a:body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ttangolo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ttangolo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ttangolo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ttangolo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ttangolo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Segnaposto data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220859C-BF62-4C15-BBFC-EBA7CD603D5F}" type="datetimeFigureOut">
              <a:rPr lang="it-IT" smtClean="0"/>
              <a:pPr/>
              <a:t>26/02/2020</a:t>
            </a:fld>
            <a:endParaRPr lang="it-IT"/>
          </a:p>
        </p:txBody>
      </p:sp>
      <p:sp>
        <p:nvSpPr>
          <p:cNvPr id="3" name="Segnaposto piè di pagina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it-IT"/>
          </a:p>
        </p:txBody>
      </p:sp>
      <p:sp>
        <p:nvSpPr>
          <p:cNvPr id="8" name="Rettangolo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ttore 1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egnaposto numero diapositiva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4A42908-903F-4809-9E7D-30F02DE64FA3}" type="slidenum">
              <a:rPr lang="it-IT" smtClean="0"/>
              <a:pPr/>
              <a:t>‹N›</a:t>
            </a:fld>
            <a:endParaRPr lang="it-IT"/>
          </a:p>
        </p:txBody>
      </p:sp>
      <p:sp>
        <p:nvSpPr>
          <p:cNvPr id="22" name="Segnaposto titolo 21"/>
          <p:cNvSpPr>
            <a:spLocks noGrp="1"/>
          </p:cNvSpPr>
          <p:nvPr>
            <p:ph type="title"/>
          </p:nvPr>
        </p:nvSpPr>
        <p:spPr>
          <a:xfrm>
            <a:off x="301752" y="228600"/>
            <a:ext cx="8534400" cy="758952"/>
          </a:xfrm>
          <a:prstGeom prst="rect">
            <a:avLst/>
          </a:prstGeom>
        </p:spPr>
        <p:txBody>
          <a:bodyPr vert="horz" anchor="b">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371600" y="2819400"/>
            <a:ext cx="6400800" cy="3324244"/>
          </a:xfrm>
        </p:spPr>
        <p:txBody>
          <a:bodyPr numCol="1">
            <a:normAutofit fontScale="77500" lnSpcReduction="20000"/>
          </a:bodyPr>
          <a:lstStyle/>
          <a:p>
            <a:r>
              <a:rPr lang="it-IT" dirty="0" smtClean="0">
                <a:latin typeface="Bookman" pitchFamily="18" charset="0"/>
              </a:rPr>
              <a:t>LE TESTIMONIANZE TRATTE DA RICERCHE NEI fascicoli personali degli orfani</a:t>
            </a:r>
          </a:p>
          <a:p>
            <a:r>
              <a:rPr lang="it-IT" dirty="0" smtClean="0">
                <a:solidFill>
                  <a:srgbClr val="00B0F0"/>
                </a:solidFill>
                <a:latin typeface="Bookman" pitchFamily="18" charset="0"/>
              </a:rPr>
              <a:t> </a:t>
            </a:r>
          </a:p>
          <a:p>
            <a:r>
              <a:rPr lang="it-IT" sz="1400" b="0" dirty="0" smtClean="0">
                <a:solidFill>
                  <a:srgbClr val="00B0F0"/>
                </a:solidFill>
                <a:latin typeface="Bookman" pitchFamily="18" charset="0"/>
              </a:rPr>
              <a:t> Cristina cottone</a:t>
            </a:r>
          </a:p>
          <a:p>
            <a:endParaRPr lang="it-IT" sz="1400" b="0" dirty="0" smtClean="0">
              <a:latin typeface="Bookman" pitchFamily="18" charset="0"/>
            </a:endParaRPr>
          </a:p>
          <a:p>
            <a:r>
              <a:rPr lang="it-IT" sz="1400" b="0" dirty="0" smtClean="0">
                <a:solidFill>
                  <a:schemeClr val="accent6"/>
                </a:solidFill>
                <a:latin typeface="Bookman" pitchFamily="18" charset="0"/>
              </a:rPr>
              <a:t> Giulio </a:t>
            </a:r>
            <a:r>
              <a:rPr lang="it-IT" sz="1400" b="0" dirty="0" err="1" smtClean="0">
                <a:solidFill>
                  <a:schemeClr val="accent6"/>
                </a:solidFill>
                <a:latin typeface="Bookman" pitchFamily="18" charset="0"/>
              </a:rPr>
              <a:t>primavesi</a:t>
            </a:r>
            <a:endParaRPr lang="it-IT" sz="1400" b="0" dirty="0" smtClean="0">
              <a:solidFill>
                <a:schemeClr val="accent6"/>
              </a:solidFill>
              <a:latin typeface="Bookman" pitchFamily="18" charset="0"/>
            </a:endParaRPr>
          </a:p>
          <a:p>
            <a:endParaRPr lang="it-IT" sz="1400" b="0" dirty="0" smtClean="0">
              <a:latin typeface="Bookman" pitchFamily="18" charset="0"/>
            </a:endParaRPr>
          </a:p>
          <a:p>
            <a:r>
              <a:rPr lang="it-IT" sz="1400" b="0" dirty="0" smtClean="0">
                <a:solidFill>
                  <a:srgbClr val="00B0F0"/>
                </a:solidFill>
                <a:latin typeface="Bookman" pitchFamily="18" charset="0"/>
              </a:rPr>
              <a:t>vanessa </a:t>
            </a:r>
            <a:r>
              <a:rPr lang="it-IT" sz="1400" b="0" dirty="0" err="1" smtClean="0">
                <a:solidFill>
                  <a:srgbClr val="00B0F0"/>
                </a:solidFill>
                <a:latin typeface="Bookman" pitchFamily="18" charset="0"/>
              </a:rPr>
              <a:t>tretola</a:t>
            </a:r>
            <a:endParaRPr lang="it-IT" sz="1400" b="0" dirty="0" smtClean="0">
              <a:solidFill>
                <a:srgbClr val="00B0F0"/>
              </a:solidFill>
              <a:latin typeface="Bookman" pitchFamily="18" charset="0"/>
            </a:endParaRPr>
          </a:p>
          <a:p>
            <a:endParaRPr lang="it-IT" sz="1400" b="0" dirty="0" smtClean="0">
              <a:latin typeface="Bookman" pitchFamily="18" charset="0"/>
            </a:endParaRPr>
          </a:p>
          <a:p>
            <a:r>
              <a:rPr lang="it-IT" sz="1400" b="0" dirty="0" err="1" smtClean="0">
                <a:solidFill>
                  <a:schemeClr val="accent6"/>
                </a:solidFill>
                <a:latin typeface="Bookman" pitchFamily="18" charset="0"/>
              </a:rPr>
              <a:t>lorenzo</a:t>
            </a:r>
            <a:r>
              <a:rPr lang="it-IT" sz="1400" b="0" dirty="0" smtClean="0">
                <a:solidFill>
                  <a:schemeClr val="accent6"/>
                </a:solidFill>
                <a:latin typeface="Bookman" pitchFamily="18" charset="0"/>
              </a:rPr>
              <a:t> </a:t>
            </a:r>
            <a:r>
              <a:rPr lang="it-IT" sz="1400" b="0" dirty="0" err="1" smtClean="0">
                <a:solidFill>
                  <a:schemeClr val="accent6"/>
                </a:solidFill>
                <a:latin typeface="Bookman" pitchFamily="18" charset="0"/>
              </a:rPr>
              <a:t>tulino</a:t>
            </a:r>
            <a:endParaRPr lang="it-IT" sz="1400" b="0" dirty="0" smtClean="0">
              <a:solidFill>
                <a:schemeClr val="accent6"/>
              </a:solidFill>
              <a:latin typeface="Bookman" pitchFamily="18" charset="0"/>
            </a:endParaRPr>
          </a:p>
          <a:p>
            <a:endParaRPr lang="it-IT" sz="1400" b="0" dirty="0" smtClean="0">
              <a:solidFill>
                <a:schemeClr val="accent6"/>
              </a:solidFill>
              <a:latin typeface="Bookman" pitchFamily="18" charset="0"/>
            </a:endParaRPr>
          </a:p>
          <a:p>
            <a:r>
              <a:rPr lang="it-IT" sz="1400" b="0" dirty="0" err="1" smtClean="0">
                <a:solidFill>
                  <a:schemeClr val="accent6"/>
                </a:solidFill>
                <a:latin typeface="Bookman" pitchFamily="18" charset="0"/>
              </a:rPr>
              <a:t>filippo</a:t>
            </a:r>
            <a:r>
              <a:rPr lang="it-IT" sz="1400" b="0" dirty="0" smtClean="0">
                <a:solidFill>
                  <a:schemeClr val="accent6"/>
                </a:solidFill>
                <a:latin typeface="Bookman" pitchFamily="18" charset="0"/>
              </a:rPr>
              <a:t> </a:t>
            </a:r>
            <a:r>
              <a:rPr lang="it-IT" sz="1400" b="0" dirty="0" err="1" smtClean="0">
                <a:solidFill>
                  <a:schemeClr val="accent6"/>
                </a:solidFill>
                <a:latin typeface="Bookman" pitchFamily="18" charset="0"/>
              </a:rPr>
              <a:t>ogliari</a:t>
            </a:r>
            <a:endParaRPr lang="it-IT" sz="1400" b="0" dirty="0" smtClean="0">
              <a:solidFill>
                <a:schemeClr val="accent6"/>
              </a:solidFill>
              <a:latin typeface="Bookman" pitchFamily="18" charset="0"/>
            </a:endParaRPr>
          </a:p>
          <a:p>
            <a:endParaRPr lang="it-IT" sz="1400" b="0" dirty="0" smtClean="0">
              <a:solidFill>
                <a:schemeClr val="accent6"/>
              </a:solidFill>
              <a:latin typeface="Bookman" pitchFamily="18" charset="0"/>
            </a:endParaRPr>
          </a:p>
          <a:p>
            <a:r>
              <a:rPr lang="it-IT" sz="1400" b="0" dirty="0" err="1" smtClean="0">
                <a:solidFill>
                  <a:schemeClr val="accent6"/>
                </a:solidFill>
                <a:latin typeface="Bookman" pitchFamily="18" charset="0"/>
              </a:rPr>
              <a:t>alessandro</a:t>
            </a:r>
            <a:r>
              <a:rPr lang="it-IT" sz="1400" b="0" dirty="0" smtClean="0">
                <a:solidFill>
                  <a:schemeClr val="accent6"/>
                </a:solidFill>
                <a:latin typeface="Bookman" pitchFamily="18" charset="0"/>
              </a:rPr>
              <a:t> </a:t>
            </a:r>
            <a:r>
              <a:rPr lang="it-IT" sz="1400" b="0" dirty="0" err="1" smtClean="0">
                <a:solidFill>
                  <a:schemeClr val="accent6"/>
                </a:solidFill>
                <a:latin typeface="Bookman" pitchFamily="18" charset="0"/>
              </a:rPr>
              <a:t>margreth</a:t>
            </a:r>
            <a:endParaRPr lang="it-IT" sz="1400" b="0" dirty="0" smtClean="0">
              <a:solidFill>
                <a:schemeClr val="accent6"/>
              </a:solidFill>
              <a:latin typeface="Bookman" pitchFamily="18" charset="0"/>
            </a:endParaRPr>
          </a:p>
          <a:p>
            <a:endParaRPr lang="it-IT" sz="1400" b="0" dirty="0" smtClean="0">
              <a:solidFill>
                <a:schemeClr val="accent6"/>
              </a:solidFill>
              <a:latin typeface="Bookman" pitchFamily="18" charset="0"/>
            </a:endParaRPr>
          </a:p>
          <a:p>
            <a:r>
              <a:rPr lang="it-IT" sz="1400" b="0" dirty="0" err="1" smtClean="0">
                <a:solidFill>
                  <a:schemeClr val="accent6"/>
                </a:solidFill>
                <a:latin typeface="Bookman" pitchFamily="18" charset="0"/>
              </a:rPr>
              <a:t>abdel</a:t>
            </a:r>
            <a:r>
              <a:rPr lang="it-IT" sz="1400" b="0" dirty="0" smtClean="0">
                <a:solidFill>
                  <a:schemeClr val="accent6"/>
                </a:solidFill>
                <a:latin typeface="Bookman" pitchFamily="18" charset="0"/>
              </a:rPr>
              <a:t> </a:t>
            </a:r>
            <a:r>
              <a:rPr lang="it-IT" sz="1400" b="0" dirty="0" err="1" smtClean="0">
                <a:solidFill>
                  <a:schemeClr val="accent6"/>
                </a:solidFill>
                <a:latin typeface="Bookman" pitchFamily="18" charset="0"/>
              </a:rPr>
              <a:t>moustafa</a:t>
            </a:r>
            <a:endParaRPr lang="it-IT" sz="1400" b="0" dirty="0" smtClean="0">
              <a:solidFill>
                <a:schemeClr val="accent6"/>
              </a:solidFill>
              <a:latin typeface="Bookman" pitchFamily="18" charset="0"/>
            </a:endParaRPr>
          </a:p>
          <a:p>
            <a:endParaRPr lang="it-IT" sz="1400" b="0" dirty="0" smtClean="0">
              <a:latin typeface="Bookman" pitchFamily="18" charset="0"/>
            </a:endParaRPr>
          </a:p>
          <a:p>
            <a:r>
              <a:rPr lang="it-IT" sz="1400" b="0" dirty="0" smtClean="0">
                <a:solidFill>
                  <a:srgbClr val="00B0F0"/>
                </a:solidFill>
                <a:latin typeface="Bookman" pitchFamily="18" charset="0"/>
              </a:rPr>
              <a:t>Alessia </a:t>
            </a:r>
            <a:r>
              <a:rPr lang="it-IT" sz="1400" b="0" dirty="0" err="1" smtClean="0">
                <a:solidFill>
                  <a:srgbClr val="00B0F0"/>
                </a:solidFill>
                <a:latin typeface="Bookman" pitchFamily="18" charset="0"/>
              </a:rPr>
              <a:t>razzari</a:t>
            </a:r>
            <a:endParaRPr lang="it-IT" sz="1400" b="0" dirty="0" smtClean="0">
              <a:solidFill>
                <a:srgbClr val="00B0F0"/>
              </a:solidFill>
              <a:latin typeface="Bookman" pitchFamily="18" charset="0"/>
            </a:endParaRPr>
          </a:p>
          <a:p>
            <a:endParaRPr lang="it-IT" sz="1200" dirty="0" smtClean="0">
              <a:latin typeface="Bookman" pitchFamily="18" charset="0"/>
            </a:endParaRPr>
          </a:p>
          <a:p>
            <a:endParaRPr lang="it-IT" dirty="0" smtClean="0">
              <a:latin typeface="Bookman" pitchFamily="18" charset="0"/>
            </a:endParaRPr>
          </a:p>
          <a:p>
            <a:endParaRPr lang="it-IT" dirty="0" smtClean="0">
              <a:latin typeface="Bookman" pitchFamily="18" charset="0"/>
            </a:endParaRPr>
          </a:p>
          <a:p>
            <a:endParaRPr lang="it-IT" dirty="0">
              <a:latin typeface="Bookman" pitchFamily="18" charset="0"/>
            </a:endParaRPr>
          </a:p>
        </p:txBody>
      </p:sp>
      <p:sp>
        <p:nvSpPr>
          <p:cNvPr id="2" name="Titolo 1"/>
          <p:cNvSpPr>
            <a:spLocks noGrp="1"/>
          </p:cNvSpPr>
          <p:nvPr>
            <p:ph type="ctrTitle"/>
          </p:nvPr>
        </p:nvSpPr>
        <p:spPr/>
        <p:txBody>
          <a:bodyPr/>
          <a:lstStyle/>
          <a:p>
            <a:r>
              <a:rPr lang="it-IT" dirty="0" smtClean="0">
                <a:latin typeface="Bookman" pitchFamily="18" charset="0"/>
              </a:rPr>
              <a:t>MARTINITT &amp; </a:t>
            </a:r>
            <a:r>
              <a:rPr lang="it-IT" dirty="0" smtClean="0">
                <a:solidFill>
                  <a:srgbClr val="00B0F0"/>
                </a:solidFill>
                <a:latin typeface="Bookman" pitchFamily="18" charset="0"/>
              </a:rPr>
              <a:t>STELLINE</a:t>
            </a:r>
            <a:endParaRPr lang="it-IT" dirty="0">
              <a:solidFill>
                <a:srgbClr val="00B0F0"/>
              </a:solidFill>
              <a:latin typeface="Book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latin typeface="Bookman"/>
              </a:rPr>
              <a:t>Graziella </a:t>
            </a:r>
            <a:r>
              <a:rPr lang="it-IT" dirty="0" err="1" smtClean="0">
                <a:latin typeface="Bookman"/>
              </a:rPr>
              <a:t>Capiluppi</a:t>
            </a:r>
            <a:endParaRPr lang="it-IT" dirty="0">
              <a:latin typeface="Bookman"/>
            </a:endParaRPr>
          </a:p>
        </p:txBody>
      </p:sp>
      <p:sp>
        <p:nvSpPr>
          <p:cNvPr id="3" name="Segnaposto contenuto 2"/>
          <p:cNvSpPr>
            <a:spLocks noGrp="1"/>
          </p:cNvSpPr>
          <p:nvPr>
            <p:ph sz="half" idx="1"/>
          </p:nvPr>
        </p:nvSpPr>
        <p:spPr>
          <a:xfrm>
            <a:off x="301752" y="1371600"/>
            <a:ext cx="4270248" cy="4681728"/>
          </a:xfrm>
        </p:spPr>
        <p:txBody>
          <a:bodyPr>
            <a:normAutofit/>
          </a:bodyPr>
          <a:lstStyle/>
          <a:p>
            <a:endParaRPr lang="it-IT" sz="1200" dirty="0" smtClean="0">
              <a:latin typeface="Bookman"/>
            </a:endParaRPr>
          </a:p>
          <a:p>
            <a:r>
              <a:rPr lang="it-IT" sz="1200" dirty="0" smtClean="0">
                <a:latin typeface="Bookman"/>
              </a:rPr>
              <a:t>Graziella </a:t>
            </a:r>
            <a:r>
              <a:rPr lang="it-IT" sz="1200" dirty="0" err="1" smtClean="0">
                <a:latin typeface="Bookman"/>
              </a:rPr>
              <a:t>Capiluppi</a:t>
            </a:r>
            <a:r>
              <a:rPr lang="it-IT" sz="1200" dirty="0" smtClean="0">
                <a:latin typeface="Bookman"/>
              </a:rPr>
              <a:t> nacque il 28/06/1941 a Montecchi, provincia di Reggio Emilia. La madre fu sarta e produceva divise militari, mentre il padre morì giovane nella guerra in Libia. </a:t>
            </a:r>
          </a:p>
          <a:p>
            <a:endParaRPr lang="it-IT" sz="1200" dirty="0" smtClean="0">
              <a:latin typeface="Bookman"/>
            </a:endParaRPr>
          </a:p>
          <a:p>
            <a:r>
              <a:rPr lang="it-IT" sz="1200" dirty="0" smtClean="0">
                <a:latin typeface="Bookman"/>
              </a:rPr>
              <a:t>Graziella ricorda che solo dal liceo è riuscita a stringere rapporti con altre stelline grazie a istitutrici meno rigide e severe che organizzavano attività di gruppo.</a:t>
            </a:r>
          </a:p>
          <a:p>
            <a:endParaRPr lang="it-IT" sz="1200" dirty="0" smtClean="0">
              <a:latin typeface="Bookman"/>
            </a:endParaRPr>
          </a:p>
          <a:p>
            <a:r>
              <a:rPr lang="it-IT" sz="1200" dirty="0" smtClean="0">
                <a:latin typeface="Bookman"/>
              </a:rPr>
              <a:t>L’orfanotrofio l’ ha aiutata a trovare lavoro indirizzandola in una società di assicurazioni. Grazie alla loro diligenza e alla loro rigida educazione sia i Martinitt che le </a:t>
            </a:r>
            <a:r>
              <a:rPr lang="it-IT" sz="1200" dirty="0" smtClean="0">
                <a:latin typeface="Bookman"/>
              </a:rPr>
              <a:t>Stelline </a:t>
            </a:r>
            <a:r>
              <a:rPr lang="it-IT" sz="1200" dirty="0" smtClean="0">
                <a:latin typeface="Bookman"/>
              </a:rPr>
              <a:t>erano sempre </a:t>
            </a:r>
            <a:r>
              <a:rPr lang="it-IT" sz="1200" dirty="0" smtClean="0">
                <a:latin typeface="Bookman"/>
              </a:rPr>
              <a:t>richiesti</a:t>
            </a:r>
            <a:r>
              <a:rPr lang="it-IT" sz="1200" dirty="0" smtClean="0">
                <a:latin typeface="Bookman"/>
              </a:rPr>
              <a:t>. Dunque per Graziella era facile ritrovare degli orfani sul posto di lavoro.  Ha lavorato in questa società (in piazza Diaz) per 12 anni, smettendo alla nascita di suo figlio e riprendendo alla morte di suo marito.</a:t>
            </a:r>
          </a:p>
          <a:p>
            <a:endParaRPr lang="it-IT" sz="1200" dirty="0">
              <a:latin typeface="Bookman"/>
            </a:endParaRPr>
          </a:p>
        </p:txBody>
      </p:sp>
      <p:pic>
        <p:nvPicPr>
          <p:cNvPr id="5" name="Segnaposto contenuto 4" descr="20170217_105144.jpg"/>
          <p:cNvPicPr>
            <a:picLocks noGrp="1" noChangeAspect="1"/>
          </p:cNvPicPr>
          <p:nvPr>
            <p:ph sz="half" idx="2"/>
          </p:nvPr>
        </p:nvPicPr>
        <p:blipFill>
          <a:blip r:embed="rId2" cstate="print"/>
          <a:stretch>
            <a:fillRect/>
          </a:stretch>
        </p:blipFill>
        <p:spPr>
          <a:xfrm>
            <a:off x="4800600" y="2465764"/>
            <a:ext cx="4038600" cy="249321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latin typeface="Bookman"/>
              </a:rPr>
              <a:t>Maurizio Vago</a:t>
            </a:r>
            <a:endParaRPr lang="it-IT" dirty="0">
              <a:latin typeface="Bookman"/>
            </a:endParaRPr>
          </a:p>
        </p:txBody>
      </p:sp>
      <p:sp>
        <p:nvSpPr>
          <p:cNvPr id="3" name="Segnaposto contenuto 2"/>
          <p:cNvSpPr>
            <a:spLocks noGrp="1"/>
          </p:cNvSpPr>
          <p:nvPr>
            <p:ph sz="half" idx="1"/>
          </p:nvPr>
        </p:nvSpPr>
        <p:spPr>
          <a:xfrm>
            <a:off x="301752" y="1371600"/>
            <a:ext cx="4270248" cy="4681728"/>
          </a:xfrm>
        </p:spPr>
        <p:txBody>
          <a:bodyPr>
            <a:normAutofit/>
          </a:bodyPr>
          <a:lstStyle/>
          <a:p>
            <a:endParaRPr lang="it-IT" sz="1200" dirty="0" smtClean="0"/>
          </a:p>
          <a:p>
            <a:r>
              <a:rPr lang="it-IT" sz="1200" dirty="0" smtClean="0">
                <a:latin typeface="Bookman"/>
              </a:rPr>
              <a:t>Maurizio Vago nacque nel 1951 ed entrò a 9 anni  in orfanotrofio diventando il </a:t>
            </a:r>
            <a:r>
              <a:rPr lang="it-IT" sz="1200" dirty="0">
                <a:latin typeface="Bookman"/>
              </a:rPr>
              <a:t>Martinin matricola numero </a:t>
            </a:r>
            <a:r>
              <a:rPr lang="it-IT" sz="1200" dirty="0" smtClean="0">
                <a:latin typeface="Bookman"/>
              </a:rPr>
              <a:t>293. </a:t>
            </a:r>
            <a:r>
              <a:rPr lang="it-IT" sz="1200" dirty="0" smtClean="0">
                <a:latin typeface="Bookman"/>
              </a:rPr>
              <a:t>Ricorda del suo arrivo traumatico, della sensazione di smarrimento e solitudine iniziale che col tempo è andata diminuendo. </a:t>
            </a:r>
            <a:r>
              <a:rPr lang="it-IT" sz="1200" dirty="0" smtClean="0">
                <a:latin typeface="Bookman"/>
              </a:rPr>
              <a:t>Maurizio </a:t>
            </a:r>
            <a:r>
              <a:rPr lang="it-IT" sz="1200" dirty="0" smtClean="0">
                <a:latin typeface="Bookman"/>
              </a:rPr>
              <a:t>afferma infatti che  il ricovero gli ha dato la possibilità di stringere molti </a:t>
            </a:r>
            <a:r>
              <a:rPr lang="it-IT" sz="1200" dirty="0" smtClean="0">
                <a:latin typeface="Bookman"/>
              </a:rPr>
              <a:t>rapporti di amicizia </a:t>
            </a:r>
            <a:r>
              <a:rPr lang="it-IT" sz="1200" dirty="0" smtClean="0">
                <a:latin typeface="Bookman"/>
              </a:rPr>
              <a:t>con i compagni. </a:t>
            </a:r>
          </a:p>
          <a:p>
            <a:endParaRPr lang="it-IT" sz="1200" dirty="0" smtClean="0">
              <a:latin typeface="Bookman"/>
            </a:endParaRPr>
          </a:p>
          <a:p>
            <a:r>
              <a:rPr lang="it-IT" sz="1200" dirty="0" smtClean="0">
                <a:latin typeface="Bookman"/>
              </a:rPr>
              <a:t>A 17 anni è entrato nel mondo del lavoro (senza un periodo di avviamento alle </a:t>
            </a:r>
            <a:r>
              <a:rPr lang="it-IT" sz="1200" dirty="0" smtClean="0">
                <a:latin typeface="Bookman"/>
              </a:rPr>
              <a:t>spalle, fu </a:t>
            </a:r>
            <a:r>
              <a:rPr lang="it-IT" sz="1200" dirty="0" smtClean="0">
                <a:latin typeface="Bookman"/>
              </a:rPr>
              <a:t>infatti uno dei primi a fare i tre anni di medie in orfanotrofio) per lavorare in un’azienda produttrice di montacarichi. </a:t>
            </a:r>
          </a:p>
          <a:p>
            <a:endParaRPr lang="it-IT" sz="1200" dirty="0" smtClean="0">
              <a:latin typeface="Bookman"/>
            </a:endParaRPr>
          </a:p>
          <a:p>
            <a:r>
              <a:rPr lang="it-IT" sz="1200" dirty="0" smtClean="0">
                <a:latin typeface="Bookman"/>
              </a:rPr>
              <a:t>Dopo la scuola professionale di disegno ha potuto svolgere il lavoro di grafico (per il quale era più portato e che apprezzava maggiormente)   lavorando per un po’ di anni in una società farmaceutica tedesca.</a:t>
            </a:r>
          </a:p>
          <a:p>
            <a:endParaRPr lang="it-IT" sz="1200" dirty="0" smtClean="0">
              <a:latin typeface="Bookman"/>
            </a:endParaRPr>
          </a:p>
          <a:p>
            <a:r>
              <a:rPr lang="it-IT" sz="1200" dirty="0" smtClean="0">
                <a:latin typeface="Bookman"/>
              </a:rPr>
              <a:t>Maurizio, come gli altri orfani intervistati, valuta positivamente l’esperienza del ricovero che gli ha sempre dato la possibilità di mangiare e di avere una buona </a:t>
            </a:r>
            <a:r>
              <a:rPr lang="it-IT" sz="1200" dirty="0" smtClean="0">
                <a:latin typeface="Bookman"/>
              </a:rPr>
              <a:t>istruzione. </a:t>
            </a:r>
            <a:endParaRPr lang="it-IT" sz="1200" dirty="0" smtClean="0">
              <a:latin typeface="Bookman"/>
            </a:endParaRPr>
          </a:p>
        </p:txBody>
      </p:sp>
      <p:pic>
        <p:nvPicPr>
          <p:cNvPr id="5" name="Segnaposto contenuto 4" descr="IMG-20170221-WA0002.jpg"/>
          <p:cNvPicPr>
            <a:picLocks noGrp="1" noChangeAspect="1"/>
          </p:cNvPicPr>
          <p:nvPr>
            <p:ph sz="half" idx="2"/>
          </p:nvPr>
        </p:nvPicPr>
        <p:blipFill>
          <a:blip r:embed="rId2" cstate="print"/>
          <a:stretch>
            <a:fillRect/>
          </a:stretch>
        </p:blipFill>
        <p:spPr>
          <a:xfrm>
            <a:off x="4800600" y="2330410"/>
            <a:ext cx="4038600" cy="2763917"/>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Lavoro svolto e opinione comune </a:t>
            </a:r>
            <a:endParaRPr lang="it-IT" dirty="0"/>
          </a:p>
        </p:txBody>
      </p:sp>
      <p:sp>
        <p:nvSpPr>
          <p:cNvPr id="3" name="Segnaposto contenuto 2"/>
          <p:cNvSpPr>
            <a:spLocks noGrp="1"/>
          </p:cNvSpPr>
          <p:nvPr>
            <p:ph sz="quarter" idx="1"/>
          </p:nvPr>
        </p:nvSpPr>
        <p:spPr/>
        <p:txBody>
          <a:bodyPr>
            <a:normAutofit/>
          </a:bodyPr>
          <a:lstStyle/>
          <a:p>
            <a:r>
              <a:rPr lang="it-IT" sz="1400" dirty="0" smtClean="0">
                <a:latin typeface="Bookman"/>
              </a:rPr>
              <a:t>Quest’anno noi studenti della scuola Agnesi abbiamo dedicato le 80 ore di scuola-lavoro previste durante il quarto anno a un lavoro di analisi, trascrizione ed elaborazione di dati riguardanti gli orfani ricoverati </a:t>
            </a:r>
            <a:r>
              <a:rPr lang="it-IT" sz="1400" dirty="0" smtClean="0">
                <a:latin typeface="Bookman"/>
              </a:rPr>
              <a:t>negli Istituti Martinitt </a:t>
            </a:r>
            <a:r>
              <a:rPr lang="it-IT" sz="1400" dirty="0" smtClean="0">
                <a:latin typeface="Bookman"/>
              </a:rPr>
              <a:t>e </a:t>
            </a:r>
            <a:r>
              <a:rPr lang="it-IT" sz="1400" dirty="0" smtClean="0">
                <a:latin typeface="Bookman"/>
              </a:rPr>
              <a:t>Stelline </a:t>
            </a:r>
            <a:r>
              <a:rPr lang="it-IT" sz="1400" dirty="0" smtClean="0">
                <a:latin typeface="Bookman"/>
              </a:rPr>
              <a:t>durante i due secoli scorsi. Il primo giorno ci è stato </a:t>
            </a:r>
            <a:r>
              <a:rPr lang="it-IT" sz="1400" dirty="0" smtClean="0">
                <a:latin typeface="Bookman"/>
              </a:rPr>
              <a:t>mostrato il museo e dove ci ha particolarmente interessato la sala dedicata alla scuola e </a:t>
            </a:r>
            <a:r>
              <a:rPr lang="it-IT" sz="1400" dirty="0" smtClean="0">
                <a:latin typeface="Bookman"/>
              </a:rPr>
              <a:t>siamo stati incuriositi dalla materia “calligrafia” che dimostrava la corretta  postura per scrivere. Purtroppo, non ne abbiamo riscontrato i risultati nei fascicoli che abbiamo analizzato che, in alcuni casi, sono risultati indecifrabili.  </a:t>
            </a:r>
          </a:p>
          <a:p>
            <a:r>
              <a:rPr lang="it-IT" sz="1400" dirty="0" smtClean="0">
                <a:latin typeface="Bookman"/>
              </a:rPr>
              <a:t>Durante la prima settimana abbiamo letto i fascicoli degli orfani in cui venivano riportati </a:t>
            </a:r>
            <a:r>
              <a:rPr lang="it-IT" sz="1400" dirty="0" smtClean="0">
                <a:latin typeface="Bookman"/>
              </a:rPr>
              <a:t>i </a:t>
            </a:r>
            <a:r>
              <a:rPr lang="it-IT" sz="1400" dirty="0" smtClean="0">
                <a:latin typeface="Bookman"/>
              </a:rPr>
              <a:t>dati del ricoverato: nome, data di nascita, genitori ma anche le pagelle  e le (spesso bizzarre) note disciplinari con le conseguenti punizioni. Oltre ad aver imparato a decifrare grafie complesse, abbiamo potuto notare l’importanza che rivestiva la religiosità nei secoli passati: ogni orfano aveva la parrocchia di riferimento e </a:t>
            </a:r>
            <a:r>
              <a:rPr lang="it-IT" sz="1400" dirty="0" smtClean="0">
                <a:latin typeface="Bookman"/>
              </a:rPr>
              <a:t>il certificato di </a:t>
            </a:r>
            <a:r>
              <a:rPr lang="it-IT" sz="1400" dirty="0" smtClean="0">
                <a:latin typeface="Bookman"/>
              </a:rPr>
              <a:t>battesimo, che risultava  fatto quasi sempre nel primo o secondo giorno di vita. </a:t>
            </a:r>
          </a:p>
          <a:p>
            <a:r>
              <a:rPr lang="it-IT" sz="1400" dirty="0" smtClean="0">
                <a:latin typeface="Bookman"/>
              </a:rPr>
              <a:t>Dopo aver recuperato i dati,li abbiamo classificati e </a:t>
            </a:r>
            <a:r>
              <a:rPr lang="it-IT" sz="1400" dirty="0" smtClean="0">
                <a:latin typeface="Bookman"/>
              </a:rPr>
              <a:t>riordinati.</a:t>
            </a:r>
            <a:endParaRPr lang="it-IT" sz="1400" dirty="0" smtClean="0">
              <a:latin typeface="Bookman"/>
            </a:endParaRPr>
          </a:p>
          <a:p>
            <a:pPr>
              <a:buNone/>
            </a:pPr>
            <a:r>
              <a:rPr lang="it-IT" sz="1400" dirty="0" smtClean="0">
                <a:latin typeface="Bookman"/>
              </a:rPr>
              <a:t>      Lunedì abbiamo potuto intervistare due </a:t>
            </a:r>
            <a:r>
              <a:rPr lang="it-IT" sz="1400" dirty="0" smtClean="0">
                <a:latin typeface="Bookman"/>
              </a:rPr>
              <a:t>ex-Stelline </a:t>
            </a:r>
            <a:r>
              <a:rPr lang="it-IT" sz="1400" dirty="0" smtClean="0">
                <a:latin typeface="Bookman"/>
              </a:rPr>
              <a:t>ed un ex-Martinitt che ci hanno raccontato brevemente l’esperienza del ricovero  spiegandoci il processo di avviamento al lavoro e la successiva carriera lavorativa. Si sono dimostrati disponibili e tutti d’accordo nel giudicare positivamente l’esperienza del ricovero che ha permesso loro di mangiare tutti i giorni e di avere una buona istruzione. A </a:t>
            </a:r>
            <a:r>
              <a:rPr lang="it-IT" sz="1400" dirty="0" smtClean="0">
                <a:latin typeface="Bookman"/>
              </a:rPr>
              <a:t>esperienza </a:t>
            </a:r>
            <a:r>
              <a:rPr lang="it-IT" sz="1400" dirty="0" smtClean="0">
                <a:latin typeface="Bookman"/>
              </a:rPr>
              <a:t>finita, abbiamo stretto nuove amicizie</a:t>
            </a:r>
            <a:r>
              <a:rPr lang="it-IT" sz="1400" dirty="0" smtClean="0">
                <a:latin typeface="Bookman"/>
              </a:rPr>
              <a:t>, imparato </a:t>
            </a:r>
            <a:r>
              <a:rPr lang="it-IT" sz="1400" dirty="0" smtClean="0">
                <a:latin typeface="Bookman"/>
              </a:rPr>
              <a:t>a lavorare in gruppo e a conoscere le dinamiche </a:t>
            </a:r>
            <a:r>
              <a:rPr lang="it-IT" sz="1400" dirty="0" smtClean="0">
                <a:latin typeface="Bookman"/>
              </a:rPr>
              <a:t>del </a:t>
            </a:r>
            <a:r>
              <a:rPr lang="it-IT" sz="1400" dirty="0" smtClean="0">
                <a:latin typeface="Bookman"/>
              </a:rPr>
              <a:t>mondo lavorativo</a:t>
            </a:r>
            <a:endParaRPr lang="it-IT" sz="1400" dirty="0">
              <a:latin typeface="Bookman"/>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785794"/>
            <a:ext cx="2362200" cy="990600"/>
          </a:xfrm>
        </p:spPr>
        <p:txBody>
          <a:bodyPr/>
          <a:lstStyle/>
          <a:p>
            <a:r>
              <a:rPr lang="it-IT" b="0" u="sng" dirty="0" smtClean="0">
                <a:latin typeface="Bookman" pitchFamily="18" charset="0"/>
              </a:rPr>
              <a:t>Scrittura tipica ottocentesca </a:t>
            </a:r>
            <a:endParaRPr lang="it-IT" b="0" u="sng" dirty="0">
              <a:latin typeface="Bookman" pitchFamily="18" charset="0"/>
            </a:endParaRPr>
          </a:p>
        </p:txBody>
      </p:sp>
      <p:sp>
        <p:nvSpPr>
          <p:cNvPr id="4" name="Segnaposto testo 3"/>
          <p:cNvSpPr>
            <a:spLocks noGrp="1"/>
          </p:cNvSpPr>
          <p:nvPr>
            <p:ph type="body" idx="2"/>
          </p:nvPr>
        </p:nvSpPr>
        <p:spPr>
          <a:xfrm>
            <a:off x="179512" y="1857364"/>
            <a:ext cx="2736304" cy="4451956"/>
          </a:xfrm>
        </p:spPr>
        <p:txBody>
          <a:bodyPr>
            <a:noAutofit/>
          </a:bodyPr>
          <a:lstStyle/>
          <a:p>
            <a:r>
              <a:rPr lang="it-IT" sz="1400" dirty="0" smtClean="0">
                <a:latin typeface="Bookman" pitchFamily="18" charset="0"/>
              </a:rPr>
              <a:t>Analizzando i vari fascicoli abbiamo constatato che nell’ 800 la scrittura era molto curata,considerata molto importante. Difatti rientrava nelle materie di studio. Esisteva una postura alla quale bisognava attenersi in classe, bisognava essere seduti </a:t>
            </a:r>
            <a:r>
              <a:rPr lang="it-IT" sz="1400" dirty="0" smtClean="0">
                <a:latin typeface="Bookman" pitchFamily="18" charset="0"/>
              </a:rPr>
              <a:t>diritti, </a:t>
            </a:r>
            <a:r>
              <a:rPr lang="it-IT" sz="1400" dirty="0" smtClean="0">
                <a:latin typeface="Bookman" pitchFamily="18" charset="0"/>
              </a:rPr>
              <a:t>gambe perpendicolari al suolo con la sinistra lievemente avanzata. Con la mano sinistra tener ben fermo il foglio e la mano destra lievemente inclinata. Impugnare la penna con il pollice il medio e l’indice, in modo tale da avere più libertà di movimento.(La mano con la quale si era costretti a scrivere era la destra).</a:t>
            </a:r>
            <a:endParaRPr lang="it-IT" sz="1400" dirty="0">
              <a:latin typeface="Bookman" pitchFamily="18" charset="0"/>
            </a:endParaRPr>
          </a:p>
        </p:txBody>
      </p:sp>
      <p:pic>
        <p:nvPicPr>
          <p:cNvPr id="1026" name="Picture 2" descr="C:\Users\ferna\Desktop\alternanza\20170216_170043.jpg"/>
          <p:cNvPicPr>
            <a:picLocks noGrp="1" noChangeAspect="1" noChangeArrowheads="1"/>
          </p:cNvPicPr>
          <p:nvPr>
            <p:ph sz="quarter" idx="1"/>
          </p:nvPr>
        </p:nvPicPr>
        <p:blipFill>
          <a:blip r:embed="rId2" cstate="print"/>
          <a:stretch>
            <a:fillRect/>
          </a:stretch>
        </p:blipFill>
        <p:spPr bwMode="auto">
          <a:xfrm>
            <a:off x="4060789" y="685800"/>
            <a:ext cx="3765622" cy="54102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158" y="1071546"/>
            <a:ext cx="2362200" cy="919162"/>
          </a:xfrm>
        </p:spPr>
        <p:txBody>
          <a:bodyPr>
            <a:noAutofit/>
          </a:bodyPr>
          <a:lstStyle/>
          <a:p>
            <a:r>
              <a:rPr lang="it-IT" sz="2000" b="0" u="sng" dirty="0" smtClean="0">
                <a:latin typeface="Bookman" pitchFamily="18" charset="0"/>
              </a:rPr>
              <a:t>Vari tipi di scuole all’interno dell’orfanotrofio</a:t>
            </a:r>
            <a:endParaRPr lang="it-IT" sz="2000" b="0" u="sng" dirty="0">
              <a:latin typeface="Bookman" pitchFamily="18" charset="0"/>
            </a:endParaRPr>
          </a:p>
        </p:txBody>
      </p:sp>
      <p:sp>
        <p:nvSpPr>
          <p:cNvPr id="4" name="Segnaposto testo 3"/>
          <p:cNvSpPr>
            <a:spLocks noGrp="1"/>
          </p:cNvSpPr>
          <p:nvPr>
            <p:ph type="body" idx="2"/>
          </p:nvPr>
        </p:nvSpPr>
        <p:spPr/>
        <p:txBody>
          <a:bodyPr>
            <a:normAutofit/>
          </a:bodyPr>
          <a:lstStyle/>
          <a:p>
            <a:r>
              <a:rPr lang="it-IT" sz="1400" dirty="0" smtClean="0">
                <a:latin typeface="Bookman" pitchFamily="18" charset="0"/>
              </a:rPr>
              <a:t>L’orfanotrofio, </a:t>
            </a:r>
            <a:r>
              <a:rPr lang="it-IT" sz="1400" dirty="0" smtClean="0">
                <a:latin typeface="Bookman" pitchFamily="18" charset="0"/>
              </a:rPr>
              <a:t>che accoglieva </a:t>
            </a:r>
            <a:r>
              <a:rPr lang="it-IT" sz="1400" dirty="0" smtClean="0">
                <a:latin typeface="Bookman" pitchFamily="18" charset="0"/>
              </a:rPr>
              <a:t>gli orfani </a:t>
            </a:r>
            <a:r>
              <a:rPr lang="it-IT" sz="1400" dirty="0" smtClean="0">
                <a:latin typeface="Bookman" pitchFamily="18" charset="0"/>
              </a:rPr>
              <a:t>milanesi, </a:t>
            </a:r>
            <a:r>
              <a:rPr lang="it-IT" sz="1400" dirty="0" smtClean="0">
                <a:latin typeface="Bookman" pitchFamily="18" charset="0"/>
              </a:rPr>
              <a:t>aveva </a:t>
            </a:r>
            <a:r>
              <a:rPr lang="it-IT" sz="1400" dirty="0" smtClean="0">
                <a:latin typeface="Bookman" pitchFamily="18" charset="0"/>
              </a:rPr>
              <a:t>lo </a:t>
            </a:r>
            <a:r>
              <a:rPr lang="it-IT" sz="1400" dirty="0" smtClean="0">
                <a:latin typeface="Bookman" pitchFamily="18" charset="0"/>
              </a:rPr>
              <a:t>scopo di prepararli al mondo del lavoro. La preparazione era composta da 4 anni di elementari, dove i ragazzi andavano regolarmente a scuola e da altri 4 anni complementari. Durante questi ultimi 4 anni, i giovani venivano suddivisi nei vari indirizzi secondo le loro abilità e volontà, incominciando così a comprendere la vita lavorativa e ad assumere nuove competenze.</a:t>
            </a:r>
            <a:endParaRPr lang="it-IT" sz="1400" dirty="0">
              <a:latin typeface="Bookman" pitchFamily="18" charset="0"/>
            </a:endParaRPr>
          </a:p>
        </p:txBody>
      </p:sp>
      <p:pic>
        <p:nvPicPr>
          <p:cNvPr id="2050" name="Picture 2" descr="C:\Users\ferna\Desktop\alternanza\20170216_170709.jpg"/>
          <p:cNvPicPr>
            <a:picLocks noGrp="1" noChangeAspect="1" noChangeArrowheads="1"/>
          </p:cNvPicPr>
          <p:nvPr>
            <p:ph sz="quarter" idx="1"/>
          </p:nvPr>
        </p:nvPicPr>
        <p:blipFill>
          <a:blip r:embed="rId2" cstate="print"/>
          <a:stretch>
            <a:fillRect/>
          </a:stretch>
        </p:blipFill>
        <p:spPr bwMode="auto">
          <a:xfrm>
            <a:off x="4006994" y="685800"/>
            <a:ext cx="3873212" cy="54102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
          </p:nvPr>
        </p:nvSpPr>
        <p:spPr/>
        <p:txBody>
          <a:bodyPr/>
          <a:lstStyle/>
          <a:p>
            <a:pPr algn="ctr"/>
            <a:r>
              <a:rPr lang="it-IT" dirty="0" smtClean="0">
                <a:latin typeface="Bookman" pitchFamily="18" charset="0"/>
              </a:rPr>
              <a:t>MARTINITT</a:t>
            </a:r>
            <a:endParaRPr lang="it-IT" dirty="0">
              <a:latin typeface="Bookman" pitchFamily="18" charset="0"/>
            </a:endParaRPr>
          </a:p>
        </p:txBody>
      </p:sp>
      <p:sp>
        <p:nvSpPr>
          <p:cNvPr id="3" name="Segnaposto testo 2"/>
          <p:cNvSpPr>
            <a:spLocks noGrp="1"/>
          </p:cNvSpPr>
          <p:nvPr>
            <p:ph type="body" sz="half" idx="3"/>
          </p:nvPr>
        </p:nvSpPr>
        <p:spPr/>
        <p:txBody>
          <a:bodyPr/>
          <a:lstStyle/>
          <a:p>
            <a:pPr algn="ctr"/>
            <a:r>
              <a:rPr lang="it-IT" dirty="0" smtClean="0"/>
              <a:t>STELLINE</a:t>
            </a:r>
            <a:endParaRPr lang="it-IT" dirty="0"/>
          </a:p>
        </p:txBody>
      </p:sp>
      <p:sp>
        <p:nvSpPr>
          <p:cNvPr id="6" name="Titolo 5"/>
          <p:cNvSpPr>
            <a:spLocks noGrp="1"/>
          </p:cNvSpPr>
          <p:nvPr>
            <p:ph type="title"/>
          </p:nvPr>
        </p:nvSpPr>
        <p:spPr/>
        <p:txBody>
          <a:bodyPr/>
          <a:lstStyle/>
          <a:p>
            <a:r>
              <a:rPr lang="it-IT" dirty="0" smtClean="0">
                <a:latin typeface="Bookman" pitchFamily="18" charset="0"/>
              </a:rPr>
              <a:t>Divise</a:t>
            </a:r>
            <a:endParaRPr lang="it-IT" dirty="0">
              <a:latin typeface="Bookman" pitchFamily="18" charset="0"/>
            </a:endParaRPr>
          </a:p>
        </p:txBody>
      </p:sp>
      <p:pic>
        <p:nvPicPr>
          <p:cNvPr id="1026" name="Picture 2" descr="G:\alternanza Agnes 4cse 4ase\1958 Prototipo Martinin.jpg"/>
          <p:cNvPicPr>
            <a:picLocks noGrp="1" noChangeAspect="1" noChangeArrowheads="1"/>
          </p:cNvPicPr>
          <p:nvPr>
            <p:ph sz="quarter" idx="2"/>
          </p:nvPr>
        </p:nvPicPr>
        <p:blipFill rotWithShape="1">
          <a:blip r:embed="rId2" cstate="print"/>
          <a:srcRect b="10083"/>
          <a:stretch/>
        </p:blipFill>
        <p:spPr bwMode="auto">
          <a:xfrm>
            <a:off x="1108236" y="2471739"/>
            <a:ext cx="2428552" cy="3432950"/>
          </a:xfrm>
          <a:prstGeom prst="rect">
            <a:avLst/>
          </a:prstGeom>
          <a:noFill/>
        </p:spPr>
      </p:pic>
      <p:pic>
        <p:nvPicPr>
          <p:cNvPr id="1027" name="Picture 3" descr="G:\alternanza Agnes 4cse 4ase\Marina Sacchi con la sorella maggiore.JPG"/>
          <p:cNvPicPr>
            <a:picLocks noGrp="1" noChangeAspect="1" noChangeArrowheads="1"/>
          </p:cNvPicPr>
          <p:nvPr>
            <p:ph sz="quarter" idx="4"/>
          </p:nvPr>
        </p:nvPicPr>
        <p:blipFill rotWithShape="1">
          <a:blip r:embed="rId3" cstate="print"/>
          <a:srcRect b="6009"/>
          <a:stretch/>
        </p:blipFill>
        <p:spPr bwMode="auto">
          <a:xfrm>
            <a:off x="5600679" y="2475976"/>
            <a:ext cx="2423076" cy="342871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4282" y="142852"/>
            <a:ext cx="8621870" cy="987552"/>
          </a:xfrm>
        </p:spPr>
        <p:txBody>
          <a:bodyPr>
            <a:normAutofit fontScale="90000"/>
          </a:bodyPr>
          <a:lstStyle/>
          <a:p>
            <a:r>
              <a:rPr lang="it-IT" dirty="0" smtClean="0">
                <a:latin typeface="Bookman" pitchFamily="18" charset="0"/>
              </a:rPr>
              <a:t>I principali lavori maschili del </a:t>
            </a:r>
            <a:r>
              <a:rPr lang="it-IT" smtClean="0">
                <a:latin typeface="Bookman" pitchFamily="18" charset="0"/>
              </a:rPr>
              <a:t>XIX secolo</a:t>
            </a:r>
            <a:r>
              <a:rPr lang="it-IT" smtClean="0">
                <a:latin typeface="Bookman" pitchFamily="18" charset="0"/>
              </a:rPr>
              <a:t> </a:t>
            </a:r>
            <a:r>
              <a:rPr lang="it-IT" dirty="0" smtClean="0">
                <a:latin typeface="Bookman" pitchFamily="18" charset="0"/>
              </a:rPr>
              <a:t/>
            </a:r>
            <a:br>
              <a:rPr lang="it-IT" dirty="0" smtClean="0">
                <a:latin typeface="Bookman" pitchFamily="18" charset="0"/>
              </a:rPr>
            </a:br>
            <a:r>
              <a:rPr lang="it-IT" dirty="0" smtClean="0">
                <a:latin typeface="Bookman" pitchFamily="18" charset="0"/>
              </a:rPr>
              <a:t>su </a:t>
            </a:r>
            <a:r>
              <a:rPr lang="it-IT" dirty="0" smtClean="0">
                <a:latin typeface="Bookman" pitchFamily="18" charset="0"/>
              </a:rPr>
              <a:t>un campione di 62 </a:t>
            </a:r>
            <a:r>
              <a:rPr lang="it-IT" dirty="0" smtClean="0">
                <a:solidFill>
                  <a:schemeClr val="accent1"/>
                </a:solidFill>
                <a:latin typeface="Bookman" pitchFamily="18" charset="0"/>
              </a:rPr>
              <a:t>Martinitt</a:t>
            </a:r>
            <a:endParaRPr lang="it-IT" dirty="0">
              <a:solidFill>
                <a:schemeClr val="accent1"/>
              </a:solidFill>
              <a:latin typeface="Bookman" pitchFamily="18" charset="0"/>
            </a:endParaRPr>
          </a:p>
        </p:txBody>
      </p:sp>
      <p:graphicFrame>
        <p:nvGraphicFramePr>
          <p:cNvPr id="6" name="Segnaposto contenuto 5"/>
          <p:cNvGraphicFramePr>
            <a:graphicFrameLocks noGrp="1"/>
          </p:cNvGraphicFramePr>
          <p:nvPr>
            <p:ph sz="quarter" idx="1"/>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5720" y="357166"/>
            <a:ext cx="8534400" cy="771508"/>
          </a:xfrm>
        </p:spPr>
        <p:txBody>
          <a:bodyPr>
            <a:normAutofit fontScale="90000"/>
          </a:bodyPr>
          <a:lstStyle/>
          <a:p>
            <a:r>
              <a:rPr lang="it-IT" dirty="0" smtClean="0">
                <a:latin typeface="Bookman" pitchFamily="18" charset="0"/>
              </a:rPr>
              <a:t>I principali lavori maschili del ‘900 </a:t>
            </a:r>
            <a:r>
              <a:rPr lang="it-IT" dirty="0" smtClean="0">
                <a:latin typeface="Bookman" pitchFamily="18" charset="0"/>
              </a:rPr>
              <a:t/>
            </a:r>
            <a:br>
              <a:rPr lang="it-IT" dirty="0" smtClean="0">
                <a:latin typeface="Bookman" pitchFamily="18" charset="0"/>
              </a:rPr>
            </a:br>
            <a:r>
              <a:rPr lang="it-IT" dirty="0" smtClean="0">
                <a:latin typeface="Bookman" pitchFamily="18" charset="0"/>
              </a:rPr>
              <a:t>su </a:t>
            </a:r>
            <a:r>
              <a:rPr lang="it-IT" dirty="0" smtClean="0">
                <a:latin typeface="Bookman" pitchFamily="18" charset="0"/>
              </a:rPr>
              <a:t>un campione di 59 </a:t>
            </a:r>
            <a:r>
              <a:rPr lang="it-IT" dirty="0" smtClean="0">
                <a:solidFill>
                  <a:schemeClr val="accent1"/>
                </a:solidFill>
                <a:latin typeface="Bookman" pitchFamily="18" charset="0"/>
              </a:rPr>
              <a:t>Martinitt</a:t>
            </a:r>
            <a:endParaRPr lang="it-IT" dirty="0">
              <a:solidFill>
                <a:schemeClr val="accent1"/>
              </a:solidFill>
              <a:latin typeface="Bookman" pitchFamily="18" charset="0"/>
            </a:endParaRPr>
          </a:p>
        </p:txBody>
      </p:sp>
      <p:graphicFrame>
        <p:nvGraphicFramePr>
          <p:cNvPr id="6" name="Segnaposto contenuto 5"/>
          <p:cNvGraphicFramePr>
            <a:graphicFrameLocks noGrp="1"/>
          </p:cNvGraphicFramePr>
          <p:nvPr>
            <p:ph sz="quarter" idx="1"/>
          </p:nvPr>
        </p:nvGraphicFramePr>
        <p:xfrm>
          <a:off x="301625" y="1527175"/>
          <a:ext cx="8504238" cy="4572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5720" y="357166"/>
            <a:ext cx="8534400" cy="758952"/>
          </a:xfrm>
        </p:spPr>
        <p:txBody>
          <a:bodyPr>
            <a:normAutofit fontScale="90000"/>
          </a:bodyPr>
          <a:lstStyle/>
          <a:p>
            <a:r>
              <a:rPr lang="it-IT" dirty="0" smtClean="0">
                <a:latin typeface="Bookman" pitchFamily="18" charset="0"/>
              </a:rPr>
              <a:t>I principali lavori femminili del ‘900 </a:t>
            </a:r>
            <a:r>
              <a:rPr lang="it-IT" dirty="0" smtClean="0">
                <a:latin typeface="Bookman" pitchFamily="18" charset="0"/>
              </a:rPr>
              <a:t/>
            </a:r>
            <a:br>
              <a:rPr lang="it-IT" dirty="0" smtClean="0">
                <a:latin typeface="Bookman" pitchFamily="18" charset="0"/>
              </a:rPr>
            </a:br>
            <a:r>
              <a:rPr lang="it-IT" dirty="0" smtClean="0">
                <a:latin typeface="Bookman" pitchFamily="18" charset="0"/>
              </a:rPr>
              <a:t>su </a:t>
            </a:r>
            <a:r>
              <a:rPr lang="it-IT" dirty="0" smtClean="0">
                <a:latin typeface="Bookman" pitchFamily="18" charset="0"/>
              </a:rPr>
              <a:t>un campione di 15 </a:t>
            </a:r>
            <a:r>
              <a:rPr lang="it-IT" dirty="0" smtClean="0">
                <a:solidFill>
                  <a:srgbClr val="00B0F0"/>
                </a:solidFill>
                <a:latin typeface="Bookman" pitchFamily="18" charset="0"/>
              </a:rPr>
              <a:t>Stelline </a:t>
            </a:r>
            <a:endParaRPr lang="it-IT" dirty="0">
              <a:solidFill>
                <a:srgbClr val="00B0F0"/>
              </a:solidFill>
              <a:latin typeface="Bookman" pitchFamily="18" charset="0"/>
            </a:endParaRPr>
          </a:p>
        </p:txBody>
      </p:sp>
      <p:graphicFrame>
        <p:nvGraphicFramePr>
          <p:cNvPr id="4" name="Segnaposto contenuto 3"/>
          <p:cNvGraphicFramePr>
            <a:graphicFrameLocks noGrp="1"/>
          </p:cNvGraphicFramePr>
          <p:nvPr>
            <p:ph sz="quarter" idx="1"/>
          </p:nvPr>
        </p:nvGraphicFramePr>
        <p:xfrm>
          <a:off x="214282" y="1285860"/>
          <a:ext cx="8715436" cy="481331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smtClean="0">
                <a:latin typeface="Bookman" pitchFamily="18" charset="0"/>
              </a:rPr>
              <a:t>Foto di classe dei </a:t>
            </a:r>
            <a:r>
              <a:rPr lang="it-IT" dirty="0" err="1" smtClean="0">
                <a:solidFill>
                  <a:schemeClr val="accent1"/>
                </a:solidFill>
                <a:latin typeface="Bookman" pitchFamily="18" charset="0"/>
              </a:rPr>
              <a:t>Martinitt</a:t>
            </a:r>
            <a:endParaRPr lang="it-IT" dirty="0">
              <a:latin typeface="Bookman" pitchFamily="18" charset="0"/>
            </a:endParaRPr>
          </a:p>
        </p:txBody>
      </p:sp>
      <p:pic>
        <p:nvPicPr>
          <p:cNvPr id="4" name="Picture 2" descr="C:\Users\Public\Music\IMG-20170221-WA0000.jpg"/>
          <p:cNvPicPr>
            <a:picLocks noGrp="1" noChangeAspect="1" noChangeArrowheads="1"/>
          </p:cNvPicPr>
          <p:nvPr>
            <p:ph sz="quarter" idx="1"/>
          </p:nvPr>
        </p:nvPicPr>
        <p:blipFill>
          <a:blip r:embed="rId2" cstate="print"/>
          <a:srcRect l="4098" t="11941" r="18852" b="5970"/>
          <a:stretch>
            <a:fillRect/>
          </a:stretch>
        </p:blipFill>
        <p:spPr bwMode="auto">
          <a:xfrm>
            <a:off x="571472" y="1785926"/>
            <a:ext cx="8001056" cy="457203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latin typeface="Bookman"/>
              </a:rPr>
              <a:t>Adriana </a:t>
            </a:r>
            <a:r>
              <a:rPr lang="it-IT" dirty="0" err="1" smtClean="0">
                <a:latin typeface="Bookman"/>
              </a:rPr>
              <a:t>Garavaglia</a:t>
            </a:r>
            <a:endParaRPr lang="it-IT" dirty="0">
              <a:latin typeface="Bookman"/>
            </a:endParaRPr>
          </a:p>
        </p:txBody>
      </p:sp>
      <p:sp>
        <p:nvSpPr>
          <p:cNvPr id="3" name="Segnaposto contenuto 2"/>
          <p:cNvSpPr>
            <a:spLocks noGrp="1"/>
          </p:cNvSpPr>
          <p:nvPr>
            <p:ph sz="half" idx="1"/>
          </p:nvPr>
        </p:nvSpPr>
        <p:spPr>
          <a:xfrm>
            <a:off x="285720" y="1571612"/>
            <a:ext cx="4270248" cy="4681728"/>
          </a:xfrm>
        </p:spPr>
        <p:txBody>
          <a:bodyPr>
            <a:noAutofit/>
          </a:bodyPr>
          <a:lstStyle/>
          <a:p>
            <a:r>
              <a:rPr lang="it-IT" sz="1200" dirty="0" smtClean="0">
                <a:latin typeface="Bookman"/>
              </a:rPr>
              <a:t>Adriana </a:t>
            </a:r>
            <a:r>
              <a:rPr lang="it-IT" sz="1200" dirty="0" err="1" smtClean="0">
                <a:latin typeface="Bookman"/>
              </a:rPr>
              <a:t>Garavaglia</a:t>
            </a:r>
            <a:r>
              <a:rPr lang="it-IT" sz="1200" dirty="0" smtClean="0">
                <a:latin typeface="Bookman"/>
              </a:rPr>
              <a:t> nacque a Milano e rimase orfana di padre a soli 5 anni, la madre é stata costretta a ricoverarla  nell'orfanotrofio per motivi economici.</a:t>
            </a:r>
            <a:r>
              <a:rPr lang="it-IT" sz="1200" b="1" dirty="0" smtClean="0">
                <a:latin typeface="Bookman"/>
              </a:rPr>
              <a:t/>
            </a:r>
            <a:br>
              <a:rPr lang="it-IT" sz="1200" b="1" dirty="0" smtClean="0">
                <a:latin typeface="Bookman"/>
              </a:rPr>
            </a:br>
            <a:r>
              <a:rPr lang="it-IT" sz="1200" dirty="0" smtClean="0">
                <a:latin typeface="Bookman"/>
              </a:rPr>
              <a:t>Fino ai 12 anni ha frequentato la scuola e le giornate erano ripetitive. Non ha mai avuto punizioni, bensì ha ricevuto diversi premi.</a:t>
            </a:r>
            <a:r>
              <a:rPr lang="it-IT" sz="1200" b="1" dirty="0" smtClean="0">
                <a:latin typeface="Bookman"/>
              </a:rPr>
              <a:t/>
            </a:r>
            <a:br>
              <a:rPr lang="it-IT" sz="1200" b="1" dirty="0" smtClean="0">
                <a:latin typeface="Bookman"/>
              </a:rPr>
            </a:br>
            <a:endParaRPr lang="it-IT" sz="1200" b="1" dirty="0" smtClean="0">
              <a:latin typeface="Bookman"/>
            </a:endParaRPr>
          </a:p>
          <a:p>
            <a:r>
              <a:rPr lang="it-IT" sz="1200" dirty="0" smtClean="0">
                <a:latin typeface="Bookman"/>
              </a:rPr>
              <a:t>Dopo aver finito gli studi, ha iniziato a praticare cucito, ricamo e sartoria. Tutto sommato le educatrici e le insegnanti erano rigide e valide allo stesso tempo e le hanno saputo dare una buona educazione. </a:t>
            </a:r>
            <a:br>
              <a:rPr lang="it-IT" sz="1200" dirty="0" smtClean="0">
                <a:latin typeface="Bookman"/>
              </a:rPr>
            </a:br>
            <a:r>
              <a:rPr lang="it-IT" sz="1200" dirty="0" smtClean="0">
                <a:latin typeface="Bookman"/>
              </a:rPr>
              <a:t>Nel </a:t>
            </a:r>
            <a:r>
              <a:rPr lang="it-IT" sz="1200" dirty="0" smtClean="0">
                <a:latin typeface="Bookman"/>
              </a:rPr>
              <a:t>‘57 </a:t>
            </a:r>
            <a:r>
              <a:rPr lang="it-IT" sz="1200" dirty="0" smtClean="0">
                <a:latin typeface="Bookman"/>
              </a:rPr>
              <a:t>ha iniziato a lavorare come impiegata in una ditta piena di donne dattilografe e contabili. </a:t>
            </a:r>
            <a:r>
              <a:rPr lang="it-IT" sz="1200" b="1" dirty="0" smtClean="0">
                <a:latin typeface="Bookman"/>
              </a:rPr>
              <a:t/>
            </a:r>
            <a:br>
              <a:rPr lang="it-IT" sz="1200" b="1" dirty="0" smtClean="0">
                <a:latin typeface="Bookman"/>
              </a:rPr>
            </a:br>
            <a:r>
              <a:rPr lang="it-IT" sz="1200" dirty="0" smtClean="0">
                <a:latin typeface="Bookman"/>
              </a:rPr>
              <a:t>Tra il </a:t>
            </a:r>
            <a:r>
              <a:rPr lang="it-IT" sz="1200" dirty="0" smtClean="0">
                <a:latin typeface="Bookman"/>
              </a:rPr>
              <a:t>‘67 </a:t>
            </a:r>
            <a:r>
              <a:rPr lang="it-IT" sz="1200" dirty="0" smtClean="0">
                <a:latin typeface="Bookman"/>
              </a:rPr>
              <a:t>e il </a:t>
            </a:r>
            <a:r>
              <a:rPr lang="it-IT" sz="1200" dirty="0" smtClean="0">
                <a:latin typeface="Bookman"/>
              </a:rPr>
              <a:t>‘68  </a:t>
            </a:r>
            <a:r>
              <a:rPr lang="it-IT" sz="1200" dirty="0" smtClean="0">
                <a:latin typeface="Bookman"/>
              </a:rPr>
              <a:t>sono arrivati gli assistenti sociali e gli psicologi, i quali hanno abolito le uniformi e hanno introdotto per le più grandi la possibilità di andare al cinema e al teatro.</a:t>
            </a:r>
            <a:r>
              <a:rPr lang="it-IT" sz="1200" b="1" dirty="0" smtClean="0">
                <a:latin typeface="Bookman"/>
              </a:rPr>
              <a:t/>
            </a:r>
            <a:br>
              <a:rPr lang="it-IT" sz="1200" b="1" dirty="0" smtClean="0">
                <a:latin typeface="Bookman"/>
              </a:rPr>
            </a:br>
            <a:endParaRPr lang="it-IT" sz="1200" b="1" dirty="0" smtClean="0">
              <a:latin typeface="Bookman"/>
            </a:endParaRPr>
          </a:p>
          <a:p>
            <a:r>
              <a:rPr lang="it-IT" sz="1200" dirty="0" smtClean="0">
                <a:latin typeface="Bookman"/>
              </a:rPr>
              <a:t>Globalmente è stata una buona esperienza. Si ritiene fortunata  di aver ricevuto una buona educazione e istruzione. L'unico suo rimpianto è di non aver fatto conoscenze al di fuori dell'orfanotrofio, anche se con alcune orfane sono ancora in contatto tramite </a:t>
            </a:r>
            <a:r>
              <a:rPr lang="it-IT" sz="1200" dirty="0" err="1" smtClean="0">
                <a:latin typeface="Bookman"/>
              </a:rPr>
              <a:t>Facebook</a:t>
            </a:r>
            <a:r>
              <a:rPr lang="it-IT" sz="1200" dirty="0" smtClean="0">
                <a:latin typeface="Bookman"/>
              </a:rPr>
              <a:t>.</a:t>
            </a:r>
          </a:p>
        </p:txBody>
      </p:sp>
      <p:pic>
        <p:nvPicPr>
          <p:cNvPr id="5" name="Segnaposto contenuto 4" descr="IMG-20170221-WA0001.jpg"/>
          <p:cNvPicPr>
            <a:picLocks noGrp="1" noChangeAspect="1"/>
          </p:cNvPicPr>
          <p:nvPr>
            <p:ph sz="half" idx="2"/>
          </p:nvPr>
        </p:nvPicPr>
        <p:blipFill>
          <a:blip r:embed="rId2" cstate="print"/>
          <a:stretch>
            <a:fillRect/>
          </a:stretch>
        </p:blipFill>
        <p:spPr>
          <a:xfrm>
            <a:off x="4857750" y="2402359"/>
            <a:ext cx="3981450" cy="2924819"/>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ttà">
  <a:themeElements>
    <a:clrScheme name="Città">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ttà">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ttà">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1042</TotalTime>
  <Words>872</Words>
  <Application>Microsoft Office PowerPoint</Application>
  <PresentationFormat>Presentazione su schermo (4:3)</PresentationFormat>
  <Paragraphs>56</Paragraphs>
  <Slides>12</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12</vt:i4>
      </vt:variant>
    </vt:vector>
  </HeadingPairs>
  <TitlesOfParts>
    <vt:vector size="17" baseType="lpstr">
      <vt:lpstr>Bookman</vt:lpstr>
      <vt:lpstr>Georgia</vt:lpstr>
      <vt:lpstr>Wingdings</vt:lpstr>
      <vt:lpstr>Wingdings 2</vt:lpstr>
      <vt:lpstr>Città</vt:lpstr>
      <vt:lpstr>MARTINITT &amp; STELLINE</vt:lpstr>
      <vt:lpstr>Scrittura tipica ottocentesca </vt:lpstr>
      <vt:lpstr>Vari tipi di scuole all’interno dell’orfanotrofio</vt:lpstr>
      <vt:lpstr>Divise</vt:lpstr>
      <vt:lpstr>I principali lavori maschili del XIX secolo  su un campione di 62 Martinitt</vt:lpstr>
      <vt:lpstr>I principali lavori maschili del ‘900  su un campione di 59 Martinitt</vt:lpstr>
      <vt:lpstr>I principali lavori femminili del ‘900  su un campione di 15 Stelline </vt:lpstr>
      <vt:lpstr>Foto di classe dei Martinitt</vt:lpstr>
      <vt:lpstr>Adriana Garavaglia</vt:lpstr>
      <vt:lpstr>Graziella Capiluppi</vt:lpstr>
      <vt:lpstr>Maurizio Vago</vt:lpstr>
      <vt:lpstr>Lavoro svolto e opinione comune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ferna</dc:creator>
  <cp:lastModifiedBy>Museo 07</cp:lastModifiedBy>
  <cp:revision>64</cp:revision>
  <dcterms:created xsi:type="dcterms:W3CDTF">2017-02-21T08:51:55Z</dcterms:created>
  <dcterms:modified xsi:type="dcterms:W3CDTF">2020-02-26T16:29:03Z</dcterms:modified>
</cp:coreProperties>
</file>