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4" r:id="rId1"/>
  </p:sldMasterIdLst>
  <p:notesMasterIdLst>
    <p:notesMasterId r:id="rId56"/>
  </p:notesMasterIdLst>
  <p:sldIdLst>
    <p:sldId id="256" r:id="rId2"/>
    <p:sldId id="269" r:id="rId3"/>
    <p:sldId id="270" r:id="rId4"/>
    <p:sldId id="271" r:id="rId5"/>
    <p:sldId id="278" r:id="rId6"/>
    <p:sldId id="272" r:id="rId7"/>
    <p:sldId id="273" r:id="rId8"/>
    <p:sldId id="274" r:id="rId9"/>
    <p:sldId id="275" r:id="rId10"/>
    <p:sldId id="276" r:id="rId11"/>
    <p:sldId id="277" r:id="rId12"/>
    <p:sldId id="279" r:id="rId13"/>
    <p:sldId id="280" r:id="rId14"/>
    <p:sldId id="281" r:id="rId15"/>
    <p:sldId id="298" r:id="rId16"/>
    <p:sldId id="299" r:id="rId17"/>
    <p:sldId id="282" r:id="rId18"/>
    <p:sldId id="283" r:id="rId19"/>
    <p:sldId id="284" r:id="rId20"/>
    <p:sldId id="286" r:id="rId21"/>
    <p:sldId id="287" r:id="rId22"/>
    <p:sldId id="288" r:id="rId23"/>
    <p:sldId id="290" r:id="rId24"/>
    <p:sldId id="289" r:id="rId25"/>
    <p:sldId id="291" r:id="rId26"/>
    <p:sldId id="292" r:id="rId27"/>
    <p:sldId id="293" r:id="rId28"/>
    <p:sldId id="257" r:id="rId29"/>
    <p:sldId id="258" r:id="rId30"/>
    <p:sldId id="259" r:id="rId31"/>
    <p:sldId id="260" r:id="rId32"/>
    <p:sldId id="261" r:id="rId33"/>
    <p:sldId id="262" r:id="rId34"/>
    <p:sldId id="263" r:id="rId35"/>
    <p:sldId id="264" r:id="rId36"/>
    <p:sldId id="265" r:id="rId37"/>
    <p:sldId id="266" r:id="rId38"/>
    <p:sldId id="267" r:id="rId39"/>
    <p:sldId id="268" r:id="rId40"/>
    <p:sldId id="294" r:id="rId41"/>
    <p:sldId id="295" r:id="rId42"/>
    <p:sldId id="296" r:id="rId43"/>
    <p:sldId id="297" r:id="rId44"/>
    <p:sldId id="301" r:id="rId45"/>
    <p:sldId id="302" r:id="rId46"/>
    <p:sldId id="303" r:id="rId47"/>
    <p:sldId id="304" r:id="rId48"/>
    <p:sldId id="305" r:id="rId49"/>
    <p:sldId id="306" r:id="rId50"/>
    <p:sldId id="307" r:id="rId51"/>
    <p:sldId id="308" r:id="rId52"/>
    <p:sldId id="300" r:id="rId53"/>
    <p:sldId id="309" r:id="rId54"/>
    <p:sldId id="310" r:id="rId55"/>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zione predefinita" id="{39470E74-4435-494F-BA84-BF513766D243}">
          <p14:sldIdLst>
            <p14:sldId id="256"/>
            <p14:sldId id="269"/>
          </p14:sldIdLst>
        </p14:section>
        <p14:section name="Sezione senza titolo" id="{9BD1313B-5037-44B4-9232-5CAEE56724AF}">
          <p14:sldIdLst>
            <p14:sldId id="270"/>
            <p14:sldId id="271"/>
            <p14:sldId id="278"/>
            <p14:sldId id="272"/>
            <p14:sldId id="273"/>
            <p14:sldId id="274"/>
            <p14:sldId id="275"/>
            <p14:sldId id="276"/>
            <p14:sldId id="277"/>
            <p14:sldId id="279"/>
            <p14:sldId id="280"/>
            <p14:sldId id="281"/>
            <p14:sldId id="298"/>
            <p14:sldId id="299"/>
            <p14:sldId id="282"/>
            <p14:sldId id="283"/>
            <p14:sldId id="284"/>
            <p14:sldId id="286"/>
            <p14:sldId id="287"/>
            <p14:sldId id="288"/>
            <p14:sldId id="290"/>
            <p14:sldId id="289"/>
            <p14:sldId id="291"/>
            <p14:sldId id="292"/>
            <p14:sldId id="293"/>
            <p14:sldId id="257"/>
            <p14:sldId id="258"/>
            <p14:sldId id="259"/>
            <p14:sldId id="260"/>
            <p14:sldId id="261"/>
            <p14:sldId id="262"/>
            <p14:sldId id="263"/>
            <p14:sldId id="264"/>
            <p14:sldId id="265"/>
            <p14:sldId id="266"/>
            <p14:sldId id="267"/>
            <p14:sldId id="268"/>
            <p14:sldId id="294"/>
            <p14:sldId id="295"/>
            <p14:sldId id="296"/>
            <p14:sldId id="297"/>
            <p14:sldId id="301"/>
            <p14:sldId id="302"/>
            <p14:sldId id="303"/>
            <p14:sldId id="304"/>
            <p14:sldId id="305"/>
            <p14:sldId id="306"/>
            <p14:sldId id="307"/>
            <p14:sldId id="308"/>
            <p14:sldId id="300"/>
            <p14:sldId id="309"/>
            <p14:sldId id="31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28" autoAdjust="0"/>
    <p:restoredTop sz="94660"/>
  </p:normalViewPr>
  <p:slideViewPr>
    <p:cSldViewPr>
      <p:cViewPr varScale="1">
        <p:scale>
          <a:sx n="98" d="100"/>
          <a:sy n="98" d="100"/>
        </p:scale>
        <p:origin x="288"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03DB30-090F-4A5A-B1D9-C6D81EE198D5}" type="datetimeFigureOut">
              <a:rPr lang="it-IT" smtClean="0"/>
              <a:t>07/02/2020</a:t>
            </a:fld>
            <a:endParaRPr lang="it-IT"/>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6E857F-6B03-454F-B41B-5A945FB55BB0}" type="slidenum">
              <a:rPr lang="it-IT" smtClean="0"/>
              <a:t>‹N›</a:t>
            </a:fld>
            <a:endParaRPr lang="it-IT"/>
          </a:p>
        </p:txBody>
      </p:sp>
    </p:spTree>
    <p:extLst>
      <p:ext uri="{BB962C8B-B14F-4D97-AF65-F5344CB8AC3E}">
        <p14:creationId xmlns:p14="http://schemas.microsoft.com/office/powerpoint/2010/main" val="3883600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876E857F-6B03-454F-B41B-5A945FB55BB0}" type="slidenum">
              <a:rPr lang="it-IT" smtClean="0"/>
              <a:t>13</a:t>
            </a:fld>
            <a:endParaRPr lang="it-IT"/>
          </a:p>
        </p:txBody>
      </p:sp>
    </p:spTree>
    <p:extLst>
      <p:ext uri="{BB962C8B-B14F-4D97-AF65-F5344CB8AC3E}">
        <p14:creationId xmlns:p14="http://schemas.microsoft.com/office/powerpoint/2010/main" val="823921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876E857F-6B03-454F-B41B-5A945FB55BB0}" type="slidenum">
              <a:rPr lang="it-IT" smtClean="0"/>
              <a:t>23</a:t>
            </a:fld>
            <a:endParaRPr lang="it-IT"/>
          </a:p>
        </p:txBody>
      </p:sp>
    </p:spTree>
    <p:extLst>
      <p:ext uri="{BB962C8B-B14F-4D97-AF65-F5344CB8AC3E}">
        <p14:creationId xmlns:p14="http://schemas.microsoft.com/office/powerpoint/2010/main" val="21647719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876E857F-6B03-454F-B41B-5A945FB55BB0}" type="slidenum">
              <a:rPr lang="it-IT" smtClean="0"/>
              <a:t>41</a:t>
            </a:fld>
            <a:endParaRPr lang="it-IT"/>
          </a:p>
        </p:txBody>
      </p:sp>
    </p:spTree>
    <p:extLst>
      <p:ext uri="{BB962C8B-B14F-4D97-AF65-F5344CB8AC3E}">
        <p14:creationId xmlns:p14="http://schemas.microsoft.com/office/powerpoint/2010/main" val="41613950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436346" y="1788454"/>
            <a:ext cx="6270922" cy="2098226"/>
          </a:xfrm>
        </p:spPr>
        <p:txBody>
          <a:bodyPr anchor="b">
            <a:noAutofit/>
          </a:bodyPr>
          <a:lstStyle>
            <a:lvl1pPr algn="ctr">
              <a:defRPr sz="6000" cap="all" baseline="0">
                <a:solidFill>
                  <a:schemeClr val="tx2"/>
                </a:solidFill>
              </a:defRPr>
            </a:lvl1pPr>
          </a:lstStyle>
          <a:p>
            <a:r>
              <a:rPr lang="it-IT" smtClean="0"/>
              <a:t>Fare clic per modificare lo stile del titolo</a:t>
            </a:r>
            <a:endParaRPr lang="en-US" dirty="0"/>
          </a:p>
        </p:txBody>
      </p:sp>
      <p:sp>
        <p:nvSpPr>
          <p:cNvPr id="3" name="Subtitle 2"/>
          <p:cNvSpPr>
            <a:spLocks noGrp="1"/>
          </p:cNvSpPr>
          <p:nvPr>
            <p:ph type="subTitle" idx="1"/>
          </p:nvPr>
        </p:nvSpPr>
        <p:spPr>
          <a:xfrm>
            <a:off x="2009930" y="3956280"/>
            <a:ext cx="5123755" cy="1086237"/>
          </a:xfrm>
        </p:spPr>
        <p:txBody>
          <a:bodyPr>
            <a:normAutofit/>
          </a:bodyPr>
          <a:lstStyle>
            <a:lvl1pPr marL="0" indent="0" algn="ctr">
              <a:lnSpc>
                <a:spcPct val="112000"/>
              </a:lnSpc>
              <a:spcBef>
                <a:spcPts val="0"/>
              </a:spcBef>
              <a:spcAft>
                <a:spcPts val="0"/>
              </a:spcAft>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a:xfrm>
            <a:off x="564644" y="6453386"/>
            <a:ext cx="1205958" cy="404614"/>
          </a:xfrm>
        </p:spPr>
        <p:txBody>
          <a:bodyPr/>
          <a:lstStyle>
            <a:lvl1pPr>
              <a:defRPr baseline="0">
                <a:solidFill>
                  <a:schemeClr val="tx2"/>
                </a:solidFill>
              </a:defRPr>
            </a:lvl1pPr>
          </a:lstStyle>
          <a:p>
            <a:fld id="{376944AA-B292-408D-BDAF-7131215557E3}" type="datetimeFigureOut">
              <a:rPr lang="it-IT" smtClean="0"/>
              <a:t>07/02/2020</a:t>
            </a:fld>
            <a:endParaRPr lang="it-IT"/>
          </a:p>
        </p:txBody>
      </p:sp>
      <p:sp>
        <p:nvSpPr>
          <p:cNvPr id="5" name="Footer Placeholder 4"/>
          <p:cNvSpPr>
            <a:spLocks noGrp="1"/>
          </p:cNvSpPr>
          <p:nvPr>
            <p:ph type="ftr" sz="quarter" idx="11"/>
          </p:nvPr>
        </p:nvSpPr>
        <p:spPr>
          <a:xfrm>
            <a:off x="1938041" y="6453386"/>
            <a:ext cx="5267533" cy="404614"/>
          </a:xfrm>
        </p:spPr>
        <p:txBody>
          <a:bodyPr/>
          <a:lstStyle>
            <a:lvl1pPr algn="ctr">
              <a:defRPr baseline="0">
                <a:solidFill>
                  <a:schemeClr val="tx2"/>
                </a:solidFill>
              </a:defRPr>
            </a:lvl1pPr>
          </a:lstStyle>
          <a:p>
            <a:endParaRPr lang="it-IT"/>
          </a:p>
        </p:txBody>
      </p:sp>
      <p:sp>
        <p:nvSpPr>
          <p:cNvPr id="6" name="Slide Number Placeholder 5"/>
          <p:cNvSpPr>
            <a:spLocks noGrp="1"/>
          </p:cNvSpPr>
          <p:nvPr>
            <p:ph type="sldNum" sz="quarter" idx="12"/>
          </p:nvPr>
        </p:nvSpPr>
        <p:spPr>
          <a:xfrm>
            <a:off x="7373012" y="6453386"/>
            <a:ext cx="1197219" cy="404614"/>
          </a:xfrm>
        </p:spPr>
        <p:txBody>
          <a:bodyPr/>
          <a:lstStyle>
            <a:lvl1pPr>
              <a:defRPr baseline="0">
                <a:solidFill>
                  <a:schemeClr val="tx2"/>
                </a:solidFill>
              </a:defRPr>
            </a:lvl1pPr>
          </a:lstStyle>
          <a:p>
            <a:fld id="{7A18176C-A1B7-41F9-87C2-EF3342BFFC3E}" type="slidenum">
              <a:rPr lang="it-IT" smtClean="0"/>
              <a:t>‹N›</a:t>
            </a:fld>
            <a:endParaRPr lang="it-IT"/>
          </a:p>
        </p:txBody>
      </p:sp>
      <p:grpSp>
        <p:nvGrpSpPr>
          <p:cNvPr id="8" name="Group 7"/>
          <p:cNvGrpSpPr/>
          <p:nvPr/>
        </p:nvGrpSpPr>
        <p:grpSpPr>
          <a:xfrm>
            <a:off x="564643" y="744469"/>
            <a:ext cx="8005589" cy="5349671"/>
            <a:chOff x="564643" y="744469"/>
            <a:chExt cx="8005589" cy="5349671"/>
          </a:xfrm>
        </p:grpSpPr>
        <p:sp>
          <p:nvSpPr>
            <p:cNvPr id="11" name="Freeform 6"/>
            <p:cNvSpPr/>
            <p:nvPr/>
          </p:nvSpPr>
          <p:spPr bwMode="auto">
            <a:xfrm>
              <a:off x="6113972" y="1685652"/>
              <a:ext cx="2456260" cy="4408488"/>
            </a:xfrm>
            <a:custGeom>
              <a:avLst/>
              <a:gdLst/>
              <a:ahLst/>
              <a:cxnLst/>
              <a:rect l="l" t="t" r="r" b="b"/>
              <a:pathLst>
                <a:path w="10000" h="10000">
                  <a:moveTo>
                    <a:pt x="8761" y="0"/>
                  </a:moveTo>
                  <a:lnTo>
                    <a:pt x="10000" y="0"/>
                  </a:lnTo>
                  <a:lnTo>
                    <a:pt x="10000" y="10000"/>
                  </a:lnTo>
                  <a:lnTo>
                    <a:pt x="0" y="10000"/>
                  </a:lnTo>
                  <a:lnTo>
                    <a:pt x="0" y="9357"/>
                  </a:lnTo>
                  <a:lnTo>
                    <a:pt x="8761" y="935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564643" y="744469"/>
              <a:ext cx="2456505" cy="4408488"/>
            </a:xfrm>
            <a:custGeom>
              <a:avLst/>
              <a:gdLst/>
              <a:ahLst/>
              <a:cxnLst/>
              <a:rect l="l" t="t" r="r" b="b"/>
              <a:pathLst>
                <a:path w="10001" h="10000">
                  <a:moveTo>
                    <a:pt x="8762" y="0"/>
                  </a:moveTo>
                  <a:lnTo>
                    <a:pt x="10001" y="0"/>
                  </a:lnTo>
                  <a:lnTo>
                    <a:pt x="10001" y="10000"/>
                  </a:lnTo>
                  <a:lnTo>
                    <a:pt x="1" y="10000"/>
                  </a:lnTo>
                  <a:cubicBezTo>
                    <a:pt x="-2" y="9766"/>
                    <a:pt x="4" y="9586"/>
                    <a:pt x="1" y="9352"/>
                  </a:cubicBezTo>
                  <a:lnTo>
                    <a:pt x="8762" y="9346"/>
                  </a:lnTo>
                  <a:lnTo>
                    <a:pt x="8762"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34626683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1028700" y="2295526"/>
            <a:ext cx="7200900" cy="3571875"/>
          </a:xfrm>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376944AA-B292-408D-BDAF-7131215557E3}" type="datetimeFigureOut">
              <a:rPr lang="it-IT" smtClean="0"/>
              <a:t>07/02/2020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7A18176C-A1B7-41F9-87C2-EF3342BFFC3E}" type="slidenum">
              <a:rPr lang="it-IT" smtClean="0"/>
              <a:t>‹N›</a:t>
            </a:fld>
            <a:endParaRPr lang="it-IT"/>
          </a:p>
        </p:txBody>
      </p:sp>
    </p:spTree>
    <p:extLst>
      <p:ext uri="{BB962C8B-B14F-4D97-AF65-F5344CB8AC3E}">
        <p14:creationId xmlns:p14="http://schemas.microsoft.com/office/powerpoint/2010/main" val="3302436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80797" y="624156"/>
            <a:ext cx="1490950" cy="5243244"/>
          </a:xfrm>
        </p:spPr>
        <p:txBody>
          <a:bodyPr vert="eaVert"/>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1028700" y="624156"/>
            <a:ext cx="5724525" cy="5243244"/>
          </a:xfrm>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376944AA-B292-408D-BDAF-7131215557E3}" type="datetimeFigureOut">
              <a:rPr lang="it-IT" smtClean="0"/>
              <a:t>07/02/2020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7A18176C-A1B7-41F9-87C2-EF3342BFFC3E}" type="slidenum">
              <a:rPr lang="it-IT" smtClean="0"/>
              <a:t>‹N›</a:t>
            </a:fld>
            <a:endParaRPr lang="it-IT"/>
          </a:p>
        </p:txBody>
      </p:sp>
    </p:spTree>
    <p:extLst>
      <p:ext uri="{BB962C8B-B14F-4D97-AF65-F5344CB8AC3E}">
        <p14:creationId xmlns:p14="http://schemas.microsoft.com/office/powerpoint/2010/main" val="29133524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idx="1"/>
          </p:nvPr>
        </p:nvSpPr>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376944AA-B292-408D-BDAF-7131215557E3}" type="datetimeFigureOut">
              <a:rPr lang="it-IT" smtClean="0"/>
              <a:t>07/02/2020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7A18176C-A1B7-41F9-87C2-EF3342BFFC3E}" type="slidenum">
              <a:rPr lang="it-IT" smtClean="0"/>
              <a:t>‹N›</a:t>
            </a:fld>
            <a:endParaRPr lang="it-IT"/>
          </a:p>
        </p:txBody>
      </p:sp>
    </p:spTree>
    <p:extLst>
      <p:ext uri="{BB962C8B-B14F-4D97-AF65-F5344CB8AC3E}">
        <p14:creationId xmlns:p14="http://schemas.microsoft.com/office/powerpoint/2010/main" val="19855596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573769" y="1301361"/>
            <a:ext cx="7209728" cy="2852737"/>
          </a:xfrm>
        </p:spPr>
        <p:txBody>
          <a:bodyPr anchor="b">
            <a:normAutofit/>
          </a:bodyPr>
          <a:lstStyle>
            <a:lvl1pPr algn="r">
              <a:defRPr sz="6000" cap="all" baseline="0">
                <a:solidFill>
                  <a:schemeClr val="tx2"/>
                </a:solidFill>
              </a:defRPr>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573769" y="4216328"/>
            <a:ext cx="7209728" cy="1143324"/>
          </a:xfrm>
        </p:spPr>
        <p:txBody>
          <a:bodyPr/>
          <a:lstStyle>
            <a:lvl1pPr marL="0" indent="0" algn="r">
              <a:lnSpc>
                <a:spcPct val="112000"/>
              </a:lnSpc>
              <a:spcBef>
                <a:spcPts val="0"/>
              </a:spcBef>
              <a:spcAft>
                <a:spcPts val="0"/>
              </a:spcAft>
              <a:buNone/>
              <a:defRPr sz="180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it-IT" smtClean="0"/>
              <a:t>Modifica gli stili del testo dello schema</a:t>
            </a:r>
          </a:p>
        </p:txBody>
      </p:sp>
      <p:sp>
        <p:nvSpPr>
          <p:cNvPr id="4" name="Date Placeholder 3"/>
          <p:cNvSpPr>
            <a:spLocks noGrp="1"/>
          </p:cNvSpPr>
          <p:nvPr>
            <p:ph type="dt" sz="half" idx="10"/>
          </p:nvPr>
        </p:nvSpPr>
        <p:spPr>
          <a:xfrm>
            <a:off x="554181" y="6453386"/>
            <a:ext cx="1216807" cy="404614"/>
          </a:xfrm>
        </p:spPr>
        <p:txBody>
          <a:bodyPr/>
          <a:lstStyle>
            <a:lvl1pPr>
              <a:defRPr>
                <a:solidFill>
                  <a:schemeClr val="tx2"/>
                </a:solidFill>
              </a:defRPr>
            </a:lvl1pPr>
          </a:lstStyle>
          <a:p>
            <a:fld id="{376944AA-B292-408D-BDAF-7131215557E3}" type="datetimeFigureOut">
              <a:rPr lang="it-IT" smtClean="0"/>
              <a:t>07/02/2020</a:t>
            </a:fld>
            <a:endParaRPr lang="it-IT"/>
          </a:p>
        </p:txBody>
      </p:sp>
      <p:sp>
        <p:nvSpPr>
          <p:cNvPr id="5" name="Footer Placeholder 4"/>
          <p:cNvSpPr>
            <a:spLocks noGrp="1"/>
          </p:cNvSpPr>
          <p:nvPr>
            <p:ph type="ftr" sz="quarter" idx="11"/>
          </p:nvPr>
        </p:nvSpPr>
        <p:spPr>
          <a:xfrm>
            <a:off x="1938234" y="6453386"/>
            <a:ext cx="5267533" cy="404614"/>
          </a:xfrm>
        </p:spPr>
        <p:txBody>
          <a:bodyPr/>
          <a:lstStyle>
            <a:lvl1pPr algn="ctr">
              <a:defRPr>
                <a:solidFill>
                  <a:schemeClr val="tx2"/>
                </a:solidFill>
              </a:defRPr>
            </a:lvl1pPr>
          </a:lstStyle>
          <a:p>
            <a:endParaRPr lang="it-IT"/>
          </a:p>
        </p:txBody>
      </p:sp>
      <p:sp>
        <p:nvSpPr>
          <p:cNvPr id="6" name="Slide Number Placeholder 5"/>
          <p:cNvSpPr>
            <a:spLocks noGrp="1"/>
          </p:cNvSpPr>
          <p:nvPr>
            <p:ph type="sldNum" sz="quarter" idx="12"/>
          </p:nvPr>
        </p:nvSpPr>
        <p:spPr>
          <a:xfrm>
            <a:off x="7373012" y="6453386"/>
            <a:ext cx="1197219" cy="404614"/>
          </a:xfrm>
        </p:spPr>
        <p:txBody>
          <a:bodyPr/>
          <a:lstStyle>
            <a:lvl1pPr>
              <a:defRPr>
                <a:solidFill>
                  <a:schemeClr val="tx2"/>
                </a:solidFill>
              </a:defRPr>
            </a:lvl1pPr>
          </a:lstStyle>
          <a:p>
            <a:fld id="{7A18176C-A1B7-41F9-87C2-EF3342BFFC3E}" type="slidenum">
              <a:rPr lang="it-IT" smtClean="0"/>
              <a:t>‹N›</a:t>
            </a:fld>
            <a:endParaRPr lang="it-IT"/>
          </a:p>
        </p:txBody>
      </p:sp>
      <p:sp>
        <p:nvSpPr>
          <p:cNvPr id="7" name="Freeform 6"/>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bg2"/>
          </a:solidFill>
          <a:ln w="0">
            <a:noFill/>
            <a:prstDash val="solid"/>
            <a:round/>
            <a:headEnd/>
            <a:tailEnd/>
          </a:ln>
        </p:spPr>
      </p:sp>
      <p:sp>
        <p:nvSpPr>
          <p:cNvPr id="8" name="Freeform 7" title="Crop Mark"/>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2544188814"/>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it-IT" smtClean="0"/>
              <a:t>Fare clic per modificare lo stile del titolo</a:t>
            </a:r>
            <a:endParaRPr lang="en-US" dirty="0"/>
          </a:p>
        </p:txBody>
      </p:sp>
      <p:sp>
        <p:nvSpPr>
          <p:cNvPr id="3" name="Content Placeholder 2"/>
          <p:cNvSpPr>
            <a:spLocks noGrp="1"/>
          </p:cNvSpPr>
          <p:nvPr>
            <p:ph sz="half" idx="1"/>
          </p:nvPr>
        </p:nvSpPr>
        <p:spPr>
          <a:xfrm>
            <a:off x="1028700" y="2286000"/>
            <a:ext cx="3335840"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4894052" y="2286000"/>
            <a:ext cx="3335840"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p:txBody>
          <a:bodyPr/>
          <a:lstStyle/>
          <a:p>
            <a:fld id="{376944AA-B292-408D-BDAF-7131215557E3}" type="datetimeFigureOut">
              <a:rPr lang="it-IT" smtClean="0"/>
              <a:t>07/02/2020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7A18176C-A1B7-41F9-87C2-EF3342BFFC3E}" type="slidenum">
              <a:rPr lang="it-IT" smtClean="0"/>
              <a:t>‹N›</a:t>
            </a:fld>
            <a:endParaRPr lang="it-IT"/>
          </a:p>
        </p:txBody>
      </p:sp>
    </p:spTree>
    <p:extLst>
      <p:ext uri="{BB962C8B-B14F-4D97-AF65-F5344CB8AC3E}">
        <p14:creationId xmlns:p14="http://schemas.microsoft.com/office/powerpoint/2010/main" val="2140344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200900" cy="1485900"/>
          </a:xfrm>
        </p:spPr>
        <p:txBody>
          <a:bodyPr/>
          <a:lstStyle>
            <a:lvl1pPr>
              <a:defRPr>
                <a:solidFill>
                  <a:schemeClr val="tx2"/>
                </a:solidFill>
              </a:defRPr>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1028700" y="2340230"/>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smtClean="0"/>
              <a:t>Modifica gli stili del testo dello schema</a:t>
            </a:r>
          </a:p>
        </p:txBody>
      </p:sp>
      <p:sp>
        <p:nvSpPr>
          <p:cNvPr id="4" name="Content Placeholder 3"/>
          <p:cNvSpPr>
            <a:spLocks noGrp="1"/>
          </p:cNvSpPr>
          <p:nvPr>
            <p:ph sz="half" idx="2"/>
          </p:nvPr>
        </p:nvSpPr>
        <p:spPr>
          <a:xfrm>
            <a:off x="1028700" y="3305208"/>
            <a:ext cx="3335839"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4893760" y="2349754"/>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smtClean="0"/>
              <a:t>Modifica gli stili del testo dello schema</a:t>
            </a:r>
          </a:p>
        </p:txBody>
      </p:sp>
      <p:sp>
        <p:nvSpPr>
          <p:cNvPr id="6" name="Content Placeholder 5"/>
          <p:cNvSpPr>
            <a:spLocks noGrp="1"/>
          </p:cNvSpPr>
          <p:nvPr>
            <p:ph sz="quarter" idx="4"/>
          </p:nvPr>
        </p:nvSpPr>
        <p:spPr>
          <a:xfrm>
            <a:off x="4893760" y="3305208"/>
            <a:ext cx="3335840"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fld id="{376944AA-B292-408D-BDAF-7131215557E3}" type="datetimeFigureOut">
              <a:rPr lang="it-IT" smtClean="0"/>
              <a:t>07/02/2020</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7A18176C-A1B7-41F9-87C2-EF3342BFFC3E}" type="slidenum">
              <a:rPr lang="it-IT" smtClean="0"/>
              <a:t>‹N›</a:t>
            </a:fld>
            <a:endParaRPr lang="it-IT"/>
          </a:p>
        </p:txBody>
      </p:sp>
    </p:spTree>
    <p:extLst>
      <p:ext uri="{BB962C8B-B14F-4D97-AF65-F5344CB8AC3E}">
        <p14:creationId xmlns:p14="http://schemas.microsoft.com/office/powerpoint/2010/main" val="5799753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Date Placeholder 2"/>
          <p:cNvSpPr>
            <a:spLocks noGrp="1"/>
          </p:cNvSpPr>
          <p:nvPr>
            <p:ph type="dt" sz="half" idx="10"/>
          </p:nvPr>
        </p:nvSpPr>
        <p:spPr/>
        <p:txBody>
          <a:bodyPr/>
          <a:lstStyle/>
          <a:p>
            <a:fld id="{376944AA-B292-408D-BDAF-7131215557E3}" type="datetimeFigureOut">
              <a:rPr lang="it-IT" smtClean="0"/>
              <a:t>07/02/2020</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7A18176C-A1B7-41F9-87C2-EF3342BFFC3E}" type="slidenum">
              <a:rPr lang="it-IT" smtClean="0"/>
              <a:t>‹N›</a:t>
            </a:fld>
            <a:endParaRPr lang="it-IT"/>
          </a:p>
        </p:txBody>
      </p:sp>
    </p:spTree>
    <p:extLst>
      <p:ext uri="{BB962C8B-B14F-4D97-AF65-F5344CB8AC3E}">
        <p14:creationId xmlns:p14="http://schemas.microsoft.com/office/powerpoint/2010/main" val="36732894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6944AA-B292-408D-BDAF-7131215557E3}" type="datetimeFigureOut">
              <a:rPr lang="it-IT" smtClean="0"/>
              <a:t>07/02/2020</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7A18176C-A1B7-41F9-87C2-EF3342BFFC3E}" type="slidenum">
              <a:rPr lang="it-IT" smtClean="0"/>
              <a:t>‹N›</a:t>
            </a:fld>
            <a:endParaRPr lang="it-IT"/>
          </a:p>
        </p:txBody>
      </p:sp>
    </p:spTree>
    <p:extLst>
      <p:ext uri="{BB962C8B-B14F-4D97-AF65-F5344CB8AC3E}">
        <p14:creationId xmlns:p14="http://schemas.microsoft.com/office/powerpoint/2010/main" val="311303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8" name="Rectangle 7" title="Background Shape"/>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Autofit/>
          </a:bodyPr>
          <a:lstStyle>
            <a:lvl1pPr>
              <a:lnSpc>
                <a:spcPct val="84000"/>
              </a:lnSpc>
              <a:defRPr sz="4400" baseline="0">
                <a:solidFill>
                  <a:schemeClr val="tx2"/>
                </a:solidFill>
              </a:defRPr>
            </a:lvl1pPr>
          </a:lstStyle>
          <a:p>
            <a:r>
              <a:rPr lang="it-IT" smtClean="0"/>
              <a:t>Fare clic per modificare lo stile del titolo</a:t>
            </a:r>
            <a:endParaRPr lang="en-US" dirty="0"/>
          </a:p>
        </p:txBody>
      </p:sp>
      <p:sp>
        <p:nvSpPr>
          <p:cNvPr id="3" name="Content Placeholder 2"/>
          <p:cNvSpPr>
            <a:spLocks noGrp="1"/>
          </p:cNvSpPr>
          <p:nvPr>
            <p:ph idx="1"/>
          </p:nvPr>
        </p:nvSpPr>
        <p:spPr>
          <a:xfrm>
            <a:off x="4692015" y="685801"/>
            <a:ext cx="3909060" cy="5175250"/>
          </a:xfrm>
        </p:spPr>
        <p:txBody>
          <a:bodyPr/>
          <a:lstStyle>
            <a:lvl1pPr>
              <a:defRPr sz="1500"/>
            </a:lvl1pPr>
            <a:lvl2pPr>
              <a:defRPr sz="1500"/>
            </a:lvl2pPr>
            <a:lvl3pPr>
              <a:defRPr sz="1350"/>
            </a:lvl3pPr>
            <a:lvl4pPr>
              <a:defRPr sz="1350"/>
            </a:lvl4pPr>
            <a:lvl5pPr>
              <a:defRPr sz="1200"/>
            </a:lvl5pPr>
            <a:lvl6pPr>
              <a:defRPr sz="1200"/>
            </a:lvl6pPr>
            <a:lvl7pPr>
              <a:defRPr sz="1200"/>
            </a:lvl7pPr>
            <a:lvl8pPr>
              <a:defRPr sz="1200"/>
            </a:lvl8pPr>
            <a:lvl9pPr>
              <a:defRPr sz="1200"/>
            </a:lvl9p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542925" y="2856344"/>
            <a:ext cx="2891790" cy="3011056"/>
          </a:xfrm>
        </p:spPr>
        <p:txBody>
          <a:bodyPr>
            <a:normAutofit/>
          </a:bodyPr>
          <a:lstStyle>
            <a:lvl1pPr marL="0" indent="0">
              <a:lnSpc>
                <a:spcPct val="113000"/>
              </a:lnSpc>
              <a:spcBef>
                <a:spcPts val="0"/>
              </a:spcBef>
              <a:spcAft>
                <a:spcPts val="1500"/>
              </a:spcAft>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smtClean="0"/>
              <a:t>Modifica gli stili del testo dello schema</a:t>
            </a:r>
          </a:p>
        </p:txBody>
      </p:sp>
      <p:sp>
        <p:nvSpPr>
          <p:cNvPr id="5" name="Date Placeholder 4"/>
          <p:cNvSpPr>
            <a:spLocks noGrp="1"/>
          </p:cNvSpPr>
          <p:nvPr>
            <p:ph type="dt" sz="half" idx="10"/>
          </p:nvPr>
        </p:nvSpPr>
        <p:spPr>
          <a:xfrm>
            <a:off x="542925" y="6453386"/>
            <a:ext cx="903429" cy="404614"/>
          </a:xfrm>
        </p:spPr>
        <p:txBody>
          <a:bodyPr/>
          <a:lstStyle>
            <a:lvl1pPr>
              <a:defRPr>
                <a:solidFill>
                  <a:schemeClr val="tx2"/>
                </a:solidFill>
              </a:defRPr>
            </a:lvl1pPr>
          </a:lstStyle>
          <a:p>
            <a:fld id="{376944AA-B292-408D-BDAF-7131215557E3}" type="datetimeFigureOut">
              <a:rPr lang="it-IT" smtClean="0"/>
              <a:t>07/02/2020</a:t>
            </a:fld>
            <a:endParaRPr lang="it-IT"/>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endParaRPr lang="it-IT"/>
          </a:p>
        </p:txBody>
      </p:sp>
      <p:sp>
        <p:nvSpPr>
          <p:cNvPr id="7"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fld id="{7A18176C-A1B7-41F9-87C2-EF3342BFFC3E}" type="slidenum">
              <a:rPr lang="it-IT" smtClean="0"/>
              <a:t>‹N›</a:t>
            </a:fld>
            <a:endParaRPr lang="it-IT"/>
          </a:p>
        </p:txBody>
      </p:sp>
      <p:sp>
        <p:nvSpPr>
          <p:cNvPr id="9" name="Rectangle 8"/>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912479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8" name="Rectangle 7" title="Background Shape"/>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rmAutofit/>
          </a:bodyPr>
          <a:lstStyle>
            <a:lvl1pPr>
              <a:lnSpc>
                <a:spcPct val="84000"/>
              </a:lnSpc>
              <a:defRPr sz="4400" baseline="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4149090" y="1"/>
            <a:ext cx="4994910" cy="6857999"/>
          </a:xfrm>
        </p:spPr>
        <p:txBody>
          <a:bodyPr anchor="t">
            <a:normAutofit/>
          </a:bodyPr>
          <a:lstStyle>
            <a:lvl1pPr marL="0" indent="0">
              <a:buNone/>
              <a:defRPr sz="1500"/>
            </a:lvl1pPr>
            <a:lvl2pPr marL="342900" indent="0">
              <a:buNone/>
              <a:defRPr sz="1500"/>
            </a:lvl2pPr>
            <a:lvl3pPr marL="685800" indent="0">
              <a:buNone/>
              <a:defRPr sz="15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542925" y="2855968"/>
            <a:ext cx="2891790" cy="3011432"/>
          </a:xfrm>
        </p:spPr>
        <p:txBody>
          <a:bodyPr>
            <a:normAutofit/>
          </a:bodyPr>
          <a:lstStyle>
            <a:lvl1pPr marL="0" indent="0">
              <a:lnSpc>
                <a:spcPct val="113000"/>
              </a:lnSpc>
              <a:spcBef>
                <a:spcPts val="0"/>
              </a:spcBef>
              <a:spcAft>
                <a:spcPts val="1500"/>
              </a:spcAft>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smtClean="0"/>
              <a:t>Modifica gli stili del testo dello schema</a:t>
            </a:r>
          </a:p>
        </p:txBody>
      </p:sp>
      <p:sp>
        <p:nvSpPr>
          <p:cNvPr id="5" name="Date Placeholder 4"/>
          <p:cNvSpPr>
            <a:spLocks noGrp="1"/>
          </p:cNvSpPr>
          <p:nvPr>
            <p:ph type="dt" sz="half" idx="10"/>
          </p:nvPr>
        </p:nvSpPr>
        <p:spPr>
          <a:xfrm>
            <a:off x="542925" y="6453386"/>
            <a:ext cx="903429" cy="404614"/>
          </a:xfrm>
        </p:spPr>
        <p:txBody>
          <a:bodyPr/>
          <a:lstStyle>
            <a:lvl1pPr>
              <a:defRPr>
                <a:solidFill>
                  <a:schemeClr val="tx2"/>
                </a:solidFill>
              </a:defRPr>
            </a:lvl1pPr>
          </a:lstStyle>
          <a:p>
            <a:fld id="{376944AA-B292-408D-BDAF-7131215557E3}" type="datetimeFigureOut">
              <a:rPr lang="it-IT" smtClean="0"/>
              <a:t>07/02/2020</a:t>
            </a:fld>
            <a:endParaRPr lang="it-IT"/>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endParaRPr lang="it-IT"/>
          </a:p>
        </p:txBody>
      </p:sp>
      <p:sp>
        <p:nvSpPr>
          <p:cNvPr id="7"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fld id="{7A18176C-A1B7-41F9-87C2-EF3342BFFC3E}" type="slidenum">
              <a:rPr lang="it-IT" smtClean="0"/>
              <a:t>‹N›</a:t>
            </a:fld>
            <a:endParaRPr lang="it-IT"/>
          </a:p>
        </p:txBody>
      </p:sp>
      <p:sp>
        <p:nvSpPr>
          <p:cNvPr id="9" name="Rectangle 8"/>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388378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6000"/>
            <a:lum/>
          </a:blip>
          <a:srcRect/>
          <a:stretch>
            <a:fillRect t="-41000" b="-4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8700" y="685800"/>
            <a:ext cx="7200900" cy="1485900"/>
          </a:xfrm>
          <a:prstGeom prst="rect">
            <a:avLst/>
          </a:prstGeom>
        </p:spPr>
        <p:txBody>
          <a:bodyPr vert="horz" lIns="91440" tIns="45720" rIns="91440" bIns="45720" rtlCol="0" anchor="t">
            <a:normAutofit/>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1028700" y="2286000"/>
            <a:ext cx="7200900" cy="3581400"/>
          </a:xfrm>
          <a:prstGeom prst="rect">
            <a:avLst/>
          </a:prstGeom>
        </p:spPr>
        <p:txBody>
          <a:bodyPr vert="horz" lIns="91440" tIns="45720" rIns="91440" bIns="45720" rtlCol="0">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a:off x="1042987" y="6453386"/>
            <a:ext cx="903429" cy="404614"/>
          </a:xfrm>
          <a:prstGeom prst="rect">
            <a:avLst/>
          </a:prstGeom>
        </p:spPr>
        <p:txBody>
          <a:bodyPr vert="horz" lIns="91440" tIns="45720" rIns="91440" bIns="45720" rtlCol="0" anchor="ctr"/>
          <a:lstStyle>
            <a:lvl1pPr algn="l">
              <a:defRPr sz="1000" baseline="0">
                <a:solidFill>
                  <a:schemeClr val="tx2"/>
                </a:solidFill>
              </a:defRPr>
            </a:lvl1pPr>
          </a:lstStyle>
          <a:p>
            <a:fld id="{376944AA-B292-408D-BDAF-7131215557E3}" type="datetimeFigureOut">
              <a:rPr lang="it-IT" smtClean="0"/>
              <a:t>07/02/2020</a:t>
            </a:fld>
            <a:endParaRPr lang="it-IT"/>
          </a:p>
        </p:txBody>
      </p:sp>
      <p:sp>
        <p:nvSpPr>
          <p:cNvPr id="5" name="Footer Placeholder 4"/>
          <p:cNvSpPr>
            <a:spLocks noGrp="1"/>
          </p:cNvSpPr>
          <p:nvPr>
            <p:ph type="ftr" sz="quarter" idx="3"/>
          </p:nvPr>
        </p:nvSpPr>
        <p:spPr>
          <a:xfrm>
            <a:off x="2170173" y="6453386"/>
            <a:ext cx="4710623" cy="404614"/>
          </a:xfrm>
          <a:prstGeom prst="rect">
            <a:avLst/>
          </a:prstGeom>
        </p:spPr>
        <p:txBody>
          <a:bodyPr vert="horz" lIns="91440" tIns="45720" rIns="91440" bIns="45720" rtlCol="0" anchor="ctr"/>
          <a:lstStyle>
            <a:lvl1pPr algn="l">
              <a:defRPr sz="1000" baseline="0">
                <a:solidFill>
                  <a:schemeClr val="tx2"/>
                </a:solidFill>
              </a:defRPr>
            </a:lvl1pPr>
          </a:lstStyle>
          <a:p>
            <a:endParaRPr lang="it-IT"/>
          </a:p>
        </p:txBody>
      </p:sp>
      <p:sp>
        <p:nvSpPr>
          <p:cNvPr id="6" name="Slide Number Placeholder 5"/>
          <p:cNvSpPr>
            <a:spLocks noGrp="1"/>
          </p:cNvSpPr>
          <p:nvPr>
            <p:ph type="sldNum" sz="quarter" idx="4"/>
          </p:nvPr>
        </p:nvSpPr>
        <p:spPr>
          <a:xfrm>
            <a:off x="7104552" y="6453386"/>
            <a:ext cx="1197219" cy="404614"/>
          </a:xfrm>
          <a:prstGeom prst="rect">
            <a:avLst/>
          </a:prstGeom>
        </p:spPr>
        <p:txBody>
          <a:bodyPr vert="horz" lIns="91440" tIns="45720" rIns="91440" bIns="45720" rtlCol="0" anchor="ctr"/>
          <a:lstStyle>
            <a:lvl1pPr algn="r">
              <a:defRPr sz="1000" baseline="0">
                <a:solidFill>
                  <a:schemeClr val="tx2"/>
                </a:solidFill>
              </a:defRPr>
            </a:lvl1pPr>
          </a:lstStyle>
          <a:p>
            <a:fld id="{7A18176C-A1B7-41F9-87C2-EF3342BFFC3E}" type="slidenum">
              <a:rPr lang="it-IT" smtClean="0"/>
              <a:t>‹N›</a:t>
            </a:fld>
            <a:endParaRPr lang="it-IT"/>
          </a:p>
        </p:txBody>
      </p:sp>
      <p:sp>
        <p:nvSpPr>
          <p:cNvPr id="9" name="Rectangle 8"/>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title="Side bar"/>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04044156"/>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l" defTabSz="6858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6912">
          <p15:clr>
            <a:srgbClr val="F26B43"/>
          </p15:clr>
        </p15:guide>
        <p15:guide id="2" pos="936">
          <p15:clr>
            <a:srgbClr val="F26B43"/>
          </p15:clr>
        </p15:guide>
        <p15:guide id="3" pos="864">
          <p15:clr>
            <a:srgbClr val="F26B43"/>
          </p15:clr>
        </p15:guide>
        <p15:guide id="0" orient="horz" pos="1368">
          <p15:clr>
            <a:srgbClr val="F26B43"/>
          </p15:clr>
        </p15:guide>
        <p15:guide id="4" orient="horz" pos="1440">
          <p15:clr>
            <a:srgbClr val="F26B43"/>
          </p15:clr>
        </p15:guide>
        <p15:guide id="5" orient="horz" pos="3696">
          <p15:clr>
            <a:srgbClr val="F26B43"/>
          </p15:clr>
        </p15:guide>
        <p15:guide id="6" orient="horz" pos="432">
          <p15:clr>
            <a:srgbClr val="F26B43"/>
          </p15:clr>
        </p15:guide>
        <p15:guide id="7" orient="horz" pos="1512">
          <p15:clr>
            <a:srgbClr val="F26B43"/>
          </p15:clr>
        </p15:guide>
        <p15:guide id="8" pos="5184">
          <p15:clr>
            <a:srgbClr val="F26B43"/>
          </p15:clr>
        </p15:guide>
        <p15:guide id="9" pos="702">
          <p15:clr>
            <a:srgbClr val="F26B43"/>
          </p15:clr>
        </p15:guide>
        <p15:guide id="10" pos="648">
          <p15:clr>
            <a:srgbClr val="F26B43"/>
          </p15:clr>
        </p15:guide>
      </p15:sldGuideLst>
    </p:ext>
  </p:extLst>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jpeg"/><Relationship Id="rId9" Type="http://schemas.openxmlformats.org/officeDocument/2006/relationships/image" Target="../media/image2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457200" y="1278052"/>
            <a:ext cx="8305800" cy="2136880"/>
          </a:xfrm>
        </p:spPr>
        <p:txBody>
          <a:bodyPr/>
          <a:lstStyle/>
          <a:p>
            <a:r>
              <a:rPr lang="it-IT" dirty="0"/>
              <a:t>     </a:t>
            </a:r>
          </a:p>
        </p:txBody>
      </p:sp>
      <p:sp>
        <p:nvSpPr>
          <p:cNvPr id="3" name="Sottotitolo 2"/>
          <p:cNvSpPr>
            <a:spLocks noGrp="1"/>
          </p:cNvSpPr>
          <p:nvPr>
            <p:ph type="subTitle" idx="1"/>
          </p:nvPr>
        </p:nvSpPr>
        <p:spPr>
          <a:xfrm>
            <a:off x="3137856" y="8758502"/>
            <a:ext cx="6021685" cy="937296"/>
          </a:xfrm>
        </p:spPr>
        <p:txBody>
          <a:bodyPr/>
          <a:lstStyle/>
          <a:p>
            <a:endParaRPr lang="it-IT" dirty="0"/>
          </a:p>
        </p:txBody>
      </p:sp>
      <p:sp>
        <p:nvSpPr>
          <p:cNvPr id="5" name="CasellaDiTesto 4"/>
          <p:cNvSpPr txBox="1"/>
          <p:nvPr/>
        </p:nvSpPr>
        <p:spPr>
          <a:xfrm>
            <a:off x="1043608" y="908720"/>
            <a:ext cx="7416824" cy="369332"/>
          </a:xfrm>
          <a:prstGeom prst="rect">
            <a:avLst/>
          </a:prstGeom>
          <a:noFill/>
        </p:spPr>
        <p:txBody>
          <a:bodyPr wrap="square" rtlCol="0">
            <a:spAutoFit/>
          </a:bodyPr>
          <a:lstStyle/>
          <a:p>
            <a:endParaRPr lang="it-IT" dirty="0">
              <a:solidFill>
                <a:schemeClr val="bg1"/>
              </a:solidFill>
            </a:endParaRPr>
          </a:p>
        </p:txBody>
      </p:sp>
      <p:pic>
        <p:nvPicPr>
          <p:cNvPr id="1032" name="Picture 8" descr="Risultati immagini per orfanotrofio martinitt"/>
          <p:cNvPicPr>
            <a:picLocks noChangeAspect="1" noChangeArrowheads="1"/>
          </p:cNvPicPr>
          <p:nvPr/>
        </p:nvPicPr>
        <p:blipFill rotWithShape="1">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l="3975" t="5082" r="3865" b="9793"/>
          <a:stretch/>
        </p:blipFill>
        <p:spPr bwMode="auto">
          <a:xfrm>
            <a:off x="786801" y="1027644"/>
            <a:ext cx="3780696" cy="2637696"/>
          </a:xfrm>
          <a:prstGeom prst="rect">
            <a:avLst/>
          </a:prstGeom>
          <a:ln>
            <a:noFill/>
          </a:ln>
          <a:effectLst>
            <a:reflection blurRad="12700" stA="30000" endPos="30000" dist="5000" dir="5400000" sy="-100000" algn="bl" rotWithShape="0"/>
          </a:effectLst>
          <a:extLst>
            <a:ext uri="{909E8E84-426E-40DD-AFC4-6F175D3DCCD1}">
              <a14:hiddenFill xmlns:a14="http://schemas.microsoft.com/office/drawing/2010/main">
                <a:solidFill>
                  <a:srgbClr val="FFFFFF"/>
                </a:solidFill>
              </a14:hiddenFill>
            </a:ext>
          </a:extLst>
        </p:spPr>
      </p:pic>
      <p:pic>
        <p:nvPicPr>
          <p:cNvPr id="1034" name="Picture 10" descr="Risultati immagini per orfanotrofio stel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2304" y="3284984"/>
            <a:ext cx="3358643" cy="2530699"/>
          </a:xfrm>
          <a:prstGeom prst="rect">
            <a:avLst/>
          </a:prstGeom>
          <a:solidFill>
            <a:srgbClr val="FFFFFF">
              <a:shade val="85000"/>
            </a:srgbClr>
          </a:solidFill>
          <a:ln w="190500" cap="rnd">
            <a:noFill/>
          </a:ln>
          <a:effectLst>
            <a:outerShdw blurRad="36195" dist="12700" dir="11400000" algn="tl" rotWithShape="0">
              <a:srgbClr val="000000">
                <a:alpha val="33000"/>
              </a:srgbClr>
            </a:outerShdw>
          </a:effectLst>
          <a:extLst/>
        </p:spPr>
      </p:pic>
      <p:pic>
        <p:nvPicPr>
          <p:cNvPr id="7" name="Immagine 6"/>
          <p:cNvPicPr>
            <a:picLocks noChangeAspect="1"/>
          </p:cNvPicPr>
          <p:nvPr/>
        </p:nvPicPr>
        <p:blipFill>
          <a:blip r:embed="rId5"/>
          <a:stretch>
            <a:fillRect/>
          </a:stretch>
        </p:blipFill>
        <p:spPr>
          <a:xfrm>
            <a:off x="1001883" y="4551866"/>
            <a:ext cx="2627156" cy="1819348"/>
          </a:xfrm>
          <a:prstGeom prst="rect">
            <a:avLst/>
          </a:prstGeom>
        </p:spPr>
      </p:pic>
      <p:sp>
        <p:nvSpPr>
          <p:cNvPr id="6" name="CasellaDiTesto 5"/>
          <p:cNvSpPr txBox="1"/>
          <p:nvPr/>
        </p:nvSpPr>
        <p:spPr>
          <a:xfrm>
            <a:off x="4752020" y="620688"/>
            <a:ext cx="3384376" cy="2123658"/>
          </a:xfrm>
          <a:prstGeom prst="rect">
            <a:avLst/>
          </a:prstGeom>
          <a:noFill/>
        </p:spPr>
        <p:txBody>
          <a:bodyPr wrap="square" rtlCol="0">
            <a:spAutoFit/>
          </a:bodyPr>
          <a:lstStyle/>
          <a:p>
            <a:r>
              <a:rPr lang="it-IT" sz="4400" b="1" dirty="0" smtClean="0"/>
              <a:t>Progetto di ricerca storica </a:t>
            </a:r>
            <a:endParaRPr lang="it-IT" sz="4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fade">
                                      <p:cBhvr>
                                        <p:cTn id="7" dur="1000"/>
                                        <p:tgtEl>
                                          <p:spTgt spid="1032"/>
                                        </p:tgtEl>
                                      </p:cBhvr>
                                    </p:animEffect>
                                    <p:anim calcmode="lin" valueType="num">
                                      <p:cBhvr>
                                        <p:cTn id="8" dur="1000" fill="hold"/>
                                        <p:tgtEl>
                                          <p:spTgt spid="1032"/>
                                        </p:tgtEl>
                                        <p:attrNameLst>
                                          <p:attrName>ppt_x</p:attrName>
                                        </p:attrNameLst>
                                      </p:cBhvr>
                                      <p:tavLst>
                                        <p:tav tm="0">
                                          <p:val>
                                            <p:strVal val="#ppt_x"/>
                                          </p:val>
                                        </p:tav>
                                        <p:tav tm="100000">
                                          <p:val>
                                            <p:strVal val="#ppt_x"/>
                                          </p:val>
                                        </p:tav>
                                      </p:tavLst>
                                    </p:anim>
                                    <p:anim calcmode="lin" valueType="num">
                                      <p:cBhvr>
                                        <p:cTn id="9" dur="1000" fill="hold"/>
                                        <p:tgtEl>
                                          <p:spTgt spid="10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34"/>
                                        </p:tgtEl>
                                        <p:attrNameLst>
                                          <p:attrName>style.visibility</p:attrName>
                                        </p:attrNameLst>
                                      </p:cBhvr>
                                      <p:to>
                                        <p:strVal val="visible"/>
                                      </p:to>
                                    </p:set>
                                    <p:animEffect transition="in" filter="fade">
                                      <p:cBhvr>
                                        <p:cTn id="14" dur="1000"/>
                                        <p:tgtEl>
                                          <p:spTgt spid="1034"/>
                                        </p:tgtEl>
                                      </p:cBhvr>
                                    </p:animEffect>
                                    <p:anim calcmode="lin" valueType="num">
                                      <p:cBhvr>
                                        <p:cTn id="15" dur="1000" fill="hold"/>
                                        <p:tgtEl>
                                          <p:spTgt spid="1034"/>
                                        </p:tgtEl>
                                        <p:attrNameLst>
                                          <p:attrName>ppt_x</p:attrName>
                                        </p:attrNameLst>
                                      </p:cBhvr>
                                      <p:tavLst>
                                        <p:tav tm="0">
                                          <p:val>
                                            <p:strVal val="#ppt_x"/>
                                          </p:val>
                                        </p:tav>
                                        <p:tav tm="100000">
                                          <p:val>
                                            <p:strVal val="#ppt_x"/>
                                          </p:val>
                                        </p:tav>
                                      </p:tavLst>
                                    </p:anim>
                                    <p:anim calcmode="lin" valueType="num">
                                      <p:cBhvr>
                                        <p:cTn id="16" dur="1000" fill="hold"/>
                                        <p:tgtEl>
                                          <p:spTgt spid="103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539552" y="116632"/>
            <a:ext cx="8424936" cy="6624736"/>
          </a:xfrm>
        </p:spPr>
        <p:txBody>
          <a:bodyPr>
            <a:normAutofit/>
          </a:bodyPr>
          <a:lstStyle/>
          <a:p>
            <a:pPr marL="0" indent="0" algn="ctr">
              <a:buNone/>
            </a:pPr>
            <a:r>
              <a:rPr lang="it-IT" sz="8800" b="1" dirty="0">
                <a:latin typeface="Kunstler Script" panose="030304020206070D0D06" pitchFamily="66" charset="0"/>
              </a:rPr>
              <a:t>Istruzione e </a:t>
            </a:r>
            <a:r>
              <a:rPr lang="it-IT" sz="8800" b="1" dirty="0" smtClean="0">
                <a:latin typeface="Kunstler Script" panose="030304020206070D0D06" pitchFamily="66" charset="0"/>
              </a:rPr>
              <a:t>lavoro</a:t>
            </a:r>
            <a:endParaRPr lang="it-IT" sz="8800" b="1" dirty="0">
              <a:latin typeface="Kunstler Script" panose="030304020206070D0D06" pitchFamily="66" charset="0"/>
            </a:endParaRPr>
          </a:p>
          <a:p>
            <a:r>
              <a:rPr lang="it-IT" dirty="0">
                <a:latin typeface="Courier New" panose="02070309020205020404" pitchFamily="49" charset="0"/>
                <a:cs typeface="Courier New" panose="02070309020205020404" pitchFamily="49" charset="0"/>
              </a:rPr>
              <a:t>L’orario della giornata era rigidamente strutturato in modo da stimolare l’attività e l’indirizzo morale delle orfane</a:t>
            </a:r>
            <a:r>
              <a:rPr lang="it-IT" dirty="0" smtClean="0">
                <a:latin typeface="Courier New" panose="02070309020205020404" pitchFamily="49" charset="0"/>
                <a:cs typeface="Courier New" panose="02070309020205020404" pitchFamily="49" charset="0"/>
              </a:rPr>
              <a:t>: </a:t>
            </a:r>
            <a:r>
              <a:rPr lang="it-IT" dirty="0">
                <a:latin typeface="Courier New" panose="02070309020205020404" pitchFamily="49" charset="0"/>
                <a:cs typeface="Courier New" panose="02070309020205020404" pitchFamily="49" charset="0"/>
              </a:rPr>
              <a:t>ci si alzava molto presto con la messa che precedeva la </a:t>
            </a:r>
            <a:r>
              <a:rPr lang="it-IT" dirty="0" smtClean="0">
                <a:latin typeface="Courier New" panose="02070309020205020404" pitchFamily="49" charset="0"/>
                <a:cs typeface="Courier New" panose="02070309020205020404" pitchFamily="49" charset="0"/>
              </a:rPr>
              <a:t>colazione. Finita quest’ultima, </a:t>
            </a:r>
            <a:r>
              <a:rPr lang="it-IT" dirty="0">
                <a:latin typeface="Courier New" panose="02070309020205020404" pitchFamily="49" charset="0"/>
                <a:cs typeface="Courier New" panose="02070309020205020404" pitchFamily="49" charset="0"/>
              </a:rPr>
              <a:t>si </a:t>
            </a:r>
            <a:r>
              <a:rPr lang="it-IT" dirty="0" smtClean="0">
                <a:latin typeface="Courier New" panose="02070309020205020404" pitchFamily="49" charset="0"/>
                <a:cs typeface="Courier New" panose="02070309020205020404" pitchFamily="49" charset="0"/>
              </a:rPr>
              <a:t>svolgevano i </a:t>
            </a:r>
            <a:r>
              <a:rPr lang="it-IT" dirty="0">
                <a:latin typeface="Courier New" panose="02070309020205020404" pitchFamily="49" charset="0"/>
                <a:cs typeface="Courier New" panose="02070309020205020404" pitchFamily="49" charset="0"/>
              </a:rPr>
              <a:t>servizi assegnati, di fatto la pulizia e l’ordine dell’orfanotrofio era a carico delle ospiti e a questa scelta si dava un valore economico. </a:t>
            </a:r>
          </a:p>
          <a:p>
            <a:r>
              <a:rPr lang="it-IT" dirty="0" smtClean="0">
                <a:latin typeface="Courier New" panose="02070309020205020404" pitchFamily="49" charset="0"/>
                <a:cs typeface="Courier New" panose="02070309020205020404" pitchFamily="49" charset="0"/>
              </a:rPr>
              <a:t>L’Istituto </a:t>
            </a:r>
            <a:r>
              <a:rPr lang="it-IT" dirty="0">
                <a:latin typeface="Courier New" panose="02070309020205020404" pitchFamily="49" charset="0"/>
                <a:cs typeface="Courier New" panose="02070309020205020404" pitchFamily="49" charset="0"/>
              </a:rPr>
              <a:t>contemplava le materie di insegnamento elementare: </a:t>
            </a:r>
            <a:r>
              <a:rPr lang="it-IT" dirty="0" smtClean="0">
                <a:latin typeface="Courier New" panose="02070309020205020404" pitchFamily="49" charset="0"/>
                <a:cs typeface="Courier New" panose="02070309020205020404" pitchFamily="49" charset="0"/>
              </a:rPr>
              <a:t>lettura, </a:t>
            </a:r>
            <a:r>
              <a:rPr lang="it-IT" dirty="0">
                <a:latin typeface="Courier New" panose="02070309020205020404" pitchFamily="49" charset="0"/>
                <a:cs typeface="Courier New" panose="02070309020205020404" pitchFamily="49" charset="0"/>
              </a:rPr>
              <a:t>scrittura e calcolo; il tutto aveva il fine </a:t>
            </a:r>
            <a:r>
              <a:rPr lang="it-IT" dirty="0" smtClean="0">
                <a:latin typeface="Courier New" panose="02070309020205020404" pitchFamily="49" charset="0"/>
                <a:cs typeface="Courier New" panose="02070309020205020404" pitchFamily="49" charset="0"/>
              </a:rPr>
              <a:t>di </a:t>
            </a:r>
            <a:r>
              <a:rPr lang="it-IT" dirty="0">
                <a:latin typeface="Courier New" panose="02070309020205020404" pitchFamily="49" charset="0"/>
                <a:cs typeface="Courier New" panose="02070309020205020404" pitchFamily="49" charset="0"/>
              </a:rPr>
              <a:t>fare della stellina una brava madre e </a:t>
            </a:r>
            <a:r>
              <a:rPr lang="it-IT" dirty="0" smtClean="0">
                <a:latin typeface="Courier New" panose="02070309020205020404" pitchFamily="49" charset="0"/>
                <a:cs typeface="Courier New" panose="02070309020205020404" pitchFamily="49" charset="0"/>
              </a:rPr>
              <a:t>moglie; </a:t>
            </a:r>
            <a:r>
              <a:rPr lang="it-IT" dirty="0">
                <a:latin typeface="Courier New" panose="02070309020205020404" pitchFamily="49" charset="0"/>
                <a:cs typeface="Courier New" panose="02070309020205020404" pitchFamily="49" charset="0"/>
              </a:rPr>
              <a:t>quindi erano presenti materie come cucito e attività domestiche. </a:t>
            </a:r>
          </a:p>
          <a:p>
            <a:pPr marL="0" indent="0">
              <a:buNone/>
            </a:pPr>
            <a:endParaRPr lang="it-IT" sz="8800" b="1" dirty="0">
              <a:latin typeface="Kunstler Script" panose="030304020206070D0D06" pitchFamily="66" charset="0"/>
            </a:endParaRPr>
          </a:p>
          <a:p>
            <a:pPr marL="0" indent="0">
              <a:buNone/>
            </a:pPr>
            <a:endParaRPr lang="it-IT" sz="2800" b="1" dirty="0">
              <a:latin typeface="Kunstler Script" panose="030304020206070D0D06" pitchFamily="66" charset="0"/>
            </a:endParaRPr>
          </a:p>
        </p:txBody>
      </p:sp>
    </p:spTree>
    <p:extLst>
      <p:ext uri="{BB962C8B-B14F-4D97-AF65-F5344CB8AC3E}">
        <p14:creationId xmlns:p14="http://schemas.microsoft.com/office/powerpoint/2010/main" val="2613765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cBhvr additive="base">
                                        <p:cTn id="12"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 calcmode="lin" valueType="num">
                                      <p:cBhvr additive="base">
                                        <p:cTn id="16"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isultati immagini per carta vecch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p:cNvPicPr>
            <a:picLocks noChangeAspect="1"/>
          </p:cNvPicPr>
          <p:nvPr/>
        </p:nvPicPr>
        <p:blipFill>
          <a:blip r:embed="rId3"/>
          <a:stretch>
            <a:fillRect/>
          </a:stretch>
        </p:blipFill>
        <p:spPr>
          <a:xfrm rot="516894">
            <a:off x="4523056" y="188640"/>
            <a:ext cx="4499992" cy="3518994"/>
          </a:xfrm>
          <a:prstGeom prst="rect">
            <a:avLst/>
          </a:prstGeom>
        </p:spPr>
      </p:pic>
      <p:pic>
        <p:nvPicPr>
          <p:cNvPr id="6" name="Immagine 5"/>
          <p:cNvPicPr>
            <a:picLocks noChangeAspect="1"/>
          </p:cNvPicPr>
          <p:nvPr/>
        </p:nvPicPr>
        <p:blipFill>
          <a:blip r:embed="rId4"/>
          <a:stretch>
            <a:fillRect/>
          </a:stretch>
        </p:blipFill>
        <p:spPr>
          <a:xfrm rot="21155567">
            <a:off x="169620" y="3783170"/>
            <a:ext cx="4564725" cy="2606423"/>
          </a:xfrm>
          <a:prstGeom prst="rect">
            <a:avLst/>
          </a:prstGeom>
        </p:spPr>
      </p:pic>
      <p:pic>
        <p:nvPicPr>
          <p:cNvPr id="9" name="Immagin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54818">
            <a:off x="173811" y="402475"/>
            <a:ext cx="3844132" cy="3091323"/>
          </a:xfrm>
          <a:prstGeom prst="rect">
            <a:avLst/>
          </a:prstGeom>
        </p:spPr>
      </p:pic>
      <p:pic>
        <p:nvPicPr>
          <p:cNvPr id="10" name="Immagin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54802">
            <a:off x="4930118" y="3825371"/>
            <a:ext cx="3678880" cy="2902291"/>
          </a:xfrm>
          <a:prstGeom prst="rect">
            <a:avLst/>
          </a:prstGeom>
        </p:spPr>
      </p:pic>
    </p:spTree>
    <p:extLst>
      <p:ext uri="{BB962C8B-B14F-4D97-AF65-F5344CB8AC3E}">
        <p14:creationId xmlns:p14="http://schemas.microsoft.com/office/powerpoint/2010/main" val="2035033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8709" y="3961903"/>
            <a:ext cx="1627695" cy="2444426"/>
          </a:xfrm>
          <a:prstGeom prst="rect">
            <a:avLst/>
          </a:prstGeom>
        </p:spPr>
      </p:pic>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15735" y="1313023"/>
            <a:ext cx="2046822" cy="2312440"/>
          </a:xfrm>
          <a:prstGeom prst="rect">
            <a:avLst/>
          </a:prstGeom>
        </p:spPr>
      </p:pic>
      <p:sp>
        <p:nvSpPr>
          <p:cNvPr id="3" name="Titolo 2"/>
          <p:cNvSpPr>
            <a:spLocks noGrp="1"/>
          </p:cNvSpPr>
          <p:nvPr>
            <p:ph type="title"/>
          </p:nvPr>
        </p:nvSpPr>
        <p:spPr>
          <a:xfrm>
            <a:off x="536804" y="366983"/>
            <a:ext cx="8229600" cy="1219200"/>
          </a:xfrm>
        </p:spPr>
        <p:txBody>
          <a:bodyPr/>
          <a:lstStyle/>
          <a:p>
            <a:pPr algn="ctr"/>
            <a:r>
              <a:rPr lang="it-IT" dirty="0">
                <a:ln w="0"/>
                <a:effectLst>
                  <a:outerShdw blurRad="38100" dist="19050" dir="2700000" algn="tl" rotWithShape="0">
                    <a:schemeClr val="dk1">
                      <a:alpha val="40000"/>
                    </a:schemeClr>
                  </a:outerShdw>
                </a:effectLst>
                <a:latin typeface="Courier New" panose="02070309020205020404" pitchFamily="49" charset="0"/>
                <a:cs typeface="Courier New" panose="02070309020205020404" pitchFamily="49" charset="0"/>
              </a:rPr>
              <a:t>PIO ALBERGO TRIVULZIO</a:t>
            </a:r>
          </a:p>
        </p:txBody>
      </p:sp>
      <p:sp>
        <p:nvSpPr>
          <p:cNvPr id="2" name="Segnaposto contenuto 1"/>
          <p:cNvSpPr>
            <a:spLocks noGrp="1"/>
          </p:cNvSpPr>
          <p:nvPr>
            <p:ph idx="1"/>
          </p:nvPr>
        </p:nvSpPr>
        <p:spPr>
          <a:xfrm>
            <a:off x="440651" y="1313023"/>
            <a:ext cx="6375083" cy="5297760"/>
          </a:xfrm>
        </p:spPr>
        <p:txBody>
          <a:bodyPr>
            <a:normAutofit fontScale="92500" lnSpcReduction="10000"/>
          </a:bodyPr>
          <a:lstStyle/>
          <a:p>
            <a:r>
              <a:rPr lang="it-IT" dirty="0">
                <a:latin typeface="Courier New" panose="02070309020205020404" pitchFamily="49" charset="0"/>
                <a:cs typeface="Courier New" panose="02070309020205020404" pitchFamily="49" charset="0"/>
              </a:rPr>
              <a:t>Il Pio Albergo </a:t>
            </a:r>
            <a:r>
              <a:rPr lang="it-IT" dirty="0" smtClean="0">
                <a:latin typeface="Courier New" panose="02070309020205020404" pitchFamily="49" charset="0"/>
                <a:cs typeface="Courier New" panose="02070309020205020404" pitchFamily="49" charset="0"/>
              </a:rPr>
              <a:t>Trivulzio, inaugurato </a:t>
            </a:r>
            <a:r>
              <a:rPr lang="it-IT" dirty="0">
                <a:latin typeface="Courier New" panose="02070309020205020404" pitchFamily="49" charset="0"/>
                <a:cs typeface="Courier New" panose="02070309020205020404" pitchFamily="49" charset="0"/>
              </a:rPr>
              <a:t>in Contrada della Signora a </a:t>
            </a:r>
            <a:r>
              <a:rPr lang="it-IT" dirty="0" smtClean="0">
                <a:latin typeface="Courier New" panose="02070309020205020404" pitchFamily="49" charset="0"/>
                <a:cs typeface="Courier New" panose="02070309020205020404" pitchFamily="49" charset="0"/>
              </a:rPr>
              <a:t>Milano, </a:t>
            </a:r>
            <a:r>
              <a:rPr lang="it-IT" dirty="0">
                <a:latin typeface="Courier New" panose="02070309020205020404" pitchFamily="49" charset="0"/>
                <a:cs typeface="Courier New" panose="02070309020205020404" pitchFamily="49" charset="0"/>
              </a:rPr>
              <a:t>iniziò ufficialmente la sua attività il 1° gennaio 1771 durante la cosiddetta "primavera dei lumi", </a:t>
            </a:r>
            <a:r>
              <a:rPr lang="it-IT" dirty="0" smtClean="0">
                <a:latin typeface="Courier New" panose="02070309020205020404" pitchFamily="49" charset="0"/>
                <a:cs typeface="Courier New" panose="02070309020205020404" pitchFamily="49" charset="0"/>
              </a:rPr>
              <a:t>chiamata </a:t>
            </a:r>
            <a:r>
              <a:rPr lang="it-IT" dirty="0">
                <a:latin typeface="Courier New" panose="02070309020205020404" pitchFamily="49" charset="0"/>
                <a:cs typeface="Courier New" panose="02070309020205020404" pitchFamily="49" charset="0"/>
              </a:rPr>
              <a:t>così da Franco </a:t>
            </a:r>
            <a:r>
              <a:rPr lang="it-IT" dirty="0" smtClean="0">
                <a:latin typeface="Courier New" panose="02070309020205020404" pitchFamily="49" charset="0"/>
                <a:cs typeface="Courier New" panose="02070309020205020404" pitchFamily="49" charset="0"/>
              </a:rPr>
              <a:t>Venturi</a:t>
            </a:r>
            <a:r>
              <a:rPr lang="it-IT" dirty="0">
                <a:latin typeface="Courier New" panose="02070309020205020404" pitchFamily="49" charset="0"/>
                <a:cs typeface="Courier New" panose="02070309020205020404" pitchFamily="49" charset="0"/>
              </a:rPr>
              <a:t>.</a:t>
            </a:r>
          </a:p>
          <a:p>
            <a:r>
              <a:rPr lang="it-IT" dirty="0">
                <a:latin typeface="Courier New" panose="02070309020205020404" pitchFamily="49" charset="0"/>
                <a:cs typeface="Courier New" panose="02070309020205020404" pitchFamily="49" charset="0"/>
              </a:rPr>
              <a:t> Il cognome ‘Trivulzio’ è associato nella memoria dei milanesi a uno dei più famosi istituti di ricovero e di assistenza della città, </a:t>
            </a:r>
            <a:r>
              <a:rPr lang="it-IT" dirty="0" smtClean="0">
                <a:latin typeface="Courier New" panose="02070309020205020404" pitchFamily="49" charset="0"/>
                <a:cs typeface="Courier New" panose="02070309020205020404" pitchFamily="49" charset="0"/>
              </a:rPr>
              <a:t>dal nome del </a:t>
            </a:r>
            <a:r>
              <a:rPr lang="it-IT" dirty="0">
                <a:latin typeface="Courier New" panose="02070309020205020404" pitchFamily="49" charset="0"/>
                <a:cs typeface="Courier New" panose="02070309020205020404" pitchFamily="49" charset="0"/>
              </a:rPr>
              <a:t>suo fondatore Antonio Tolomeo Trivulzio. </a:t>
            </a:r>
          </a:p>
          <a:p>
            <a:r>
              <a:rPr lang="it-IT" dirty="0">
                <a:latin typeface="Courier New" panose="02070309020205020404" pitchFamily="49" charset="0"/>
                <a:cs typeface="Courier New" panose="02070309020205020404" pitchFamily="49" charset="0"/>
              </a:rPr>
              <a:t>La decisione di realizzare un          </a:t>
            </a:r>
            <a:r>
              <a:rPr lang="it-IT" dirty="0" smtClean="0">
                <a:latin typeface="Courier New" panose="02070309020205020404" pitchFamily="49" charset="0"/>
                <a:cs typeface="Courier New" panose="02070309020205020404" pitchFamily="49" charset="0"/>
              </a:rPr>
              <a:t>Albergo </a:t>
            </a:r>
            <a:r>
              <a:rPr lang="it-IT" dirty="0" err="1" smtClean="0">
                <a:latin typeface="Courier New" panose="02070309020205020404" pitchFamily="49" charset="0"/>
                <a:cs typeface="Courier New" panose="02070309020205020404" pitchFamily="49" charset="0"/>
              </a:rPr>
              <a:t>de’Poveri</a:t>
            </a:r>
            <a:r>
              <a:rPr lang="it-IT" dirty="0" smtClean="0">
                <a:latin typeface="Courier New" panose="02070309020205020404" pitchFamily="49" charset="0"/>
                <a:cs typeface="Courier New" panose="02070309020205020404" pitchFamily="49" charset="0"/>
              </a:rPr>
              <a:t> </a:t>
            </a:r>
            <a:r>
              <a:rPr lang="it-IT" dirty="0">
                <a:latin typeface="Courier New" panose="02070309020205020404" pitchFamily="49" charset="0"/>
                <a:cs typeface="Courier New" panose="02070309020205020404" pitchFamily="49" charset="0"/>
              </a:rPr>
              <a:t>era stata ufficializzata nel testamento del Principe.</a:t>
            </a:r>
            <a:br>
              <a:rPr lang="it-IT" dirty="0">
                <a:latin typeface="Courier New" panose="02070309020205020404" pitchFamily="49" charset="0"/>
                <a:cs typeface="Courier New" panose="02070309020205020404" pitchFamily="49" charset="0"/>
              </a:rPr>
            </a:br>
            <a:r>
              <a:rPr lang="it-IT" dirty="0">
                <a:latin typeface="Courier New" panose="02070309020205020404" pitchFamily="49" charset="0"/>
                <a:cs typeface="Courier New" panose="02070309020205020404" pitchFamily="49" charset="0"/>
              </a:rPr>
              <a:t>Il Pio Albergo Trivulzio venne articolato entro le norme di governo dell'illuminata monarchia asburgica; doveva cioè trattarsi di un </a:t>
            </a:r>
            <a:r>
              <a:rPr lang="it-IT" dirty="0" smtClean="0">
                <a:latin typeface="Courier New" panose="02070309020205020404" pitchFamily="49" charset="0"/>
                <a:cs typeface="Courier New" panose="02070309020205020404" pitchFamily="49" charset="0"/>
              </a:rPr>
              <a:t>Luogo </a:t>
            </a:r>
            <a:r>
              <a:rPr lang="it-IT" dirty="0">
                <a:latin typeface="Courier New" panose="02070309020205020404" pitchFamily="49" charset="0"/>
                <a:cs typeface="Courier New" panose="02070309020205020404" pitchFamily="49" charset="0"/>
              </a:rPr>
              <a:t>Pio laicale. </a:t>
            </a:r>
          </a:p>
          <a:p>
            <a:endParaRPr lang="it-IT"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129295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xEl>
                                              <p:pRg st="0" end="0"/>
                                            </p:txEl>
                                          </p:spTgt>
                                        </p:tgtEl>
                                        <p:attrNameLst>
                                          <p:attrName>style.visibility</p:attrName>
                                        </p:attrNameLst>
                                      </p:cBhvr>
                                      <p:to>
                                        <p:strVal val="visible"/>
                                      </p:to>
                                    </p:set>
                                    <p:animEffect transition="in" filter="fade">
                                      <p:cBhvr>
                                        <p:cTn id="26" dur="500"/>
                                        <p:tgtEl>
                                          <p:spTgt spid="2">
                                            <p:txEl>
                                              <p:pRg st="0" end="0"/>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2">
                                            <p:txEl>
                                              <p:pRg st="1" end="1"/>
                                            </p:txEl>
                                          </p:spTgt>
                                        </p:tgtEl>
                                        <p:attrNameLst>
                                          <p:attrName>style.visibility</p:attrName>
                                        </p:attrNameLst>
                                      </p:cBhvr>
                                      <p:to>
                                        <p:strVal val="visible"/>
                                      </p:to>
                                    </p:set>
                                    <p:animEffect transition="in" filter="fade">
                                      <p:cBhvr>
                                        <p:cTn id="29" dur="500"/>
                                        <p:tgtEl>
                                          <p:spTgt spid="2">
                                            <p:txEl>
                                              <p:pRg st="1" end="1"/>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2">
                                            <p:txEl>
                                              <p:pRg st="2" end="2"/>
                                            </p:txEl>
                                          </p:spTgt>
                                        </p:tgtEl>
                                        <p:attrNameLst>
                                          <p:attrName>style.visibility</p:attrName>
                                        </p:attrNameLst>
                                      </p:cBhvr>
                                      <p:to>
                                        <p:strVal val="visible"/>
                                      </p:to>
                                    </p:set>
                                    <p:animEffect transition="in" filter="fade">
                                      <p:cBhvr>
                                        <p:cTn id="3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467544" y="116632"/>
            <a:ext cx="8568952" cy="6624736"/>
          </a:xfrm>
        </p:spPr>
        <p:txBody>
          <a:bodyPr>
            <a:normAutofit fontScale="85000" lnSpcReduction="10000"/>
          </a:bodyPr>
          <a:lstStyle/>
          <a:p>
            <a:endParaRPr lang="it-IT" dirty="0">
              <a:latin typeface="Courier New" panose="02070309020205020404" pitchFamily="49" charset="0"/>
              <a:cs typeface="Courier New" panose="02070309020205020404" pitchFamily="49" charset="0"/>
            </a:endParaRPr>
          </a:p>
          <a:p>
            <a:pPr marL="0" indent="0" algn="ctr">
              <a:buNone/>
            </a:pPr>
            <a:r>
              <a:rPr lang="it-IT" sz="10300" b="1" dirty="0">
                <a:latin typeface="Kunstler Script" panose="030304020206070D0D06" pitchFamily="66" charset="0"/>
                <a:cs typeface="Courier New" panose="02070309020205020404" pitchFamily="49" charset="0"/>
              </a:rPr>
              <a:t>La vita nel </a:t>
            </a:r>
            <a:r>
              <a:rPr lang="it-IT" sz="10300" b="1" dirty="0" smtClean="0">
                <a:latin typeface="Kunstler Script" panose="030304020206070D0D06" pitchFamily="66" charset="0"/>
                <a:cs typeface="Courier New" panose="02070309020205020404" pitchFamily="49" charset="0"/>
              </a:rPr>
              <a:t> Luogo </a:t>
            </a:r>
            <a:r>
              <a:rPr lang="it-IT" sz="10300" b="1" dirty="0">
                <a:latin typeface="Kunstler Script" panose="030304020206070D0D06" pitchFamily="66" charset="0"/>
                <a:cs typeface="Courier New" panose="02070309020205020404" pitchFamily="49" charset="0"/>
              </a:rPr>
              <a:t>Pio</a:t>
            </a:r>
          </a:p>
          <a:p>
            <a:r>
              <a:rPr lang="it-IT" dirty="0">
                <a:latin typeface="Courier New" panose="02070309020205020404" pitchFamily="49" charset="0"/>
                <a:cs typeface="Courier New" panose="02070309020205020404" pitchFamily="49" charset="0"/>
              </a:rPr>
              <a:t>L'istituto accoglieva anziani di ambo i </a:t>
            </a:r>
            <a:r>
              <a:rPr lang="it-IT" dirty="0" smtClean="0">
                <a:latin typeface="Courier New" panose="02070309020205020404" pitchFamily="49" charset="0"/>
                <a:cs typeface="Courier New" panose="02070309020205020404" pitchFamily="49" charset="0"/>
              </a:rPr>
              <a:t>sessi e malati inabili al lavoro. </a:t>
            </a:r>
            <a:endParaRPr lang="it-IT" dirty="0">
              <a:latin typeface="Courier New" panose="02070309020205020404" pitchFamily="49" charset="0"/>
              <a:cs typeface="Courier New" panose="02070309020205020404" pitchFamily="49" charset="0"/>
            </a:endParaRPr>
          </a:p>
          <a:p>
            <a:r>
              <a:rPr lang="it-IT" dirty="0">
                <a:latin typeface="Courier New" panose="02070309020205020404" pitchFamily="49" charset="0"/>
                <a:cs typeface="Courier New" panose="02070309020205020404" pitchFamily="49" charset="0"/>
              </a:rPr>
              <a:t>Inizialmente </a:t>
            </a:r>
            <a:r>
              <a:rPr lang="it-IT" dirty="0" smtClean="0">
                <a:latin typeface="Courier New" panose="02070309020205020404" pitchFamily="49" charset="0"/>
                <a:cs typeface="Courier New" panose="02070309020205020404" pitchFamily="49" charset="0"/>
              </a:rPr>
              <a:t>il </a:t>
            </a:r>
            <a:r>
              <a:rPr lang="it-IT" dirty="0">
                <a:latin typeface="Courier New" panose="02070309020205020404" pitchFamily="49" charset="0"/>
                <a:cs typeface="Courier New" panose="02070309020205020404" pitchFamily="49" charset="0"/>
              </a:rPr>
              <a:t>suo obiettivo era soccorrere chi </a:t>
            </a:r>
            <a:r>
              <a:rPr lang="it-IT" dirty="0" smtClean="0">
                <a:latin typeface="Courier New" panose="02070309020205020404" pitchFamily="49" charset="0"/>
                <a:cs typeface="Courier New" panose="02070309020205020404" pitchFamily="49" charset="0"/>
              </a:rPr>
              <a:t>mancava </a:t>
            </a:r>
            <a:r>
              <a:rPr lang="it-IT" dirty="0">
                <a:latin typeface="Courier New" panose="02070309020205020404" pitchFamily="49" charset="0"/>
                <a:cs typeface="Courier New" panose="02070309020205020404" pitchFamily="49" charset="0"/>
              </a:rPr>
              <a:t>del necessario e chi </a:t>
            </a:r>
            <a:r>
              <a:rPr lang="it-IT" dirty="0" smtClean="0">
                <a:latin typeface="Courier New" panose="02070309020205020404" pitchFamily="49" charset="0"/>
                <a:cs typeface="Courier New" panose="02070309020205020404" pitchFamily="49" charset="0"/>
              </a:rPr>
              <a:t>era nell'assoluta impotenza fisica </a:t>
            </a:r>
            <a:r>
              <a:rPr lang="it-IT" dirty="0">
                <a:latin typeface="Courier New" panose="02070309020205020404" pitchFamily="49" charset="0"/>
                <a:cs typeface="Courier New" panose="02070309020205020404" pitchFamily="49" charset="0"/>
              </a:rPr>
              <a:t>di procurarselo. I soccorsi dunque </a:t>
            </a:r>
            <a:r>
              <a:rPr lang="it-IT" dirty="0" smtClean="0">
                <a:latin typeface="Courier New" panose="02070309020205020404" pitchFamily="49" charset="0"/>
                <a:cs typeface="Courier New" panose="02070309020205020404" pitchFamily="49" charset="0"/>
              </a:rPr>
              <a:t>dovevano </a:t>
            </a:r>
            <a:r>
              <a:rPr lang="it-IT" dirty="0">
                <a:latin typeface="Courier New" panose="02070309020205020404" pitchFamily="49" charset="0"/>
                <a:cs typeface="Courier New" panose="02070309020205020404" pitchFamily="49" charset="0"/>
              </a:rPr>
              <a:t>puramente avere </a:t>
            </a:r>
            <a:r>
              <a:rPr lang="it-IT" dirty="0" smtClean="0">
                <a:latin typeface="Courier New" panose="02070309020205020404" pitchFamily="49" charset="0"/>
                <a:cs typeface="Courier New" panose="02070309020205020404" pitchFamily="49" charset="0"/>
              </a:rPr>
              <a:t>i limiti </a:t>
            </a:r>
            <a:r>
              <a:rPr lang="it-IT" dirty="0">
                <a:latin typeface="Courier New" panose="02070309020205020404" pitchFamily="49" charset="0"/>
                <a:cs typeface="Courier New" panose="02070309020205020404" pitchFamily="49" charset="0"/>
              </a:rPr>
              <a:t>del </a:t>
            </a:r>
            <a:r>
              <a:rPr lang="it-IT" dirty="0" smtClean="0">
                <a:latin typeface="Courier New" panose="02070309020205020404" pitchFamily="49" charset="0"/>
                <a:cs typeface="Courier New" panose="02070309020205020404" pitchFamily="49" charset="0"/>
              </a:rPr>
              <a:t>necessario, </a:t>
            </a:r>
            <a:r>
              <a:rPr lang="it-IT" dirty="0">
                <a:latin typeface="Courier New" panose="02070309020205020404" pitchFamily="49" charset="0"/>
                <a:cs typeface="Courier New" panose="02070309020205020404" pitchFamily="49" charset="0"/>
              </a:rPr>
              <a:t>come esplicitò il principe Trivulzio  nelle sue ultime volontà testamentarie, in cui vennero riportati i requisiti per l'ammissione al ricovero e la preferenza per coloro che abitavano nella città e </a:t>
            </a:r>
            <a:r>
              <a:rPr lang="it-IT" dirty="0" smtClean="0">
                <a:latin typeface="Courier New" panose="02070309020205020404" pitchFamily="49" charset="0"/>
                <a:cs typeface="Courier New" panose="02070309020205020404" pitchFamily="49" charset="0"/>
              </a:rPr>
              <a:t>nel ducato. </a:t>
            </a:r>
            <a:r>
              <a:rPr lang="it-IT" dirty="0">
                <a:latin typeface="Courier New" panose="02070309020205020404" pitchFamily="49" charset="0"/>
                <a:cs typeface="Courier New" panose="02070309020205020404" pitchFamily="49" charset="0"/>
              </a:rPr>
              <a:t>Al loro </a:t>
            </a:r>
            <a:r>
              <a:rPr lang="it-IT" dirty="0" smtClean="0">
                <a:latin typeface="Courier New" panose="02070309020205020404" pitchFamily="49" charset="0"/>
                <a:cs typeface="Courier New" panose="02070309020205020404" pitchFamily="49" charset="0"/>
              </a:rPr>
              <a:t>ingresso, </a:t>
            </a:r>
            <a:r>
              <a:rPr lang="it-IT" dirty="0">
                <a:latin typeface="Courier New" panose="02070309020205020404" pitchFamily="49" charset="0"/>
                <a:cs typeface="Courier New" panose="02070309020205020404" pitchFamily="49" charset="0"/>
              </a:rPr>
              <a:t>i poveri venivano visitati dal </a:t>
            </a:r>
            <a:r>
              <a:rPr lang="it-IT" dirty="0" smtClean="0">
                <a:latin typeface="Courier New" panose="02070309020205020404" pitchFamily="49" charset="0"/>
                <a:cs typeface="Courier New" panose="02070309020205020404" pitchFamily="49" charset="0"/>
              </a:rPr>
              <a:t>chirurgo, </a:t>
            </a:r>
            <a:r>
              <a:rPr lang="it-IT" dirty="0">
                <a:latin typeface="Courier New" panose="02070309020205020404" pitchFamily="49" charset="0"/>
                <a:cs typeface="Courier New" panose="02070309020205020404" pitchFamily="49" charset="0"/>
              </a:rPr>
              <a:t>perché, nel caso fossero affetti da mali incurabili o da pazzia, non potevano essere accettati.</a:t>
            </a:r>
          </a:p>
          <a:p>
            <a:r>
              <a:rPr lang="it-IT" dirty="0">
                <a:latin typeface="Courier New" panose="02070309020205020404" pitchFamily="49" charset="0"/>
                <a:cs typeface="Courier New" panose="02070309020205020404" pitchFamily="49" charset="0"/>
              </a:rPr>
              <a:t>La vita nel </a:t>
            </a:r>
            <a:r>
              <a:rPr lang="it-IT" dirty="0" smtClean="0">
                <a:latin typeface="Courier New" panose="02070309020205020404" pitchFamily="49" charset="0"/>
                <a:cs typeface="Courier New" panose="02070309020205020404" pitchFamily="49" charset="0"/>
              </a:rPr>
              <a:t>Luogo </a:t>
            </a:r>
            <a:r>
              <a:rPr lang="it-IT" dirty="0">
                <a:latin typeface="Courier New" panose="02070309020205020404" pitchFamily="49" charset="0"/>
                <a:cs typeface="Courier New" panose="02070309020205020404" pitchFamily="49" charset="0"/>
              </a:rPr>
              <a:t>Pio era scandita da un orario </a:t>
            </a:r>
            <a:r>
              <a:rPr lang="it-IT" dirty="0" smtClean="0">
                <a:latin typeface="Courier New" panose="02070309020205020404" pitchFamily="49" charset="0"/>
                <a:cs typeface="Courier New" panose="02070309020205020404" pitchFamily="49" charset="0"/>
              </a:rPr>
              <a:t>meticoloso. Essa </a:t>
            </a:r>
            <a:r>
              <a:rPr lang="it-IT" dirty="0">
                <a:latin typeface="Courier New" panose="02070309020205020404" pitchFamily="49" charset="0"/>
                <a:cs typeface="Courier New" panose="02070309020205020404" pitchFamily="49" charset="0"/>
              </a:rPr>
              <a:t>prevedeva </a:t>
            </a:r>
            <a:r>
              <a:rPr lang="it-IT" dirty="0" smtClean="0">
                <a:latin typeface="Courier New" panose="02070309020205020404" pitchFamily="49" charset="0"/>
                <a:cs typeface="Courier New" panose="02070309020205020404" pitchFamily="49" charset="0"/>
              </a:rPr>
              <a:t>«l‘Ave Maria», </a:t>
            </a:r>
            <a:r>
              <a:rPr lang="it-IT" dirty="0">
                <a:latin typeface="Courier New" panose="02070309020205020404" pitchFamily="49" charset="0"/>
                <a:cs typeface="Courier New" panose="02070309020205020404" pitchFamily="49" charset="0"/>
              </a:rPr>
              <a:t>la pulizia personale, la partecipazione alla </a:t>
            </a:r>
            <a:r>
              <a:rPr lang="it-IT" dirty="0" smtClean="0">
                <a:latin typeface="Courier New" panose="02070309020205020404" pitchFamily="49" charset="0"/>
                <a:cs typeface="Courier New" panose="02070309020205020404" pitchFamily="49" charset="0"/>
              </a:rPr>
              <a:t>Messa</a:t>
            </a:r>
            <a:r>
              <a:rPr lang="it-IT" dirty="0">
                <a:latin typeface="Courier New" panose="02070309020205020404" pitchFamily="49" charset="0"/>
                <a:cs typeface="Courier New" panose="02070309020205020404" pitchFamily="49" charset="0"/>
              </a:rPr>
              <a:t>, la colazione e infine l'occupazione in qualche lavoro. L'aspetto del lavoro era particolarmente seguito, sia a fini riabilitativi </a:t>
            </a:r>
            <a:r>
              <a:rPr lang="it-IT" dirty="0" smtClean="0">
                <a:latin typeface="Courier New" panose="02070309020205020404" pitchFamily="49" charset="0"/>
                <a:cs typeface="Courier New" panose="02070309020205020404" pitchFamily="49" charset="0"/>
              </a:rPr>
              <a:t>sia </a:t>
            </a:r>
            <a:r>
              <a:rPr lang="it-IT" dirty="0">
                <a:latin typeface="Courier New" panose="02070309020205020404" pitchFamily="49" charset="0"/>
                <a:cs typeface="Courier New" panose="02070309020205020404" pitchFamily="49" charset="0"/>
              </a:rPr>
              <a:t>come gratificazione personale poiché </a:t>
            </a:r>
            <a:r>
              <a:rPr lang="it-IT" dirty="0" smtClean="0">
                <a:latin typeface="Courier New" panose="02070309020205020404" pitchFamily="49" charset="0"/>
                <a:cs typeface="Courier New" panose="02070309020205020404" pitchFamily="49" charset="0"/>
              </a:rPr>
              <a:t>veniva dato ai </a:t>
            </a:r>
            <a:r>
              <a:rPr lang="it-IT" dirty="0">
                <a:latin typeface="Courier New" panose="02070309020205020404" pitchFamily="49" charset="0"/>
                <a:cs typeface="Courier New" panose="02070309020205020404" pitchFamily="49" charset="0"/>
              </a:rPr>
              <a:t>poveri un terzo del </a:t>
            </a:r>
            <a:r>
              <a:rPr lang="it-IT" dirty="0" smtClean="0">
                <a:latin typeface="Courier New" panose="02070309020205020404" pitchFamily="49" charset="0"/>
                <a:cs typeface="Courier New" panose="02070309020205020404" pitchFamily="49" charset="0"/>
              </a:rPr>
              <a:t>ricavo, </a:t>
            </a:r>
            <a:r>
              <a:rPr lang="it-IT" dirty="0">
                <a:latin typeface="Courier New" panose="02070309020205020404" pitchFamily="49" charset="0"/>
                <a:cs typeface="Courier New" panose="02070309020205020404" pitchFamily="49" charset="0"/>
              </a:rPr>
              <a:t>ottenuto dalla vendita dei </a:t>
            </a:r>
            <a:r>
              <a:rPr lang="it-IT" dirty="0" smtClean="0">
                <a:latin typeface="Courier New" panose="02070309020205020404" pitchFamily="49" charset="0"/>
                <a:cs typeface="Courier New" panose="02070309020205020404" pitchFamily="49" charset="0"/>
              </a:rPr>
              <a:t>manufatti; il resto veniva accreditato all’Albergo.</a:t>
            </a:r>
            <a:endParaRPr lang="it-IT" dirty="0">
              <a:latin typeface="Courier New" panose="02070309020205020404" pitchFamily="49" charset="0"/>
              <a:cs typeface="Courier New" panose="02070309020205020404" pitchFamily="49" charset="0"/>
            </a:endParaRPr>
          </a:p>
          <a:p>
            <a:endParaRPr lang="it-IT" dirty="0"/>
          </a:p>
        </p:txBody>
      </p:sp>
    </p:spTree>
    <p:extLst>
      <p:ext uri="{BB962C8B-B14F-4D97-AF65-F5344CB8AC3E}">
        <p14:creationId xmlns:p14="http://schemas.microsoft.com/office/powerpoint/2010/main" val="2823376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 calcmode="lin" valueType="num">
                                      <p:cBhvr>
                                        <p:cTn id="12"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13"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14" dur="500"/>
                                        <p:tgtEl>
                                          <p:spTgt spid="2">
                                            <p:txEl>
                                              <p:pRg st="2" end="2"/>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 calcmode="lin" valueType="num">
                                      <p:cBhvr>
                                        <p:cTn id="17"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18"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19" dur="500"/>
                                        <p:tgtEl>
                                          <p:spTgt spid="2">
                                            <p:txEl>
                                              <p:pRg st="3" end="3"/>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 calcmode="lin" valueType="num">
                                      <p:cBhvr>
                                        <p:cTn id="22"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23"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24"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2"/>
          <a:stretch>
            <a:fillRect/>
          </a:stretch>
        </p:blipFill>
        <p:spPr>
          <a:xfrm>
            <a:off x="0" y="0"/>
            <a:ext cx="9144000" cy="6858000"/>
          </a:xfrm>
          <a:prstGeom prst="rect">
            <a:avLst/>
          </a:prstGeom>
        </p:spPr>
      </p:pic>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65670">
            <a:off x="5826746" y="267929"/>
            <a:ext cx="3241168" cy="1936597"/>
          </a:xfrm>
          <a:prstGeom prst="rect">
            <a:avLst/>
          </a:prstGeom>
        </p:spPr>
      </p:pic>
      <p:pic>
        <p:nvPicPr>
          <p:cNvPr id="6" name="Immagin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08783" y="856262"/>
            <a:ext cx="3451047" cy="1941214"/>
          </a:xfrm>
          <a:prstGeom prst="rect">
            <a:avLst/>
          </a:prstGeom>
        </p:spPr>
      </p:pic>
      <p:pic>
        <p:nvPicPr>
          <p:cNvPr id="7" name="Immagine 6"/>
          <p:cNvPicPr>
            <a:picLocks noChangeAspect="1"/>
          </p:cNvPicPr>
          <p:nvPr/>
        </p:nvPicPr>
        <p:blipFill>
          <a:blip r:embed="rId5"/>
          <a:stretch>
            <a:fillRect/>
          </a:stretch>
        </p:blipFill>
        <p:spPr>
          <a:xfrm>
            <a:off x="2247207" y="125999"/>
            <a:ext cx="3620938" cy="2506803"/>
          </a:xfrm>
          <a:prstGeom prst="rect">
            <a:avLst/>
          </a:prstGeom>
        </p:spPr>
      </p:pic>
      <p:pic>
        <p:nvPicPr>
          <p:cNvPr id="10" name="Immagin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101083">
            <a:off x="1670988" y="2462288"/>
            <a:ext cx="3600400" cy="2432207"/>
          </a:xfrm>
          <a:prstGeom prst="rect">
            <a:avLst/>
          </a:prstGeom>
        </p:spPr>
      </p:pic>
      <p:pic>
        <p:nvPicPr>
          <p:cNvPr id="11" name="Immagin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02973" y="4009435"/>
            <a:ext cx="3851920" cy="2882986"/>
          </a:xfrm>
          <a:prstGeom prst="rect">
            <a:avLst/>
          </a:prstGeom>
        </p:spPr>
      </p:pic>
      <p:pic>
        <p:nvPicPr>
          <p:cNvPr id="9" name="Immagin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218716">
            <a:off x="5812314" y="2278304"/>
            <a:ext cx="2874264" cy="2183892"/>
          </a:xfrm>
          <a:prstGeom prst="rect">
            <a:avLst/>
          </a:prstGeom>
        </p:spPr>
      </p:pic>
      <p:pic>
        <p:nvPicPr>
          <p:cNvPr id="12" name="Immagin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2844" y="4440246"/>
            <a:ext cx="3509872" cy="2365264"/>
          </a:xfrm>
          <a:prstGeom prst="rect">
            <a:avLst/>
          </a:prstGeom>
        </p:spPr>
      </p:pic>
      <p:sp>
        <p:nvSpPr>
          <p:cNvPr id="2" name="CasellaDiTesto 1"/>
          <p:cNvSpPr txBox="1"/>
          <p:nvPr/>
        </p:nvSpPr>
        <p:spPr>
          <a:xfrm>
            <a:off x="146134" y="4009435"/>
            <a:ext cx="1224190" cy="369332"/>
          </a:xfrm>
          <a:prstGeom prst="rect">
            <a:avLst/>
          </a:prstGeom>
          <a:noFill/>
        </p:spPr>
        <p:txBody>
          <a:bodyPr wrap="square" rtlCol="0">
            <a:spAutoFit/>
          </a:bodyPr>
          <a:lstStyle/>
          <a:p>
            <a:r>
              <a:rPr lang="it-IT" dirty="0" smtClean="0"/>
              <a:t>Fine 1800</a:t>
            </a:r>
            <a:endParaRPr lang="it-IT" dirty="0"/>
          </a:p>
        </p:txBody>
      </p:sp>
    </p:spTree>
    <p:extLst>
      <p:ext uri="{BB962C8B-B14F-4D97-AF65-F5344CB8AC3E}">
        <p14:creationId xmlns:p14="http://schemas.microsoft.com/office/powerpoint/2010/main" val="367381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anim calcmode="lin" valueType="num">
                                      <p:cBhvr>
                                        <p:cTn id="50" dur="1000" fill="hold"/>
                                        <p:tgtEl>
                                          <p:spTgt spid="11"/>
                                        </p:tgtEl>
                                        <p:attrNameLst>
                                          <p:attrName>ppt_x</p:attrName>
                                        </p:attrNameLst>
                                      </p:cBhvr>
                                      <p:tavLst>
                                        <p:tav tm="0">
                                          <p:val>
                                            <p:strVal val="#ppt_x"/>
                                          </p:val>
                                        </p:tav>
                                        <p:tav tm="100000">
                                          <p:val>
                                            <p:strVal val="#ppt_x"/>
                                          </p:val>
                                        </p:tav>
                                      </p:tavLst>
                                    </p:anim>
                                    <p:anim calcmode="lin" valueType="num">
                                      <p:cBhvr>
                                        <p:cTn id="5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2411760" y="530560"/>
            <a:ext cx="4798876" cy="1620416"/>
          </a:xfrm>
        </p:spPr>
        <p:txBody>
          <a:bodyPr>
            <a:normAutofit/>
          </a:bodyPr>
          <a:lstStyle/>
          <a:p>
            <a:r>
              <a:rPr lang="it-IT" dirty="0">
                <a:latin typeface="Courier New" panose="02070309020205020404" pitchFamily="49" charset="0"/>
                <a:cs typeface="Courier New" panose="02070309020205020404" pitchFamily="49" charset="0"/>
              </a:rPr>
              <a:t>I BENEFATTORI</a:t>
            </a:r>
            <a:r>
              <a:rPr lang="it-IT" dirty="0"/>
              <a:t/>
            </a:r>
            <a:br>
              <a:rPr lang="it-IT" dirty="0"/>
            </a:br>
            <a:endParaRPr lang="it-IT" dirty="0"/>
          </a:p>
        </p:txBody>
      </p:sp>
      <p:sp>
        <p:nvSpPr>
          <p:cNvPr id="2" name="Segnaposto contenuto 1"/>
          <p:cNvSpPr>
            <a:spLocks noGrp="1"/>
          </p:cNvSpPr>
          <p:nvPr>
            <p:ph idx="1"/>
          </p:nvPr>
        </p:nvSpPr>
        <p:spPr>
          <a:xfrm>
            <a:off x="467544" y="1124744"/>
            <a:ext cx="8568952" cy="5289376"/>
          </a:xfrm>
        </p:spPr>
        <p:txBody>
          <a:bodyPr>
            <a:normAutofit fontScale="92500" lnSpcReduction="20000"/>
          </a:bodyPr>
          <a:lstStyle/>
          <a:p>
            <a:r>
              <a:rPr lang="it-IT" dirty="0">
                <a:latin typeface="Courier New" panose="02070309020205020404" pitchFamily="49" charset="0"/>
                <a:cs typeface="Courier New" panose="02070309020205020404" pitchFamily="49" charset="0"/>
              </a:rPr>
              <a:t>Molti Martinitt, una volta dimessi, conservavano una profonda gratitudine per l'istituto che, </a:t>
            </a:r>
            <a:r>
              <a:rPr lang="it-IT" dirty="0" smtClean="0">
                <a:latin typeface="Courier New" panose="02070309020205020404" pitchFamily="49" charset="0"/>
                <a:cs typeface="Courier New" panose="02070309020205020404" pitchFamily="49" charset="0"/>
              </a:rPr>
              <a:t>accogliendoli </a:t>
            </a:r>
            <a:r>
              <a:rPr lang="it-IT" dirty="0">
                <a:latin typeface="Courier New" panose="02070309020205020404" pitchFamily="49" charset="0"/>
                <a:cs typeface="Courier New" panose="02070309020205020404" pitchFamily="49" charset="0"/>
              </a:rPr>
              <a:t>e insegnando loro un mestiere, aveva loro permesso di guadagnarsi un posto nella società. Ad alcuni, lavoro e fortuna  arrisero particolarmente, ad esempio a Innocente </a:t>
            </a:r>
            <a:r>
              <a:rPr lang="it-IT" dirty="0" err="1">
                <a:latin typeface="Courier New" panose="02070309020205020404" pitchFamily="49" charset="0"/>
                <a:cs typeface="Courier New" panose="02070309020205020404" pitchFamily="49" charset="0"/>
              </a:rPr>
              <a:t>Besozzi</a:t>
            </a:r>
            <a:r>
              <a:rPr lang="it-IT" dirty="0">
                <a:latin typeface="Courier New" panose="02070309020205020404" pitchFamily="49" charset="0"/>
                <a:cs typeface="Courier New" panose="02070309020205020404" pitchFamily="49" charset="0"/>
              </a:rPr>
              <a:t> e ad Angelo Rizzoli, i quali, in seguito, si mostrarono particolarmente generosi nel </a:t>
            </a:r>
            <a:r>
              <a:rPr lang="it-IT" dirty="0" smtClean="0">
                <a:latin typeface="Courier New" panose="02070309020205020404" pitchFamily="49" charset="0"/>
                <a:cs typeface="Courier New" panose="02070309020205020404" pitchFamily="49" charset="0"/>
              </a:rPr>
              <a:t>beneficiare </a:t>
            </a:r>
            <a:r>
              <a:rPr lang="it-IT" dirty="0">
                <a:latin typeface="Courier New" panose="02070309020205020404" pitchFamily="49" charset="0"/>
                <a:cs typeface="Courier New" panose="02070309020205020404" pitchFamily="49" charset="0"/>
              </a:rPr>
              <a:t>l'orfanotrofio maschile. </a:t>
            </a:r>
          </a:p>
          <a:p>
            <a:r>
              <a:rPr lang="it-IT" dirty="0" err="1" smtClean="0">
                <a:latin typeface="Courier New" panose="02070309020205020404" pitchFamily="49" charset="0"/>
                <a:cs typeface="Courier New" panose="02070309020205020404" pitchFamily="49" charset="0"/>
              </a:rPr>
              <a:t>Besozzi</a:t>
            </a:r>
            <a:r>
              <a:rPr lang="it-IT" dirty="0">
                <a:latin typeface="Courier New" panose="02070309020205020404" pitchFamily="49" charset="0"/>
                <a:cs typeface="Courier New" panose="02070309020205020404" pitchFamily="49" charset="0"/>
              </a:rPr>
              <a:t> </a:t>
            </a:r>
            <a:r>
              <a:rPr lang="it-IT" dirty="0" smtClean="0">
                <a:latin typeface="Courier New" panose="02070309020205020404" pitchFamily="49" charset="0"/>
                <a:cs typeface="Courier New" panose="02070309020205020404" pitchFamily="49" charset="0"/>
              </a:rPr>
              <a:t>era </a:t>
            </a:r>
            <a:r>
              <a:rPr lang="it-IT" dirty="0">
                <a:latin typeface="Courier New" panose="02070309020205020404" pitchFamily="49" charset="0"/>
                <a:cs typeface="Courier New" panose="02070309020205020404" pitchFamily="49" charset="0"/>
              </a:rPr>
              <a:t>titolare di uno stabilimento tipolitografico, </a:t>
            </a:r>
            <a:r>
              <a:rPr lang="it-IT" dirty="0" smtClean="0">
                <a:latin typeface="Courier New" panose="02070309020205020404" pitchFamily="49" charset="0"/>
                <a:cs typeface="Courier New" panose="02070309020205020404" pitchFamily="49" charset="0"/>
              </a:rPr>
              <a:t>nominò l’orfanotrofio come suo erede universale, </a:t>
            </a:r>
            <a:r>
              <a:rPr lang="it-IT" dirty="0">
                <a:latin typeface="Courier New" panose="02070309020205020404" pitchFamily="49" charset="0"/>
                <a:cs typeface="Courier New" panose="02070309020205020404" pitchFamily="49" charset="0"/>
              </a:rPr>
              <a:t>dopo aver già donato nel corso della sua vita diverse migliaia di lire. </a:t>
            </a:r>
          </a:p>
          <a:p>
            <a:r>
              <a:rPr lang="it-IT" dirty="0">
                <a:latin typeface="Courier New" panose="02070309020205020404" pitchFamily="49" charset="0"/>
                <a:cs typeface="Courier New" panose="02070309020205020404" pitchFamily="49" charset="0"/>
              </a:rPr>
              <a:t>Rizzoli, divenuto grande nome </a:t>
            </a:r>
            <a:r>
              <a:rPr lang="it-IT" dirty="0" smtClean="0">
                <a:latin typeface="Courier New" panose="02070309020205020404" pitchFamily="49" charset="0"/>
                <a:cs typeface="Courier New" panose="02070309020205020404" pitchFamily="49" charset="0"/>
              </a:rPr>
              <a:t>dell'editoria </a:t>
            </a:r>
            <a:r>
              <a:rPr lang="it-IT" dirty="0">
                <a:latin typeface="Courier New" panose="02070309020205020404" pitchFamily="49" charset="0"/>
                <a:cs typeface="Courier New" panose="02070309020205020404" pitchFamily="49" charset="0"/>
              </a:rPr>
              <a:t>e produttore cinematografico, elargì milioni che </a:t>
            </a:r>
            <a:r>
              <a:rPr lang="it-IT" dirty="0" smtClean="0">
                <a:latin typeface="Courier New" panose="02070309020205020404" pitchFamily="49" charset="0"/>
                <a:cs typeface="Courier New" panose="02070309020205020404" pitchFamily="49" charset="0"/>
              </a:rPr>
              <a:t>aiutarono </a:t>
            </a:r>
            <a:r>
              <a:rPr lang="it-IT" dirty="0">
                <a:latin typeface="Courier New" panose="02070309020205020404" pitchFamily="49" charset="0"/>
                <a:cs typeface="Courier New" panose="02070309020205020404" pitchFamily="49" charset="0"/>
              </a:rPr>
              <a:t>l'istituto nella ricostruzione post bellica e nella dotazione di una attrezzatissima infermeria.</a:t>
            </a:r>
          </a:p>
          <a:p>
            <a:r>
              <a:rPr lang="it-IT" dirty="0">
                <a:latin typeface="Courier New" panose="02070309020205020404" pitchFamily="49" charset="0"/>
                <a:cs typeface="Courier New" panose="02070309020205020404" pitchFamily="49" charset="0"/>
              </a:rPr>
              <a:t>Per quanto </a:t>
            </a:r>
            <a:r>
              <a:rPr lang="it-IT" dirty="0" smtClean="0">
                <a:latin typeface="Courier New" panose="02070309020205020404" pitchFamily="49" charset="0"/>
                <a:cs typeface="Courier New" panose="02070309020205020404" pitchFamily="49" charset="0"/>
              </a:rPr>
              <a:t>riguarda </a:t>
            </a:r>
            <a:r>
              <a:rPr lang="it-IT" dirty="0">
                <a:latin typeface="Courier New" panose="02070309020205020404" pitchFamily="49" charset="0"/>
                <a:cs typeface="Courier New" panose="02070309020205020404" pitchFamily="49" charset="0"/>
              </a:rPr>
              <a:t>i benefattori, l'orfanotrofio per </a:t>
            </a:r>
            <a:r>
              <a:rPr lang="it-IT" dirty="0" smtClean="0">
                <a:latin typeface="Courier New" panose="02070309020205020404" pitchFamily="49" charset="0"/>
                <a:cs typeface="Courier New" panose="02070309020205020404" pitchFamily="49" charset="0"/>
              </a:rPr>
              <a:t>riconoscenza,</a:t>
            </a:r>
            <a:r>
              <a:rPr lang="it-IT" dirty="0">
                <a:latin typeface="Courier New" panose="02070309020205020404" pitchFamily="49" charset="0"/>
                <a:cs typeface="Courier New" panose="02070309020205020404" pitchFamily="49" charset="0"/>
              </a:rPr>
              <a:t>  realizzava loro </a:t>
            </a:r>
            <a:r>
              <a:rPr lang="it-IT" i="1" dirty="0">
                <a:latin typeface="Courier New" panose="02070309020205020404" pitchFamily="49" charset="0"/>
                <a:cs typeface="Courier New" panose="02070309020205020404" pitchFamily="49" charset="0"/>
              </a:rPr>
              <a:t>dipinti</a:t>
            </a:r>
            <a:r>
              <a:rPr lang="it-IT" dirty="0">
                <a:latin typeface="Courier New" panose="02070309020205020404" pitchFamily="49" charset="0"/>
                <a:cs typeface="Courier New" panose="02070309020205020404" pitchFamily="49" charset="0"/>
              </a:rPr>
              <a:t> di dimensioni più o meno </a:t>
            </a:r>
            <a:r>
              <a:rPr lang="it-IT" dirty="0" smtClean="0">
                <a:latin typeface="Courier New" panose="02070309020205020404" pitchFamily="49" charset="0"/>
                <a:cs typeface="Courier New" panose="02070309020205020404" pitchFamily="49" charset="0"/>
              </a:rPr>
              <a:t>grandi, </a:t>
            </a:r>
            <a:r>
              <a:rPr lang="it-IT" dirty="0">
                <a:latin typeface="Courier New" panose="02070309020205020404" pitchFamily="49" charset="0"/>
                <a:cs typeface="Courier New" panose="02070309020205020404" pitchFamily="49" charset="0"/>
              </a:rPr>
              <a:t>in relazione alla loro donazione</a:t>
            </a:r>
            <a:r>
              <a:rPr lang="it-IT" dirty="0" smtClean="0">
                <a:latin typeface="Courier New" panose="02070309020205020404" pitchFamily="49" charset="0"/>
                <a:cs typeface="Courier New" panose="02070309020205020404" pitchFamily="49" charset="0"/>
              </a:rPr>
              <a:t>.</a:t>
            </a:r>
          </a:p>
          <a:p>
            <a:r>
              <a:rPr lang="it-IT" dirty="0" smtClean="0">
                <a:latin typeface="Courier New" panose="02070309020205020404" pitchFamily="49" charset="0"/>
                <a:cs typeface="Courier New" panose="02070309020205020404" pitchFamily="49" charset="0"/>
              </a:rPr>
              <a:t>Altro benefattore importante è il nobile Colonnello Lattuada.</a:t>
            </a:r>
            <a:endParaRPr lang="it-IT" dirty="0">
              <a:latin typeface="Courier New" panose="02070309020205020404" pitchFamily="49" charset="0"/>
              <a:cs typeface="Courier New" panose="02070309020205020404" pitchFamily="49" charset="0"/>
            </a:endParaRPr>
          </a:p>
          <a:p>
            <a:endParaRPr lang="it-IT" dirty="0"/>
          </a:p>
        </p:txBody>
      </p:sp>
    </p:spTree>
    <p:extLst>
      <p:ext uri="{BB962C8B-B14F-4D97-AF65-F5344CB8AC3E}">
        <p14:creationId xmlns:p14="http://schemas.microsoft.com/office/powerpoint/2010/main" val="4244388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wipe(down)">
                                      <p:cBhvr>
                                        <p:cTn id="14" dur="500"/>
                                        <p:tgtEl>
                                          <p:spTgt spid="2">
                                            <p:txEl>
                                              <p:pRg st="0" end="0"/>
                                            </p:txEl>
                                          </p:spTgt>
                                        </p:tgtEl>
                                      </p:cBhvr>
                                    </p:animEffect>
                                  </p:childTnLst>
                                </p:cTn>
                              </p:par>
                              <p:par>
                                <p:cTn id="15" presetID="22" presetClass="entr" presetSubtype="4" fill="hold" nodeType="with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par>
                                <p:cTn id="18" presetID="22" presetClass="entr" presetSubtype="4" fill="hold" nodeType="with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wipe(down)">
                                      <p:cBhvr>
                                        <p:cTn id="20" dur="500"/>
                                        <p:tgtEl>
                                          <p:spTgt spid="2">
                                            <p:txEl>
                                              <p:pRg st="2" end="2"/>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Effect transition="in" filter="wipe(down)">
                                      <p:cBhvr>
                                        <p:cTn id="23" dur="500"/>
                                        <p:tgtEl>
                                          <p:spTgt spid="2">
                                            <p:txEl>
                                              <p:pRg st="3" end="3"/>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2">
                                            <p:txEl>
                                              <p:pRg st="4" end="4"/>
                                            </p:txEl>
                                          </p:spTgt>
                                        </p:tgtEl>
                                        <p:attrNameLst>
                                          <p:attrName>style.visibility</p:attrName>
                                        </p:attrNameLst>
                                      </p:cBhvr>
                                      <p:to>
                                        <p:strVal val="visible"/>
                                      </p:to>
                                    </p:set>
                                    <p:animEffect transition="in" filter="wipe(down)">
                                      <p:cBhvr>
                                        <p:cTn id="26"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0" y="0"/>
            <a:ext cx="9144000" cy="6858000"/>
          </a:xfrm>
          <a:prstGeom prst="rect">
            <a:avLst/>
          </a:prstGeom>
        </p:spPr>
      </p:pic>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902" y="949975"/>
            <a:ext cx="7434195" cy="4958049"/>
          </a:xfrm>
          <a:prstGeom prst="rect">
            <a:avLst/>
          </a:prstGeom>
        </p:spPr>
      </p:pic>
      <p:sp>
        <p:nvSpPr>
          <p:cNvPr id="3" name="CasellaDiTesto 2"/>
          <p:cNvSpPr txBox="1"/>
          <p:nvPr/>
        </p:nvSpPr>
        <p:spPr>
          <a:xfrm>
            <a:off x="3419872" y="6093296"/>
            <a:ext cx="2952328" cy="369332"/>
          </a:xfrm>
          <a:prstGeom prst="rect">
            <a:avLst/>
          </a:prstGeom>
          <a:noFill/>
        </p:spPr>
        <p:txBody>
          <a:bodyPr wrap="square" rtlCol="0">
            <a:spAutoFit/>
          </a:bodyPr>
          <a:lstStyle/>
          <a:p>
            <a:r>
              <a:rPr lang="it-IT" dirty="0" smtClean="0"/>
              <a:t>Gallerie gratulatorie</a:t>
            </a:r>
            <a:endParaRPr lang="it-IT" dirty="0"/>
          </a:p>
        </p:txBody>
      </p:sp>
    </p:spTree>
    <p:extLst>
      <p:ext uri="{BB962C8B-B14F-4D97-AF65-F5344CB8AC3E}">
        <p14:creationId xmlns:p14="http://schemas.microsoft.com/office/powerpoint/2010/main" val="39262582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755576" y="260648"/>
            <a:ext cx="8388424" cy="720080"/>
          </a:xfrm>
        </p:spPr>
        <p:txBody>
          <a:bodyPr>
            <a:normAutofit/>
          </a:bodyPr>
          <a:lstStyle/>
          <a:p>
            <a:r>
              <a:rPr lang="it-IT" sz="3200" b="1" dirty="0" smtClean="0">
                <a:latin typeface="Courier New" panose="02070309020205020404" pitchFamily="49" charset="0"/>
                <a:cs typeface="Courier New" panose="02070309020205020404" pitchFamily="49" charset="0"/>
              </a:rPr>
              <a:t>L’ORFANOTROFIO SOTTO LA DITTATURA</a:t>
            </a:r>
            <a:endParaRPr lang="it-IT" sz="3200" b="1" dirty="0">
              <a:latin typeface="Courier New" panose="02070309020205020404" pitchFamily="49" charset="0"/>
              <a:cs typeface="Courier New" panose="02070309020205020404" pitchFamily="49" charset="0"/>
            </a:endParaRPr>
          </a:p>
        </p:txBody>
      </p:sp>
      <p:sp>
        <p:nvSpPr>
          <p:cNvPr id="2" name="Segnaposto contenuto 1"/>
          <p:cNvSpPr>
            <a:spLocks noGrp="1"/>
          </p:cNvSpPr>
          <p:nvPr>
            <p:ph idx="1"/>
          </p:nvPr>
        </p:nvSpPr>
        <p:spPr>
          <a:xfrm>
            <a:off x="467544" y="836712"/>
            <a:ext cx="8301608" cy="5832648"/>
          </a:xfrm>
        </p:spPr>
        <p:txBody>
          <a:bodyPr>
            <a:noAutofit/>
          </a:bodyPr>
          <a:lstStyle/>
          <a:p>
            <a:r>
              <a:rPr lang="it-IT" sz="1600" dirty="0">
                <a:latin typeface="Courier New" panose="02070309020205020404" pitchFamily="49" charset="0"/>
                <a:cs typeface="Courier New" panose="02070309020205020404" pitchFamily="49" charset="0"/>
              </a:rPr>
              <a:t>La storia del fascismo italiano </a:t>
            </a:r>
            <a:r>
              <a:rPr lang="it-IT" sz="1600" dirty="0" smtClean="0">
                <a:latin typeface="Courier New" panose="02070309020205020404" pitchFamily="49" charset="0"/>
                <a:cs typeface="Courier New" panose="02070309020205020404" pitchFamily="49" charset="0"/>
              </a:rPr>
              <a:t>prese </a:t>
            </a:r>
            <a:r>
              <a:rPr lang="it-IT" sz="1600" dirty="0">
                <a:latin typeface="Courier New" panose="02070309020205020404" pitchFamily="49" charset="0"/>
                <a:cs typeface="Courier New" panose="02070309020205020404" pitchFamily="49" charset="0"/>
              </a:rPr>
              <a:t>avvio alla fine del 1914, con la fondazione da parte del giornalista Benito Mussolini del fascio d'azione rivoluzionaria. </a:t>
            </a:r>
          </a:p>
          <a:p>
            <a:r>
              <a:rPr lang="it-IT" sz="1600" dirty="0">
                <a:latin typeface="Courier New" panose="02070309020205020404" pitchFamily="49" charset="0"/>
                <a:cs typeface="Courier New" panose="02070309020205020404" pitchFamily="49" charset="0"/>
              </a:rPr>
              <a:t>Uno degli obiettivi del fascismo, sul piano </a:t>
            </a:r>
            <a:r>
              <a:rPr lang="it-IT" sz="1600" dirty="0" smtClean="0">
                <a:latin typeface="Courier New" panose="02070309020205020404" pitchFamily="49" charset="0"/>
                <a:cs typeface="Courier New" panose="02070309020205020404" pitchFamily="49" charset="0"/>
              </a:rPr>
              <a:t>economico-sociale</a:t>
            </a:r>
            <a:r>
              <a:rPr lang="it-IT" sz="1600" dirty="0">
                <a:latin typeface="Courier New" panose="02070309020205020404" pitchFamily="49" charset="0"/>
                <a:cs typeface="Courier New" panose="02070309020205020404" pitchFamily="49" charset="0"/>
              </a:rPr>
              <a:t>, era </a:t>
            </a:r>
            <a:r>
              <a:rPr lang="it-IT" sz="1600" dirty="0" smtClean="0">
                <a:latin typeface="Courier New" panose="02070309020205020404" pitchFamily="49" charset="0"/>
                <a:cs typeface="Courier New" panose="02070309020205020404" pitchFamily="49" charset="0"/>
              </a:rPr>
              <a:t>quello di arrivare </a:t>
            </a:r>
            <a:r>
              <a:rPr lang="it-IT" sz="1600" dirty="0">
                <a:latin typeface="Courier New" panose="02070309020205020404" pitchFamily="49" charset="0"/>
                <a:cs typeface="Courier New" panose="02070309020205020404" pitchFamily="49" charset="0"/>
              </a:rPr>
              <a:t>al superamento della lotta di classe e  dell'antitesi tra liberismo e socialismo. </a:t>
            </a:r>
          </a:p>
          <a:p>
            <a:r>
              <a:rPr lang="it-IT" sz="1600" dirty="0">
                <a:latin typeface="Courier New" panose="02070309020205020404" pitchFamily="49" charset="0"/>
                <a:cs typeface="Courier New" panose="02070309020205020404" pitchFamily="49" charset="0"/>
              </a:rPr>
              <a:t>Dal punto di vista formativo, il fascismo non tollerava alcuna forma di libertà e di insegnamento e di autonomia della cultura. Per questo motivo la scuola divenne uno strumento di propaganda con il fine di realizzare l'educazione integrale del cittadino fascista. </a:t>
            </a:r>
          </a:p>
          <a:p>
            <a:r>
              <a:rPr lang="it-IT" sz="1600" dirty="0">
                <a:latin typeface="Courier New" panose="02070309020205020404" pitchFamily="49" charset="0"/>
                <a:cs typeface="Courier New" panose="02070309020205020404" pitchFamily="49" charset="0"/>
              </a:rPr>
              <a:t>A questo proposito anche </a:t>
            </a:r>
            <a:r>
              <a:rPr lang="it-IT" sz="1600" dirty="0" smtClean="0">
                <a:latin typeface="Courier New" panose="02070309020205020404" pitchFamily="49" charset="0"/>
                <a:cs typeface="Courier New" panose="02070309020205020404" pitchFamily="49" charset="0"/>
              </a:rPr>
              <a:t>l‘Orfanotrofio </a:t>
            </a:r>
            <a:r>
              <a:rPr lang="it-IT" sz="1600" dirty="0">
                <a:latin typeface="Courier New" panose="02070309020205020404" pitchFamily="49" charset="0"/>
                <a:cs typeface="Courier New" panose="02070309020205020404" pitchFamily="49" charset="0"/>
              </a:rPr>
              <a:t>M</a:t>
            </a:r>
            <a:r>
              <a:rPr lang="it-IT" sz="1600" dirty="0" smtClean="0">
                <a:latin typeface="Courier New" panose="02070309020205020404" pitchFamily="49" charset="0"/>
                <a:cs typeface="Courier New" panose="02070309020205020404" pitchFamily="49" charset="0"/>
              </a:rPr>
              <a:t>aschile </a:t>
            </a:r>
            <a:r>
              <a:rPr lang="it-IT" sz="1600" dirty="0">
                <a:latin typeface="Courier New" panose="02070309020205020404" pitchFamily="49" charset="0"/>
                <a:cs typeface="Courier New" panose="02070309020205020404" pitchFamily="49" charset="0"/>
              </a:rPr>
              <a:t>di Milano aderiva al movimento fascista: all'interno dei vari fascicoli possiamo trovare </a:t>
            </a:r>
            <a:r>
              <a:rPr lang="it-IT" sz="1600" dirty="0" smtClean="0">
                <a:latin typeface="Courier New" panose="02070309020205020404" pitchFamily="49" charset="0"/>
                <a:cs typeface="Courier New" panose="02070309020205020404" pitchFamily="49" charset="0"/>
              </a:rPr>
              <a:t>volantini, scritti </a:t>
            </a:r>
            <a:r>
              <a:rPr lang="it-IT" sz="1600" dirty="0">
                <a:latin typeface="Courier New" panose="02070309020205020404" pitchFamily="49" charset="0"/>
                <a:cs typeface="Courier New" panose="02070309020205020404" pitchFamily="49" charset="0"/>
              </a:rPr>
              <a:t>e </a:t>
            </a:r>
            <a:r>
              <a:rPr lang="it-IT" sz="1600" dirty="0" smtClean="0">
                <a:latin typeface="Courier New" panose="02070309020205020404" pitchFamily="49" charset="0"/>
                <a:cs typeface="Courier New" panose="02070309020205020404" pitchFamily="49" charset="0"/>
              </a:rPr>
              <a:t>canti </a:t>
            </a:r>
            <a:r>
              <a:rPr lang="it-IT" sz="1600" dirty="0">
                <a:latin typeface="Courier New" panose="02070309020205020404" pitchFamily="49" charset="0"/>
                <a:cs typeface="Courier New" panose="02070309020205020404" pitchFamily="49" charset="0"/>
              </a:rPr>
              <a:t>dedicati al </a:t>
            </a:r>
            <a:r>
              <a:rPr lang="it-IT" sz="1600" dirty="0" smtClean="0">
                <a:latin typeface="Courier New" panose="02070309020205020404" pitchFamily="49" charset="0"/>
                <a:cs typeface="Courier New" panose="02070309020205020404" pitchFamily="49" charset="0"/>
              </a:rPr>
              <a:t>duce </a:t>
            </a:r>
            <a:r>
              <a:rPr lang="it-IT" sz="1600" dirty="0">
                <a:latin typeface="Courier New" panose="02070309020205020404" pitchFamily="49" charset="0"/>
                <a:cs typeface="Courier New" panose="02070309020205020404" pitchFamily="49" charset="0"/>
              </a:rPr>
              <a:t>italiano</a:t>
            </a:r>
            <a:r>
              <a:rPr lang="it-IT" sz="1600" dirty="0" smtClean="0">
                <a:latin typeface="Courier New" panose="02070309020205020404" pitchFamily="49" charset="0"/>
                <a:cs typeface="Courier New" panose="02070309020205020404" pitchFamily="49" charset="0"/>
              </a:rPr>
              <a:t>. L'obiettivo </a:t>
            </a:r>
            <a:r>
              <a:rPr lang="it-IT" sz="1600" dirty="0">
                <a:latin typeface="Courier New" panose="02070309020205020404" pitchFamily="49" charset="0"/>
                <a:cs typeface="Courier New" panose="02070309020205020404" pitchFamily="49" charset="0"/>
              </a:rPr>
              <a:t>era quello di formare un cittadino al completo servizio di Mussolini.</a:t>
            </a:r>
          </a:p>
          <a:p>
            <a:r>
              <a:rPr lang="it-IT" sz="1600" dirty="0">
                <a:latin typeface="Courier New" panose="02070309020205020404" pitchFamily="49" charset="0"/>
                <a:cs typeface="Courier New" panose="02070309020205020404" pitchFamily="49" charset="0"/>
              </a:rPr>
              <a:t>Una differenza sostanziale tra </a:t>
            </a:r>
            <a:r>
              <a:rPr lang="it-IT" sz="1600" dirty="0" smtClean="0">
                <a:latin typeface="Courier New" panose="02070309020205020404" pitchFamily="49" charset="0"/>
                <a:cs typeface="Courier New" panose="02070309020205020404" pitchFamily="49" charset="0"/>
              </a:rPr>
              <a:t>‘800 </a:t>
            </a:r>
            <a:r>
              <a:rPr lang="it-IT" sz="1600" dirty="0">
                <a:latin typeface="Courier New" panose="02070309020205020404" pitchFamily="49" charset="0"/>
                <a:cs typeface="Courier New" panose="02070309020205020404" pitchFamily="49" charset="0"/>
              </a:rPr>
              <a:t>e </a:t>
            </a:r>
            <a:r>
              <a:rPr lang="it-IT" sz="1600" dirty="0" smtClean="0">
                <a:latin typeface="Courier New" panose="02070309020205020404" pitchFamily="49" charset="0"/>
                <a:cs typeface="Courier New" panose="02070309020205020404" pitchFamily="49" charset="0"/>
              </a:rPr>
              <a:t>‘900 è, nei fascicoli degli allievi, </a:t>
            </a:r>
            <a:r>
              <a:rPr lang="it-IT" sz="1600" dirty="0">
                <a:latin typeface="Courier New" panose="02070309020205020404" pitchFamily="49" charset="0"/>
                <a:cs typeface="Courier New" panose="02070309020205020404" pitchFamily="49" charset="0"/>
              </a:rPr>
              <a:t>la presenza di </a:t>
            </a:r>
            <a:r>
              <a:rPr lang="it-IT" sz="1600" dirty="0" smtClean="0">
                <a:latin typeface="Courier New" panose="02070309020205020404" pitchFamily="49" charset="0"/>
                <a:cs typeface="Courier New" panose="02070309020205020404" pitchFamily="49" charset="0"/>
              </a:rPr>
              <a:t>risultati </a:t>
            </a:r>
            <a:r>
              <a:rPr lang="it-IT" sz="1600" dirty="0">
                <a:latin typeface="Courier New" panose="02070309020205020404" pitchFamily="49" charset="0"/>
                <a:cs typeface="Courier New" panose="02070309020205020404" pitchFamily="49" charset="0"/>
              </a:rPr>
              <a:t>sugli esami </a:t>
            </a:r>
            <a:r>
              <a:rPr lang="it-IT" sz="1600" dirty="0" smtClean="0">
                <a:latin typeface="Courier New" panose="02070309020205020404" pitchFamily="49" charset="0"/>
                <a:cs typeface="Courier New" panose="02070309020205020404" pitchFamily="49" charset="0"/>
              </a:rPr>
              <a:t>compiuti </a:t>
            </a:r>
            <a:r>
              <a:rPr lang="it-IT" sz="1600" dirty="0">
                <a:latin typeface="Courier New" panose="02070309020205020404" pitchFamily="49" charset="0"/>
                <a:cs typeface="Courier New" panose="02070309020205020404" pitchFamily="49" charset="0"/>
              </a:rPr>
              <a:t>e una moltitudine di pagelle scolastiche</a:t>
            </a:r>
          </a:p>
        </p:txBody>
      </p:sp>
    </p:spTree>
    <p:extLst>
      <p:ext uri="{BB962C8B-B14F-4D97-AF65-F5344CB8AC3E}">
        <p14:creationId xmlns:p14="http://schemas.microsoft.com/office/powerpoint/2010/main" val="2745821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Effect transition="in" filter="fade">
                                      <p:cBhvr>
                                        <p:cTn id="25" dur="500"/>
                                        <p:tgtEl>
                                          <p:spTgt spid="2">
                                            <p:txEl>
                                              <p:pRg st="0" end="0"/>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2">
                                            <p:txEl>
                                              <p:pRg st="1" end="1"/>
                                            </p:txEl>
                                          </p:spTgt>
                                        </p:tgtEl>
                                        <p:attrNameLst>
                                          <p:attrName>style.visibility</p:attrName>
                                        </p:attrNameLst>
                                      </p:cBhvr>
                                      <p:to>
                                        <p:strVal val="visible"/>
                                      </p:to>
                                    </p:set>
                                    <p:animEffect transition="in" filter="fade">
                                      <p:cBhvr>
                                        <p:cTn id="28" dur="500"/>
                                        <p:tgtEl>
                                          <p:spTgt spid="2">
                                            <p:txEl>
                                              <p:pRg st="1" end="1"/>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2">
                                            <p:txEl>
                                              <p:pRg st="2" end="2"/>
                                            </p:txEl>
                                          </p:spTgt>
                                        </p:tgtEl>
                                        <p:attrNameLst>
                                          <p:attrName>style.visibility</p:attrName>
                                        </p:attrNameLst>
                                      </p:cBhvr>
                                      <p:to>
                                        <p:strVal val="visible"/>
                                      </p:to>
                                    </p:set>
                                    <p:animEffect transition="in" filter="fade">
                                      <p:cBhvr>
                                        <p:cTn id="31" dur="500"/>
                                        <p:tgtEl>
                                          <p:spTgt spid="2">
                                            <p:txEl>
                                              <p:pRg st="2" end="2"/>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2">
                                            <p:txEl>
                                              <p:pRg st="3" end="3"/>
                                            </p:txEl>
                                          </p:spTgt>
                                        </p:tgtEl>
                                        <p:attrNameLst>
                                          <p:attrName>style.visibility</p:attrName>
                                        </p:attrNameLst>
                                      </p:cBhvr>
                                      <p:to>
                                        <p:strVal val="visible"/>
                                      </p:to>
                                    </p:set>
                                    <p:animEffect transition="in" filter="fade">
                                      <p:cBhvr>
                                        <p:cTn id="34" dur="500"/>
                                        <p:tgtEl>
                                          <p:spTgt spid="2">
                                            <p:txEl>
                                              <p:pRg st="3" end="3"/>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Effect transition="in" filter="fade">
                                      <p:cBhvr>
                                        <p:cTn id="3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magine 15"/>
          <p:cNvPicPr>
            <a:picLocks noChangeAspect="1"/>
          </p:cNvPicPr>
          <p:nvPr/>
        </p:nvPicPr>
        <p:blipFill>
          <a:blip r:embed="rId2"/>
          <a:stretch>
            <a:fillRect/>
          </a:stretch>
        </p:blipFill>
        <p:spPr>
          <a:xfrm>
            <a:off x="0" y="3199"/>
            <a:ext cx="9244751" cy="6831534"/>
          </a:xfrm>
          <a:prstGeom prst="rect">
            <a:avLst/>
          </a:prstGeom>
        </p:spPr>
      </p:pic>
      <p:pic>
        <p:nvPicPr>
          <p:cNvPr id="11" name="Immagin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682966" y="-242806"/>
            <a:ext cx="3097546" cy="4104454"/>
          </a:xfrm>
          <a:prstGeom prst="rect">
            <a:avLst/>
          </a:prstGeom>
        </p:spPr>
      </p:pic>
      <p:pic>
        <p:nvPicPr>
          <p:cNvPr id="12" name="Immagin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5057039" y="3466752"/>
            <a:ext cx="2859782" cy="3813043"/>
          </a:xfrm>
          <a:prstGeom prst="rect">
            <a:avLst/>
          </a:prstGeom>
        </p:spPr>
      </p:pic>
      <p:pic>
        <p:nvPicPr>
          <p:cNvPr id="13" name="Immagin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70484">
            <a:off x="804528" y="2917504"/>
            <a:ext cx="2736304" cy="3648405"/>
          </a:xfrm>
          <a:prstGeom prst="rect">
            <a:avLst/>
          </a:prstGeom>
        </p:spPr>
      </p:pic>
      <p:pic>
        <p:nvPicPr>
          <p:cNvPr id="10" name="Immagin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80221" y="101916"/>
            <a:ext cx="2808312" cy="3744416"/>
          </a:xfrm>
          <a:prstGeom prst="rect">
            <a:avLst/>
          </a:prstGeom>
        </p:spPr>
      </p:pic>
    </p:spTree>
    <p:extLst>
      <p:ext uri="{BB962C8B-B14F-4D97-AF65-F5344CB8AC3E}">
        <p14:creationId xmlns:p14="http://schemas.microsoft.com/office/powerpoint/2010/main" val="3599040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2771800" y="116632"/>
            <a:ext cx="3466728" cy="1219200"/>
          </a:xfrm>
        </p:spPr>
        <p:txBody>
          <a:bodyPr/>
          <a:lstStyle/>
          <a:p>
            <a:r>
              <a:rPr lang="it-IT" b="1" spc="0" dirty="0">
                <a:ln w="9525">
                  <a:solidFill>
                    <a:schemeClr val="bg1"/>
                  </a:solidFill>
                  <a:prstDash val="solid"/>
                </a:ln>
                <a:solidFill>
                  <a:schemeClr val="tx1"/>
                </a:solidFill>
                <a:effectLst>
                  <a:outerShdw blurRad="12700" dist="38100" dir="2700000" algn="tl" rotWithShape="0">
                    <a:schemeClr val="bg1">
                      <a:lumMod val="50000"/>
                    </a:schemeClr>
                  </a:outerShdw>
                </a:effectLst>
              </a:rPr>
              <a:t>LE RIFORME</a:t>
            </a:r>
          </a:p>
        </p:txBody>
      </p:sp>
      <p:sp>
        <p:nvSpPr>
          <p:cNvPr id="2" name="Segnaposto contenuto 1"/>
          <p:cNvSpPr>
            <a:spLocks noGrp="1"/>
          </p:cNvSpPr>
          <p:nvPr>
            <p:ph idx="1"/>
          </p:nvPr>
        </p:nvSpPr>
        <p:spPr>
          <a:xfrm>
            <a:off x="539552" y="764704"/>
            <a:ext cx="8363272" cy="5793432"/>
          </a:xfrm>
        </p:spPr>
        <p:txBody>
          <a:bodyPr>
            <a:normAutofit fontScale="70000" lnSpcReduction="20000"/>
          </a:bodyPr>
          <a:lstStyle/>
          <a:p>
            <a:r>
              <a:rPr lang="it-IT" b="1" u="sng" dirty="0" smtClean="0">
                <a:latin typeface="Courier New" panose="02070309020205020404" pitchFamily="49" charset="0"/>
                <a:cs typeface="Courier New" panose="02070309020205020404" pitchFamily="49" charset="0"/>
              </a:rPr>
              <a:t>MARTINITT</a:t>
            </a:r>
            <a:endParaRPr lang="it-IT" b="1" u="sng" dirty="0">
              <a:latin typeface="Courier New" panose="02070309020205020404" pitchFamily="49" charset="0"/>
              <a:cs typeface="Courier New" panose="02070309020205020404" pitchFamily="49" charset="0"/>
            </a:endParaRPr>
          </a:p>
          <a:p>
            <a:pPr marL="0" indent="0">
              <a:buNone/>
            </a:pPr>
            <a:r>
              <a:rPr lang="it-IT" dirty="0">
                <a:latin typeface="Courier New" panose="02070309020205020404" pitchFamily="49" charset="0"/>
                <a:cs typeface="Courier New" panose="02070309020205020404" pitchFamily="49" charset="0"/>
              </a:rPr>
              <a:t>Durante il </a:t>
            </a:r>
            <a:r>
              <a:rPr lang="it-IT" dirty="0" smtClean="0">
                <a:latin typeface="Courier New" panose="02070309020205020404" pitchFamily="49" charset="0"/>
                <a:cs typeface="Courier New" panose="02070309020205020404" pitchFamily="49" charset="0"/>
              </a:rPr>
              <a:t>Settecento </a:t>
            </a:r>
            <a:r>
              <a:rPr lang="it-IT" dirty="0">
                <a:latin typeface="Courier New" panose="02070309020205020404" pitchFamily="49" charset="0"/>
                <a:cs typeface="Courier New" panose="02070309020205020404" pitchFamily="49" charset="0"/>
              </a:rPr>
              <a:t>ci furono diverse riforme  all'interno dell' orfanotrofio</a:t>
            </a:r>
            <a:r>
              <a:rPr lang="it-IT" dirty="0" smtClean="0">
                <a:latin typeface="Courier New" panose="02070309020205020404" pitchFamily="49" charset="0"/>
                <a:cs typeface="Courier New" panose="02070309020205020404" pitchFamily="49" charset="0"/>
              </a:rPr>
              <a:t>, come l’affidamento ai Somaschi della sola educazione spirituale, e il cambiamento </a:t>
            </a:r>
            <a:r>
              <a:rPr lang="it-IT" dirty="0">
                <a:latin typeface="Courier New" panose="02070309020205020404" pitchFamily="49" charset="0"/>
                <a:cs typeface="Courier New" panose="02070309020205020404" pitchFamily="49" charset="0"/>
              </a:rPr>
              <a:t>dell'uniforme. </a:t>
            </a:r>
            <a:r>
              <a:rPr lang="it-IT" dirty="0" smtClean="0">
                <a:latin typeface="Courier New" panose="02070309020205020404" pitchFamily="49" charset="0"/>
                <a:cs typeface="Courier New" panose="02070309020205020404" pitchFamily="49" charset="0"/>
              </a:rPr>
              <a:t>I </a:t>
            </a:r>
            <a:r>
              <a:rPr lang="it-IT" dirty="0">
                <a:latin typeface="Courier New" panose="02070309020205020404" pitchFamily="49" charset="0"/>
                <a:cs typeface="Courier New" panose="02070309020205020404" pitchFamily="49" charset="0"/>
              </a:rPr>
              <a:t>fanciulli deposero la tonaca </a:t>
            </a:r>
            <a:r>
              <a:rPr lang="it-IT" dirty="0" smtClean="0">
                <a:latin typeface="Courier New" panose="02070309020205020404" pitchFamily="49" charset="0"/>
                <a:cs typeface="Courier New" panose="02070309020205020404" pitchFamily="49" charset="0"/>
              </a:rPr>
              <a:t>e </a:t>
            </a:r>
            <a:r>
              <a:rPr lang="it-IT" dirty="0">
                <a:latin typeface="Courier New" panose="02070309020205020404" pitchFamily="49" charset="0"/>
                <a:cs typeface="Courier New" panose="02070309020205020404" pitchFamily="49" charset="0"/>
              </a:rPr>
              <a:t>venne fornita loro la divisa che avrebbero indossato per tutto L'Ottocento </a:t>
            </a:r>
            <a:r>
              <a:rPr lang="it-IT" dirty="0" smtClean="0">
                <a:latin typeface="Courier New" panose="02070309020205020404" pitchFamily="49" charset="0"/>
                <a:cs typeface="Courier New" panose="02070309020205020404" pitchFamily="49" charset="0"/>
              </a:rPr>
              <a:t>e buona parte del Novecento:</a:t>
            </a:r>
            <a:r>
              <a:rPr lang="it-IT" dirty="0">
                <a:latin typeface="Courier New" panose="02070309020205020404" pitchFamily="49" charset="0"/>
                <a:cs typeface="Courier New" panose="02070309020205020404" pitchFamily="49" charset="0"/>
              </a:rPr>
              <a:t> </a:t>
            </a:r>
            <a:r>
              <a:rPr lang="it-IT" dirty="0" smtClean="0">
                <a:latin typeface="Courier New" panose="02070309020205020404" pitchFamily="49" charset="0"/>
                <a:cs typeface="Courier New" panose="02070309020205020404" pitchFamily="49" charset="0"/>
              </a:rPr>
              <a:t>uniforme </a:t>
            </a:r>
            <a:r>
              <a:rPr lang="it-IT" dirty="0">
                <a:latin typeface="Courier New" panose="02070309020205020404" pitchFamily="49" charset="0"/>
                <a:cs typeface="Courier New" panose="02070309020205020404" pitchFamily="49" charset="0"/>
              </a:rPr>
              <a:t>di color cannella e soprabito con "</a:t>
            </a:r>
            <a:r>
              <a:rPr lang="it-IT" dirty="0" err="1">
                <a:latin typeface="Courier New" panose="02070309020205020404" pitchFamily="49" charset="0"/>
                <a:cs typeface="Courier New" panose="02070309020205020404" pitchFamily="49" charset="0"/>
              </a:rPr>
              <a:t>bavarino</a:t>
            </a:r>
            <a:r>
              <a:rPr lang="it-IT" dirty="0">
                <a:latin typeface="Courier New" panose="02070309020205020404" pitchFamily="49" charset="0"/>
                <a:cs typeface="Courier New" panose="02070309020205020404" pitchFamily="49" charset="0"/>
              </a:rPr>
              <a:t>", rosso per i grandi e blu per i piccoli, </a:t>
            </a:r>
            <a:r>
              <a:rPr lang="it-IT" dirty="0" smtClean="0">
                <a:latin typeface="Courier New" panose="02070309020205020404" pitchFamily="49" charset="0"/>
                <a:cs typeface="Courier New" panose="02070309020205020404" pitchFamily="49" charset="0"/>
              </a:rPr>
              <a:t>un </a:t>
            </a:r>
            <a:r>
              <a:rPr lang="it-IT" dirty="0">
                <a:latin typeface="Courier New" panose="02070309020205020404" pitchFamily="49" charset="0"/>
                <a:cs typeface="Courier New" panose="02070309020205020404" pitchFamily="49" charset="0"/>
              </a:rPr>
              <a:t>corpetto di lana e di fustagno per l'estate e un soprabito e giubba di panno per l'inverno.</a:t>
            </a:r>
            <a:br>
              <a:rPr lang="it-IT" dirty="0">
                <a:latin typeface="Courier New" panose="02070309020205020404" pitchFamily="49" charset="0"/>
                <a:cs typeface="Courier New" panose="02070309020205020404" pitchFamily="49" charset="0"/>
              </a:rPr>
            </a:br>
            <a:endParaRPr lang="it-IT" dirty="0">
              <a:latin typeface="Courier New" panose="02070309020205020404" pitchFamily="49" charset="0"/>
              <a:cs typeface="Courier New" panose="02070309020205020404" pitchFamily="49" charset="0"/>
            </a:endParaRPr>
          </a:p>
          <a:p>
            <a:r>
              <a:rPr lang="it-IT" b="1" u="sng" dirty="0" smtClean="0">
                <a:latin typeface="Courier New" panose="02070309020205020404" pitchFamily="49" charset="0"/>
                <a:cs typeface="Courier New" panose="02070309020205020404" pitchFamily="49" charset="0"/>
              </a:rPr>
              <a:t>STELLINE</a:t>
            </a:r>
            <a:endParaRPr lang="it-IT" b="1" u="sng" dirty="0">
              <a:latin typeface="Courier New" panose="02070309020205020404" pitchFamily="49" charset="0"/>
              <a:cs typeface="Courier New" panose="02070309020205020404" pitchFamily="49" charset="0"/>
            </a:endParaRPr>
          </a:p>
          <a:p>
            <a:pPr marL="0" indent="0">
              <a:buNone/>
            </a:pPr>
            <a:r>
              <a:rPr lang="it-IT" dirty="0">
                <a:latin typeface="Courier New" panose="02070309020205020404" pitchFamily="49" charset="0"/>
                <a:cs typeface="Courier New" panose="02070309020205020404" pitchFamily="49" charset="0"/>
              </a:rPr>
              <a:t>Tra i problemi affrontati dai regolamenti che si succedettero nel </a:t>
            </a:r>
            <a:r>
              <a:rPr lang="it-IT" dirty="0" smtClean="0">
                <a:latin typeface="Courier New" panose="02070309020205020404" pitchFamily="49" charset="0"/>
                <a:cs typeface="Courier New" panose="02070309020205020404" pitchFamily="49" charset="0"/>
              </a:rPr>
              <a:t>tempo, </a:t>
            </a:r>
            <a:r>
              <a:rPr lang="it-IT" dirty="0">
                <a:latin typeface="Courier New" panose="02070309020205020404" pitchFamily="49" charset="0"/>
                <a:cs typeface="Courier New" panose="02070309020205020404" pitchFamily="49" charset="0"/>
              </a:rPr>
              <a:t>vi </a:t>
            </a:r>
            <a:r>
              <a:rPr lang="it-IT" dirty="0" smtClean="0">
                <a:latin typeface="Courier New" panose="02070309020205020404" pitchFamily="49" charset="0"/>
                <a:cs typeface="Courier New" panose="02070309020205020404" pitchFamily="49" charset="0"/>
              </a:rPr>
              <a:t>era </a:t>
            </a:r>
            <a:r>
              <a:rPr lang="it-IT" dirty="0">
                <a:latin typeface="Courier New" panose="02070309020205020404" pitchFamily="49" charset="0"/>
                <a:cs typeface="Courier New" panose="02070309020205020404" pitchFamily="49" charset="0"/>
              </a:rPr>
              <a:t>quello delle dimissioni dall'orfanotrofio, il cui obiettivo fu sempre quello di educare delle buone madri di famiglia</a:t>
            </a:r>
            <a:r>
              <a:rPr lang="it-IT" dirty="0" smtClean="0">
                <a:latin typeface="Courier New" panose="02070309020205020404" pitchFamily="49" charset="0"/>
                <a:cs typeface="Courier New" panose="02070309020205020404" pitchFamily="49" charset="0"/>
              </a:rPr>
              <a:t>. Lungo </a:t>
            </a:r>
            <a:r>
              <a:rPr lang="it-IT" dirty="0">
                <a:latin typeface="Courier New" panose="02070309020205020404" pitchFamily="49" charset="0"/>
                <a:cs typeface="Courier New" panose="02070309020205020404" pitchFamily="49" charset="0"/>
              </a:rPr>
              <a:t>tutto il Settecento nella prima metà dell'800 la prima finalità della stella fu quella di preparare buone cameriere, solo in seguito si cominciò a prevedere la possibilità di altre occupazioni e le fanciulle più dotate vennero iscritte al corso magistrale o alla scuola di canto; </a:t>
            </a:r>
            <a:r>
              <a:rPr lang="it-IT" dirty="0" smtClean="0">
                <a:latin typeface="Courier New" panose="02070309020205020404" pitchFamily="49" charset="0"/>
                <a:cs typeface="Courier New" panose="02070309020205020404" pitchFamily="49" charset="0"/>
              </a:rPr>
              <a:t>il </a:t>
            </a:r>
            <a:r>
              <a:rPr lang="it-IT" dirty="0">
                <a:latin typeface="Courier New" panose="02070309020205020404" pitchFamily="49" charset="0"/>
                <a:cs typeface="Courier New" panose="02070309020205020404" pitchFamily="49" charset="0"/>
              </a:rPr>
              <a:t>regolamento del 1865 </a:t>
            </a:r>
            <a:r>
              <a:rPr lang="it-IT" dirty="0" smtClean="0">
                <a:latin typeface="Courier New" panose="02070309020205020404" pitchFamily="49" charset="0"/>
                <a:cs typeface="Courier New" panose="02070309020205020404" pitchFamily="49" charset="0"/>
              </a:rPr>
              <a:t>prescrisse </a:t>
            </a:r>
            <a:r>
              <a:rPr lang="it-IT" dirty="0">
                <a:latin typeface="Courier New" panose="02070309020205020404" pitchFamily="49" charset="0"/>
                <a:cs typeface="Courier New" panose="02070309020205020404" pitchFamily="49" charset="0"/>
              </a:rPr>
              <a:t>le dimissioni prima del compimento dei 19 anni di età.</a:t>
            </a:r>
          </a:p>
          <a:p>
            <a:r>
              <a:rPr lang="it-IT" b="1" u="sng" dirty="0" smtClean="0">
                <a:latin typeface="Courier New" panose="02070309020205020404" pitchFamily="49" charset="0"/>
                <a:cs typeface="Courier New" panose="02070309020205020404" pitchFamily="49" charset="0"/>
              </a:rPr>
              <a:t>PIO ALBERGO DE’ POVERI</a:t>
            </a:r>
            <a:endParaRPr lang="it-IT" b="1" u="sng" dirty="0">
              <a:latin typeface="Courier New" panose="02070309020205020404" pitchFamily="49" charset="0"/>
              <a:cs typeface="Courier New" panose="02070309020205020404" pitchFamily="49" charset="0"/>
            </a:endParaRPr>
          </a:p>
          <a:p>
            <a:pPr marL="0" indent="0">
              <a:buNone/>
            </a:pPr>
            <a:r>
              <a:rPr lang="it-IT" dirty="0">
                <a:latin typeface="Courier New" panose="02070309020205020404" pitchFamily="49" charset="0"/>
                <a:cs typeface="Courier New" panose="02070309020205020404" pitchFamily="49" charset="0"/>
              </a:rPr>
              <a:t>La prima riforma risale al </a:t>
            </a:r>
            <a:r>
              <a:rPr lang="it-IT" dirty="0" smtClean="0">
                <a:latin typeface="Courier New" panose="02070309020205020404" pitchFamily="49" charset="0"/>
                <a:cs typeface="Courier New" panose="02070309020205020404" pitchFamily="49" charset="0"/>
              </a:rPr>
              <a:t>1791: </a:t>
            </a:r>
            <a:r>
              <a:rPr lang="it-IT" dirty="0">
                <a:latin typeface="Courier New" panose="02070309020205020404" pitchFamily="49" charset="0"/>
                <a:cs typeface="Courier New" panose="02070309020205020404" pitchFamily="49" charset="0"/>
              </a:rPr>
              <a:t>l'accesso al luogo Pio </a:t>
            </a:r>
            <a:r>
              <a:rPr lang="it-IT" dirty="0" smtClean="0">
                <a:latin typeface="Courier New" panose="02070309020205020404" pitchFamily="49" charset="0"/>
                <a:cs typeface="Courier New" panose="02070309020205020404" pitchFamily="49" charset="0"/>
              </a:rPr>
              <a:t>era </a:t>
            </a:r>
            <a:r>
              <a:rPr lang="it-IT" dirty="0">
                <a:latin typeface="Courier New" panose="02070309020205020404" pitchFamily="49" charset="0"/>
                <a:cs typeface="Courier New" panose="02070309020205020404" pitchFamily="49" charset="0"/>
              </a:rPr>
              <a:t>determinato dall' essere raccolti direttamente dalla strada o dall'essere oggetto di una segnalazione da parte del parroco, di familiari o di ufficiali. Una volta </a:t>
            </a:r>
            <a:r>
              <a:rPr lang="it-IT" dirty="0" smtClean="0">
                <a:latin typeface="Courier New" panose="02070309020205020404" pitchFamily="49" charset="0"/>
                <a:cs typeface="Courier New" panose="02070309020205020404" pitchFamily="49" charset="0"/>
              </a:rPr>
              <a:t>entrati, </a:t>
            </a:r>
            <a:r>
              <a:rPr lang="it-IT" dirty="0">
                <a:latin typeface="Courier New" panose="02070309020205020404" pitchFamily="49" charset="0"/>
                <a:cs typeface="Courier New" panose="02070309020205020404" pitchFamily="49" charset="0"/>
              </a:rPr>
              <a:t>i ricoverati erano sottoposti a una rigida </a:t>
            </a:r>
            <a:r>
              <a:rPr lang="it-IT" dirty="0" smtClean="0">
                <a:latin typeface="Courier New" panose="02070309020205020404" pitchFamily="49" charset="0"/>
                <a:cs typeface="Courier New" panose="02070309020205020404" pitchFamily="49" charset="0"/>
              </a:rPr>
              <a:t>disciplina, con la </a:t>
            </a:r>
            <a:r>
              <a:rPr lang="it-IT" dirty="0">
                <a:latin typeface="Courier New" panose="02070309020205020404" pitchFamily="49" charset="0"/>
                <a:cs typeface="Courier New" panose="02070309020205020404" pitchFamily="49" charset="0"/>
              </a:rPr>
              <a:t>totale separazione fra uomini e donne per </a:t>
            </a:r>
            <a:r>
              <a:rPr lang="it-IT" dirty="0" smtClean="0">
                <a:latin typeface="Courier New" panose="02070309020205020404" pitchFamily="49" charset="0"/>
                <a:cs typeface="Courier New" panose="02070309020205020404" pitchFamily="49" charset="0"/>
              </a:rPr>
              <a:t>i </a:t>
            </a:r>
            <a:r>
              <a:rPr lang="it-IT" dirty="0">
                <a:latin typeface="Courier New" panose="02070309020205020404" pitchFamily="49" charset="0"/>
                <a:cs typeface="Courier New" panose="02070309020205020404" pitchFamily="49" charset="0"/>
              </a:rPr>
              <a:t>dormitori</a:t>
            </a:r>
            <a:r>
              <a:rPr lang="it-IT" dirty="0" smtClean="0">
                <a:latin typeface="Courier New" panose="02070309020205020404" pitchFamily="49" charset="0"/>
                <a:cs typeface="Courier New" panose="02070309020205020404" pitchFamily="49" charset="0"/>
              </a:rPr>
              <a:t>, i</a:t>
            </a:r>
            <a:r>
              <a:rPr lang="it-IT" dirty="0">
                <a:latin typeface="Courier New" panose="02070309020205020404" pitchFamily="49" charset="0"/>
                <a:cs typeface="Courier New" panose="02070309020205020404" pitchFamily="49" charset="0"/>
              </a:rPr>
              <a:t> bagni, </a:t>
            </a:r>
            <a:r>
              <a:rPr lang="it-IT" dirty="0" smtClean="0">
                <a:latin typeface="Courier New" panose="02070309020205020404" pitchFamily="49" charset="0"/>
                <a:cs typeface="Courier New" panose="02070309020205020404" pitchFamily="49" charset="0"/>
              </a:rPr>
              <a:t>i locali </a:t>
            </a:r>
            <a:r>
              <a:rPr lang="it-IT" dirty="0">
                <a:latin typeface="Courier New" panose="02070309020205020404" pitchFamily="49" charset="0"/>
                <a:cs typeface="Courier New" panose="02070309020205020404" pitchFamily="49" charset="0"/>
              </a:rPr>
              <a:t>di lavoro e di svago</a:t>
            </a:r>
            <a:r>
              <a:rPr lang="it-IT" dirty="0" smtClean="0">
                <a:latin typeface="Courier New" panose="02070309020205020404" pitchFamily="49" charset="0"/>
                <a:cs typeface="Courier New" panose="02070309020205020404" pitchFamily="49" charset="0"/>
              </a:rPr>
              <a:t>; la </a:t>
            </a:r>
            <a:r>
              <a:rPr lang="it-IT" dirty="0">
                <a:latin typeface="Courier New" panose="02070309020205020404" pitchFamily="49" charset="0"/>
                <a:cs typeface="Courier New" panose="02070309020205020404" pitchFamily="49" charset="0"/>
              </a:rPr>
              <a:t>giornata era scandita da diversi impegni e obblighi tra cui le pratiche religiose e il  lavoro; la pulizia personale </a:t>
            </a:r>
            <a:r>
              <a:rPr lang="it-IT" dirty="0" smtClean="0">
                <a:latin typeface="Courier New" panose="02070309020205020404" pitchFamily="49" charset="0"/>
                <a:cs typeface="Courier New" panose="02070309020205020404" pitchFamily="49" charset="0"/>
              </a:rPr>
              <a:t>era </a:t>
            </a:r>
            <a:r>
              <a:rPr lang="it-IT" dirty="0">
                <a:latin typeface="Courier New" panose="02070309020205020404" pitchFamily="49" charset="0"/>
                <a:cs typeface="Courier New" panose="02070309020205020404" pitchFamily="49" charset="0"/>
              </a:rPr>
              <a:t>affidata ai </a:t>
            </a:r>
            <a:r>
              <a:rPr lang="it-IT" dirty="0" smtClean="0">
                <a:latin typeface="Courier New" panose="02070309020205020404" pitchFamily="49" charset="0"/>
                <a:cs typeface="Courier New" panose="02070309020205020404" pitchFamily="49" charset="0"/>
              </a:rPr>
              <a:t>singoli.</a:t>
            </a:r>
            <a:endParaRPr lang="it-IT" dirty="0">
              <a:latin typeface="Courier New" panose="02070309020205020404" pitchFamily="49" charset="0"/>
              <a:cs typeface="Courier New" panose="02070309020205020404" pitchFamily="49" charset="0"/>
            </a:endParaRPr>
          </a:p>
          <a:p>
            <a:endParaRPr lang="it-IT" dirty="0"/>
          </a:p>
        </p:txBody>
      </p:sp>
    </p:spTree>
    <p:extLst>
      <p:ext uri="{BB962C8B-B14F-4D97-AF65-F5344CB8AC3E}">
        <p14:creationId xmlns:p14="http://schemas.microsoft.com/office/powerpoint/2010/main" val="188656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1000"/>
                                        <p:tgtEl>
                                          <p:spTgt spid="2">
                                            <p:txEl>
                                              <p:pRg st="0" end="0"/>
                                            </p:txEl>
                                          </p:spTgt>
                                        </p:tgtEl>
                                      </p:cBhvr>
                                    </p:animEffect>
                                    <p:anim calcmode="lin" valueType="num">
                                      <p:cBhvr>
                                        <p:cTn id="13"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1000"/>
                                        <p:tgtEl>
                                          <p:spTgt spid="2">
                                            <p:txEl>
                                              <p:pRg st="1" end="1"/>
                                            </p:txEl>
                                          </p:spTgt>
                                        </p:tgtEl>
                                      </p:cBhvr>
                                    </p:animEffect>
                                    <p:anim calcmode="lin" valueType="num">
                                      <p:cBhvr>
                                        <p:cTn id="1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fade">
                                      <p:cBhvr>
                                        <p:cTn id="24" dur="1000"/>
                                        <p:tgtEl>
                                          <p:spTgt spid="2">
                                            <p:txEl>
                                              <p:pRg st="2" end="2"/>
                                            </p:txEl>
                                          </p:spTgt>
                                        </p:tgtEl>
                                      </p:cBhvr>
                                    </p:animEffect>
                                    <p:anim calcmode="lin" valueType="num">
                                      <p:cBhvr>
                                        <p:cTn id="2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animEffect transition="in" filter="fade">
                                      <p:cBhvr>
                                        <p:cTn id="29" dur="1000"/>
                                        <p:tgtEl>
                                          <p:spTgt spid="2">
                                            <p:txEl>
                                              <p:pRg st="3" end="3"/>
                                            </p:txEl>
                                          </p:spTgt>
                                        </p:tgtEl>
                                      </p:cBhvr>
                                    </p:animEffect>
                                    <p:anim calcmode="lin" valueType="num">
                                      <p:cBhvr>
                                        <p:cTn id="30"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2">
                                            <p:txEl>
                                              <p:pRg st="3" end="3"/>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
                                            <p:txEl>
                                              <p:pRg st="4" end="4"/>
                                            </p:txEl>
                                          </p:spTgt>
                                        </p:tgtEl>
                                        <p:attrNameLst>
                                          <p:attrName>style.visibility</p:attrName>
                                        </p:attrNameLst>
                                      </p:cBhvr>
                                      <p:to>
                                        <p:strVal val="visible"/>
                                      </p:to>
                                    </p:set>
                                    <p:animEffect transition="in" filter="fade">
                                      <p:cBhvr>
                                        <p:cTn id="34" dur="1000"/>
                                        <p:tgtEl>
                                          <p:spTgt spid="2">
                                            <p:txEl>
                                              <p:pRg st="4" end="4"/>
                                            </p:txEl>
                                          </p:spTgt>
                                        </p:tgtEl>
                                      </p:cBhvr>
                                    </p:animEffect>
                                    <p:anim calcmode="lin" valueType="num">
                                      <p:cBhvr>
                                        <p:cTn id="35"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6" dur="1000" fill="hold"/>
                                        <p:tgtEl>
                                          <p:spTgt spid="2">
                                            <p:txEl>
                                              <p:pRg st="4" end="4"/>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
                                            <p:txEl>
                                              <p:pRg st="5" end="5"/>
                                            </p:txEl>
                                          </p:spTgt>
                                        </p:tgtEl>
                                        <p:attrNameLst>
                                          <p:attrName>style.visibility</p:attrName>
                                        </p:attrNameLst>
                                      </p:cBhvr>
                                      <p:to>
                                        <p:strVal val="visible"/>
                                      </p:to>
                                    </p:set>
                                    <p:animEffect transition="in" filter="fade">
                                      <p:cBhvr>
                                        <p:cTn id="39" dur="1000"/>
                                        <p:tgtEl>
                                          <p:spTgt spid="2">
                                            <p:txEl>
                                              <p:pRg st="5" end="5"/>
                                            </p:txEl>
                                          </p:spTgt>
                                        </p:tgtEl>
                                      </p:cBhvr>
                                    </p:animEffect>
                                    <p:anim calcmode="lin" valueType="num">
                                      <p:cBhvr>
                                        <p:cTn id="40"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1"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lstStyle/>
          <a:p>
            <a:pPr algn="ctr"/>
            <a:r>
              <a:rPr lang="it-IT" b="1" spc="0" dirty="0">
                <a:ln w="9525">
                  <a:solidFill>
                    <a:schemeClr val="bg1"/>
                  </a:solidFill>
                  <a:prstDash val="solid"/>
                </a:ln>
                <a:solidFill>
                  <a:schemeClr val="tx1"/>
                </a:solidFill>
                <a:effectLst>
                  <a:glow rad="101600">
                    <a:schemeClr val="accent3">
                      <a:satMod val="175000"/>
                      <a:alpha val="40000"/>
                    </a:schemeClr>
                  </a:glow>
                  <a:outerShdw blurRad="12700" dist="38100" dir="2700000" algn="tl" rotWithShape="0">
                    <a:schemeClr val="bg1">
                      <a:lumMod val="50000"/>
                    </a:schemeClr>
                  </a:outerShdw>
                </a:effectLst>
                <a:latin typeface="Courier New" panose="02070309020205020404" pitchFamily="49" charset="0"/>
                <a:cs typeface="Courier New" panose="02070309020205020404" pitchFamily="49" charset="0"/>
              </a:rPr>
              <a:t>STORIA MARTINITT</a:t>
            </a:r>
          </a:p>
        </p:txBody>
      </p:sp>
      <p:sp>
        <p:nvSpPr>
          <p:cNvPr id="2" name="Segnaposto contenuto 1"/>
          <p:cNvSpPr>
            <a:spLocks noGrp="1"/>
          </p:cNvSpPr>
          <p:nvPr>
            <p:ph idx="1"/>
          </p:nvPr>
        </p:nvSpPr>
        <p:spPr>
          <a:xfrm>
            <a:off x="539552" y="1556792"/>
            <a:ext cx="8363272" cy="4929336"/>
          </a:xfrm>
        </p:spPr>
        <p:txBody>
          <a:bodyPr>
            <a:normAutofit fontScale="92500" lnSpcReduction="20000"/>
          </a:bodyPr>
          <a:lstStyle/>
          <a:p>
            <a:r>
              <a:rPr lang="it-IT" dirty="0">
                <a:solidFill>
                  <a:schemeClr val="tx1"/>
                </a:solidFill>
                <a:latin typeface="Courier New" panose="02070309020205020404" pitchFamily="49" charset="0"/>
                <a:cs typeface="Courier New" panose="02070309020205020404" pitchFamily="49" charset="0"/>
              </a:rPr>
              <a:t>Durante la prima metà del ‘500 Milano, sotto il ducato di Francesco II </a:t>
            </a:r>
            <a:r>
              <a:rPr lang="it-IT" dirty="0" smtClean="0">
                <a:solidFill>
                  <a:schemeClr val="tx1"/>
                </a:solidFill>
                <a:latin typeface="Courier New" panose="02070309020205020404" pitchFamily="49" charset="0"/>
                <a:cs typeface="Courier New" panose="02070309020205020404" pitchFamily="49" charset="0"/>
              </a:rPr>
              <a:t>Sforza</a:t>
            </a:r>
            <a:r>
              <a:rPr lang="it-IT" dirty="0">
                <a:solidFill>
                  <a:schemeClr val="tx1"/>
                </a:solidFill>
                <a:latin typeface="Courier New" panose="02070309020205020404" pitchFamily="49" charset="0"/>
                <a:cs typeface="Courier New" panose="02070309020205020404" pitchFamily="49" charset="0"/>
              </a:rPr>
              <a:t>, soffriva di una grave crisi socio-economica, </a:t>
            </a:r>
            <a:r>
              <a:rPr lang="it-IT" dirty="0" smtClean="0">
                <a:solidFill>
                  <a:schemeClr val="tx1"/>
                </a:solidFill>
                <a:latin typeface="Courier New" panose="02070309020205020404" pitchFamily="49" charset="0"/>
                <a:cs typeface="Courier New" panose="02070309020205020404" pitchFamily="49" charset="0"/>
              </a:rPr>
              <a:t>dovuta alle </a:t>
            </a:r>
            <a:r>
              <a:rPr lang="it-IT" dirty="0">
                <a:solidFill>
                  <a:schemeClr val="tx1"/>
                </a:solidFill>
                <a:latin typeface="Courier New" panose="02070309020205020404" pitchFamily="49" charset="0"/>
                <a:cs typeface="Courier New" panose="02070309020205020404" pitchFamily="49" charset="0"/>
              </a:rPr>
              <a:t>invasioni svizzere, francesi e spagnole.</a:t>
            </a:r>
          </a:p>
          <a:p>
            <a:r>
              <a:rPr lang="it-IT" dirty="0" smtClean="0">
                <a:solidFill>
                  <a:schemeClr val="tx1"/>
                </a:solidFill>
                <a:latin typeface="Courier New" panose="02070309020205020404" pitchFamily="49" charset="0"/>
                <a:cs typeface="Courier New" panose="02070309020205020404" pitchFamily="49" charset="0"/>
              </a:rPr>
              <a:t>Il </a:t>
            </a:r>
            <a:r>
              <a:rPr lang="it-IT" dirty="0">
                <a:solidFill>
                  <a:schemeClr val="tx1"/>
                </a:solidFill>
                <a:latin typeface="Courier New" panose="02070309020205020404" pitchFamily="49" charset="0"/>
                <a:cs typeface="Courier New" panose="02070309020205020404" pitchFamily="49" charset="0"/>
              </a:rPr>
              <a:t>duca decise così di fondare a Milano </a:t>
            </a:r>
            <a:r>
              <a:rPr lang="it-IT" dirty="0" smtClean="0">
                <a:solidFill>
                  <a:schemeClr val="tx1"/>
                </a:solidFill>
                <a:latin typeface="Courier New" panose="02070309020205020404" pitchFamily="49" charset="0"/>
                <a:cs typeface="Courier New" panose="02070309020205020404" pitchFamily="49" charset="0"/>
              </a:rPr>
              <a:t>un orfanotrofio, nel quale venissero </a:t>
            </a:r>
            <a:r>
              <a:rPr lang="it-IT" dirty="0">
                <a:solidFill>
                  <a:schemeClr val="tx1"/>
                </a:solidFill>
                <a:latin typeface="Courier New" panose="02070309020205020404" pitchFamily="49" charset="0"/>
                <a:cs typeface="Courier New" panose="02070309020205020404" pitchFamily="49" charset="0"/>
              </a:rPr>
              <a:t>ricoverati </a:t>
            </a:r>
            <a:r>
              <a:rPr lang="it-IT" dirty="0" smtClean="0">
                <a:solidFill>
                  <a:schemeClr val="tx1"/>
                </a:solidFill>
                <a:latin typeface="Courier New" panose="02070309020205020404" pitchFamily="49" charset="0"/>
                <a:cs typeface="Courier New" panose="02070309020205020404" pitchFamily="49" charset="0"/>
              </a:rPr>
              <a:t>minori orfani e </a:t>
            </a:r>
            <a:r>
              <a:rPr lang="it-IT" dirty="0">
                <a:solidFill>
                  <a:schemeClr val="tx1"/>
                </a:solidFill>
                <a:latin typeface="Courier New" panose="02070309020205020404" pitchFamily="49" charset="0"/>
                <a:cs typeface="Courier New" panose="02070309020205020404" pitchFamily="49" charset="0"/>
              </a:rPr>
              <a:t>miserabili. A questo </a:t>
            </a:r>
            <a:r>
              <a:rPr lang="it-IT" dirty="0" smtClean="0">
                <a:solidFill>
                  <a:schemeClr val="tx1"/>
                </a:solidFill>
                <a:latin typeface="Courier New" panose="02070309020205020404" pitchFamily="49" charset="0"/>
                <a:cs typeface="Courier New" panose="02070309020205020404" pitchFamily="49" charset="0"/>
              </a:rPr>
              <a:t>scopo </a:t>
            </a:r>
            <a:r>
              <a:rPr lang="it-IT" dirty="0">
                <a:solidFill>
                  <a:schemeClr val="tx1"/>
                </a:solidFill>
                <a:latin typeface="Courier New" panose="02070309020205020404" pitchFamily="49" charset="0"/>
                <a:cs typeface="Courier New" panose="02070309020205020404" pitchFamily="49" charset="0"/>
              </a:rPr>
              <a:t>Francesco Sforza </a:t>
            </a:r>
            <a:r>
              <a:rPr lang="it-IT" dirty="0" smtClean="0">
                <a:solidFill>
                  <a:schemeClr val="tx1"/>
                </a:solidFill>
                <a:latin typeface="Courier New" panose="02070309020205020404" pitchFamily="49" charset="0"/>
                <a:cs typeface="Courier New" panose="02070309020205020404" pitchFamily="49" charset="0"/>
              </a:rPr>
              <a:t>diede </a:t>
            </a:r>
            <a:r>
              <a:rPr lang="it-IT" dirty="0">
                <a:solidFill>
                  <a:schemeClr val="tx1"/>
                </a:solidFill>
                <a:latin typeface="Courier New" panose="02070309020205020404" pitchFamily="49" charset="0"/>
                <a:cs typeface="Courier New" panose="02070309020205020404" pitchFamily="49" charset="0"/>
              </a:rPr>
              <a:t>una casa al nobile veneziano Girolamo Emiliani, nei pressi della quale sarebbe </a:t>
            </a:r>
            <a:r>
              <a:rPr lang="it-IT" dirty="0" smtClean="0">
                <a:solidFill>
                  <a:schemeClr val="tx1"/>
                </a:solidFill>
                <a:latin typeface="Courier New" panose="02070309020205020404" pitchFamily="49" charset="0"/>
                <a:cs typeface="Courier New" panose="02070309020205020404" pitchFamily="49" charset="0"/>
              </a:rPr>
              <a:t>poi sorta </a:t>
            </a:r>
            <a:r>
              <a:rPr lang="it-IT" dirty="0">
                <a:solidFill>
                  <a:schemeClr val="tx1"/>
                </a:solidFill>
                <a:latin typeface="Courier New" panose="02070309020205020404" pitchFamily="49" charset="0"/>
                <a:cs typeface="Courier New" panose="02070309020205020404" pitchFamily="49" charset="0"/>
              </a:rPr>
              <a:t>la chiesa di San </a:t>
            </a:r>
            <a:r>
              <a:rPr lang="it-IT" dirty="0" smtClean="0">
                <a:solidFill>
                  <a:schemeClr val="tx1"/>
                </a:solidFill>
                <a:latin typeface="Courier New" panose="02070309020205020404" pitchFamily="49" charset="0"/>
                <a:cs typeface="Courier New" panose="02070309020205020404" pitchFamily="49" charset="0"/>
              </a:rPr>
              <a:t>Martino, </a:t>
            </a:r>
            <a:r>
              <a:rPr lang="it-IT" dirty="0">
                <a:solidFill>
                  <a:schemeClr val="tx1"/>
                </a:solidFill>
                <a:latin typeface="Courier New" panose="02070309020205020404" pitchFamily="49" charset="0"/>
                <a:cs typeface="Courier New" panose="02070309020205020404" pitchFamily="49" charset="0"/>
              </a:rPr>
              <a:t>da cui gli orfani avrebbero preso il nome di </a:t>
            </a:r>
            <a:r>
              <a:rPr lang="it-IT" dirty="0" smtClean="0">
                <a:solidFill>
                  <a:schemeClr val="tx1"/>
                </a:solidFill>
                <a:latin typeface="Courier New" panose="02070309020205020404" pitchFamily="49" charset="0"/>
                <a:cs typeface="Courier New" panose="02070309020205020404" pitchFamily="49" charset="0"/>
              </a:rPr>
              <a:t>«Martinitt» </a:t>
            </a:r>
            <a:r>
              <a:rPr lang="it-IT" dirty="0">
                <a:solidFill>
                  <a:schemeClr val="tx1"/>
                </a:solidFill>
                <a:latin typeface="Courier New" panose="02070309020205020404" pitchFamily="49" charset="0"/>
                <a:cs typeface="Courier New" panose="02070309020205020404" pitchFamily="49" charset="0"/>
              </a:rPr>
              <a:t>(termine milanese che tradotto significa </a:t>
            </a:r>
            <a:r>
              <a:rPr lang="it-IT" dirty="0" smtClean="0">
                <a:solidFill>
                  <a:schemeClr val="tx1"/>
                </a:solidFill>
                <a:latin typeface="Courier New" panose="02070309020205020404" pitchFamily="49" charset="0"/>
                <a:cs typeface="Courier New" panose="02070309020205020404" pitchFamily="49" charset="0"/>
              </a:rPr>
              <a:t>«piccoli martini»)</a:t>
            </a:r>
            <a:endParaRPr lang="it-IT" dirty="0">
              <a:solidFill>
                <a:schemeClr val="tx1"/>
              </a:solidFill>
              <a:latin typeface="Courier New" panose="02070309020205020404" pitchFamily="49" charset="0"/>
              <a:cs typeface="Courier New" panose="02070309020205020404" pitchFamily="49" charset="0"/>
            </a:endParaRPr>
          </a:p>
          <a:p>
            <a:r>
              <a:rPr lang="it-IT" dirty="0">
                <a:solidFill>
                  <a:schemeClr val="tx1"/>
                </a:solidFill>
              </a:rPr>
              <a:t>SEDI MARTINITT:</a:t>
            </a:r>
            <a:endParaRPr lang="it-IT" dirty="0">
              <a:solidFill>
                <a:schemeClr val="tx1"/>
              </a:solidFill>
              <a:latin typeface="Courier New" panose="02070309020205020404" pitchFamily="49" charset="0"/>
              <a:cs typeface="Courier New" panose="02070309020205020404" pitchFamily="49" charset="0"/>
            </a:endParaRPr>
          </a:p>
          <a:p>
            <a:pPr marL="0" indent="0">
              <a:buNone/>
            </a:pPr>
            <a:r>
              <a:rPr lang="it-IT" dirty="0">
                <a:solidFill>
                  <a:schemeClr val="tx1"/>
                </a:solidFill>
                <a:latin typeface="Courier New" panose="02070309020205020404" pitchFamily="49" charset="0"/>
                <a:cs typeface="Courier New" panose="02070309020205020404" pitchFamily="49" charset="0"/>
              </a:rPr>
              <a:t>-San Sepolcro Piazza (odierna via Morone)</a:t>
            </a:r>
          </a:p>
          <a:p>
            <a:pPr marL="0" indent="0">
              <a:buNone/>
            </a:pPr>
            <a:r>
              <a:rPr lang="it-IT" dirty="0" smtClean="0">
                <a:solidFill>
                  <a:schemeClr val="tx1"/>
                </a:solidFill>
                <a:latin typeface="Courier New" panose="02070309020205020404" pitchFamily="49" charset="0"/>
                <a:cs typeface="Courier New" panose="02070309020205020404" pitchFamily="49" charset="0"/>
              </a:rPr>
              <a:t>-</a:t>
            </a:r>
            <a:r>
              <a:rPr lang="it-IT" dirty="0">
                <a:solidFill>
                  <a:schemeClr val="tx1"/>
                </a:solidFill>
                <a:latin typeface="Courier New" panose="02070309020205020404" pitchFamily="49" charset="0"/>
                <a:cs typeface="Courier New" panose="02070309020205020404" pitchFamily="49" charset="0"/>
              </a:rPr>
              <a:t>San Pietro in Gessate</a:t>
            </a:r>
          </a:p>
          <a:p>
            <a:pPr marL="0" indent="0">
              <a:buNone/>
            </a:pPr>
            <a:r>
              <a:rPr lang="it-IT" dirty="0" smtClean="0">
                <a:solidFill>
                  <a:schemeClr val="tx1"/>
                </a:solidFill>
                <a:latin typeface="Courier New" panose="02070309020205020404" pitchFamily="49" charset="0"/>
                <a:cs typeface="Courier New" panose="02070309020205020404" pitchFamily="49" charset="0"/>
              </a:rPr>
              <a:t>-Orfanotrofio Martinitt (Lambrate- Via Riccardo Pitteri 58)</a:t>
            </a:r>
            <a:r>
              <a:rPr lang="it-IT" dirty="0">
                <a:solidFill>
                  <a:schemeClr val="tx1"/>
                </a:solidFill>
                <a:latin typeface="Courier New" panose="02070309020205020404" pitchFamily="49" charset="0"/>
                <a:cs typeface="Courier New" panose="02070309020205020404" pitchFamily="49" charset="0"/>
              </a:rPr>
              <a:t/>
            </a:r>
            <a:br>
              <a:rPr lang="it-IT" dirty="0">
                <a:solidFill>
                  <a:schemeClr val="tx1"/>
                </a:solidFill>
                <a:latin typeface="Courier New" panose="02070309020205020404" pitchFamily="49" charset="0"/>
                <a:cs typeface="Courier New" panose="02070309020205020404" pitchFamily="49" charset="0"/>
              </a:rPr>
            </a:br>
            <a:endParaRPr lang="it-IT" dirty="0">
              <a:solidFill>
                <a:schemeClr val="tx1"/>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467155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circle(in)">
                                      <p:cBhvr>
                                        <p:cTn id="14" dur="2000"/>
                                        <p:tgtEl>
                                          <p:spTgt spid="2">
                                            <p:txEl>
                                              <p:pRg st="0" end="0"/>
                                            </p:txEl>
                                          </p:spTgt>
                                        </p:tgtEl>
                                      </p:cBhvr>
                                    </p:animEffect>
                                  </p:childTnLst>
                                </p:cTn>
                              </p:par>
                              <p:par>
                                <p:cTn id="15" presetID="6" presetClass="entr" presetSubtype="16" fill="hold" nodeType="with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circle(in)">
                                      <p:cBhvr>
                                        <p:cTn id="17" dur="2000"/>
                                        <p:tgtEl>
                                          <p:spTgt spid="2">
                                            <p:txEl>
                                              <p:pRg st="1" end="1"/>
                                            </p:txEl>
                                          </p:spTgt>
                                        </p:tgtEl>
                                      </p:cBhvr>
                                    </p:animEffect>
                                  </p:childTnLst>
                                </p:cTn>
                              </p:par>
                              <p:par>
                                <p:cTn id="18" presetID="6" presetClass="entr" presetSubtype="16" fill="hold" nodeType="with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circle(in)">
                                      <p:cBhvr>
                                        <p:cTn id="20" dur="2000"/>
                                        <p:tgtEl>
                                          <p:spTgt spid="2">
                                            <p:txEl>
                                              <p:pRg st="2" end="2"/>
                                            </p:txEl>
                                          </p:spTgt>
                                        </p:tgtEl>
                                      </p:cBhvr>
                                    </p:animEffect>
                                  </p:childTnLst>
                                </p:cTn>
                              </p:par>
                              <p:par>
                                <p:cTn id="21" presetID="6" presetClass="entr" presetSubtype="16" fill="hold"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circle(in)">
                                      <p:cBhvr>
                                        <p:cTn id="23" dur="2000"/>
                                        <p:tgtEl>
                                          <p:spTgt spid="2">
                                            <p:txEl>
                                              <p:pRg st="4" end="4"/>
                                            </p:txEl>
                                          </p:spTgt>
                                        </p:tgtEl>
                                      </p:cBhvr>
                                    </p:animEffect>
                                  </p:childTnLst>
                                </p:cTn>
                              </p:par>
                              <p:par>
                                <p:cTn id="24" presetID="6" presetClass="entr" presetSubtype="16" fill="hold" nodeType="with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animEffect transition="in" filter="circle(in)">
                                      <p:cBhvr>
                                        <p:cTn id="26" dur="2000"/>
                                        <p:tgtEl>
                                          <p:spTgt spid="2">
                                            <p:txEl>
                                              <p:pRg st="3" end="3"/>
                                            </p:txEl>
                                          </p:spTgt>
                                        </p:tgtEl>
                                      </p:cBhvr>
                                    </p:animEffect>
                                  </p:childTnLst>
                                </p:cTn>
                              </p:par>
                              <p:par>
                                <p:cTn id="27" presetID="6" presetClass="entr" presetSubtype="16" fill="hold" nodeType="with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animEffect transition="in" filter="circle(in)">
                                      <p:cBhvr>
                                        <p:cTn id="29" dur="20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1110444" y="260648"/>
            <a:ext cx="6851104" cy="894928"/>
          </a:xfrm>
        </p:spPr>
        <p:txBody>
          <a:bodyPr/>
          <a:lstStyle/>
          <a:p>
            <a:r>
              <a:rPr lang="it-IT" b="1" spc="0" dirty="0">
                <a:ln w="9525">
                  <a:solidFill>
                    <a:schemeClr val="bg1"/>
                  </a:solidFill>
                  <a:prstDash val="solid"/>
                </a:ln>
                <a:solidFill>
                  <a:schemeClr val="tx1"/>
                </a:solidFill>
                <a:effectLst>
                  <a:outerShdw blurRad="12700" dist="38100" dir="2700000" algn="tl" rotWithShape="0">
                    <a:schemeClr val="bg1">
                      <a:lumMod val="50000"/>
                    </a:schemeClr>
                  </a:outerShdw>
                </a:effectLst>
              </a:rPr>
              <a:t>ISTRUZIONE SCOLASTICA</a:t>
            </a:r>
          </a:p>
        </p:txBody>
      </p:sp>
      <p:sp>
        <p:nvSpPr>
          <p:cNvPr id="2" name="Segnaposto contenuto 1"/>
          <p:cNvSpPr>
            <a:spLocks noGrp="1"/>
          </p:cNvSpPr>
          <p:nvPr>
            <p:ph idx="1"/>
          </p:nvPr>
        </p:nvSpPr>
        <p:spPr>
          <a:xfrm>
            <a:off x="431032" y="1268760"/>
            <a:ext cx="8712968" cy="5400600"/>
          </a:xfrm>
        </p:spPr>
        <p:txBody>
          <a:bodyPr>
            <a:normAutofit fontScale="40000" lnSpcReduction="20000"/>
          </a:bodyPr>
          <a:lstStyle/>
          <a:p>
            <a:r>
              <a:rPr lang="it-IT" sz="2900" dirty="0">
                <a:ln w="0"/>
                <a:solidFill>
                  <a:schemeClr val="accent1"/>
                </a:solidFill>
                <a:effectLst>
                  <a:outerShdw blurRad="38100" dist="25400" dir="5400000" algn="ctr" rotWithShape="0">
                    <a:srgbClr val="6E747A">
                      <a:alpha val="43000"/>
                    </a:srgbClr>
                  </a:outerShdw>
                </a:effectLst>
                <a:latin typeface="Courier New" panose="02070309020205020404" pitchFamily="49" charset="0"/>
                <a:cs typeface="Courier New" panose="02070309020205020404" pitchFamily="49" charset="0"/>
              </a:rPr>
              <a:t> </a:t>
            </a:r>
            <a:r>
              <a:rPr lang="it-IT" sz="3500" dirty="0">
                <a:ln w="0"/>
                <a:solidFill>
                  <a:schemeClr val="accent1"/>
                </a:solidFill>
                <a:effectLst>
                  <a:outerShdw blurRad="38100" dist="25400" dir="5400000" algn="ctr" rotWithShape="0">
                    <a:srgbClr val="6E747A">
                      <a:alpha val="43000"/>
                    </a:srgbClr>
                  </a:outerShdw>
                </a:effectLst>
                <a:latin typeface="Courier New" panose="02070309020205020404" pitchFamily="49" charset="0"/>
                <a:cs typeface="Courier New" panose="02070309020205020404" pitchFamily="49" charset="0"/>
              </a:rPr>
              <a:t>Scuole elementari</a:t>
            </a:r>
            <a:r>
              <a:rPr lang="it-IT" sz="3500" dirty="0">
                <a:latin typeface="Courier New" panose="02070309020205020404" pitchFamily="49" charset="0"/>
                <a:cs typeface="Courier New" panose="02070309020205020404" pitchFamily="49" charset="0"/>
              </a:rPr>
              <a:t/>
            </a:r>
            <a:br>
              <a:rPr lang="it-IT" sz="3500" dirty="0">
                <a:latin typeface="Courier New" panose="02070309020205020404" pitchFamily="49" charset="0"/>
                <a:cs typeface="Courier New" panose="02070309020205020404" pitchFamily="49" charset="0"/>
              </a:rPr>
            </a:br>
            <a:r>
              <a:rPr lang="it-IT" sz="3500" dirty="0">
                <a:latin typeface="Courier New" panose="02070309020205020404" pitchFamily="49" charset="0"/>
                <a:cs typeface="Courier New" panose="02070309020205020404" pitchFamily="49" charset="0"/>
              </a:rPr>
              <a:t>-Il consiglio degli </a:t>
            </a:r>
            <a:r>
              <a:rPr lang="it-IT" sz="3500" dirty="0" smtClean="0">
                <a:latin typeface="Courier New" panose="02070309020205020404" pitchFamily="49" charset="0"/>
                <a:cs typeface="Courier New" panose="02070309020205020404" pitchFamily="49" charset="0"/>
              </a:rPr>
              <a:t>orfanotrofi, deliberò </a:t>
            </a:r>
            <a:r>
              <a:rPr lang="it-IT" sz="3500" dirty="0">
                <a:latin typeface="Courier New" panose="02070309020205020404" pitchFamily="49" charset="0"/>
                <a:cs typeface="Courier New" panose="02070309020205020404" pitchFamily="49" charset="0"/>
              </a:rPr>
              <a:t>nel 1893 la soppressione delle scuole elementari interne, </a:t>
            </a:r>
            <a:r>
              <a:rPr lang="it-IT" sz="3500" dirty="0" smtClean="0">
                <a:latin typeface="Courier New" panose="02070309020205020404" pitchFamily="49" charset="0"/>
                <a:cs typeface="Courier New" panose="02070309020205020404" pitchFamily="49" charset="0"/>
              </a:rPr>
              <a:t>così che in quell’anno scolastico, </a:t>
            </a:r>
            <a:r>
              <a:rPr lang="it-IT" sz="3500" dirty="0">
                <a:latin typeface="Courier New" panose="02070309020205020404" pitchFamily="49" charset="0"/>
                <a:cs typeface="Courier New" panose="02070309020205020404" pitchFamily="49" charset="0"/>
              </a:rPr>
              <a:t>gli allievi della prima sezione fruirono dell'insegnamento delle scuole </a:t>
            </a:r>
            <a:r>
              <a:rPr lang="it-IT" sz="3500" dirty="0" smtClean="0">
                <a:latin typeface="Courier New" panose="02070309020205020404" pitchFamily="49" charset="0"/>
                <a:cs typeface="Courier New" panose="02070309020205020404" pitchFamily="49" charset="0"/>
              </a:rPr>
              <a:t>pubbliche, </a:t>
            </a:r>
            <a:r>
              <a:rPr lang="it-IT" sz="3500" dirty="0">
                <a:latin typeface="Courier New" panose="02070309020205020404" pitchFamily="49" charset="0"/>
                <a:cs typeface="Courier New" panose="02070309020205020404" pitchFamily="49" charset="0"/>
              </a:rPr>
              <a:t>seguendone perciò i programmi. </a:t>
            </a:r>
            <a:br>
              <a:rPr lang="it-IT" sz="3500" dirty="0">
                <a:latin typeface="Courier New" panose="02070309020205020404" pitchFamily="49" charset="0"/>
                <a:cs typeface="Courier New" panose="02070309020205020404" pitchFamily="49" charset="0"/>
              </a:rPr>
            </a:br>
            <a:r>
              <a:rPr lang="it-IT" sz="3500" dirty="0">
                <a:latin typeface="Courier New" panose="02070309020205020404" pitchFamily="49" charset="0"/>
                <a:cs typeface="Courier New" panose="02070309020205020404" pitchFamily="49" charset="0"/>
              </a:rPr>
              <a:t>-Compatibilmente al grado di istruzione e all'età degli orfani, </a:t>
            </a:r>
            <a:r>
              <a:rPr lang="it-IT" sz="3500" dirty="0" smtClean="0">
                <a:latin typeface="Courier New" panose="02070309020205020404" pitchFamily="49" charset="0"/>
                <a:cs typeface="Courier New" panose="02070309020205020404" pitchFamily="49" charset="0"/>
              </a:rPr>
              <a:t>all‘atto </a:t>
            </a:r>
            <a:r>
              <a:rPr lang="it-IT" sz="3500" dirty="0">
                <a:latin typeface="Courier New" panose="02070309020205020404" pitchFamily="49" charset="0"/>
                <a:cs typeface="Courier New" panose="02070309020205020404" pitchFamily="49" charset="0"/>
              </a:rPr>
              <a:t>della ammissione nell'istituto, questi </a:t>
            </a:r>
            <a:r>
              <a:rPr lang="it-IT" sz="3500" dirty="0" smtClean="0">
                <a:latin typeface="Courier New" panose="02070309020205020404" pitchFamily="49" charset="0"/>
                <a:cs typeface="Courier New" panose="02070309020205020404" pitchFamily="49" charset="0"/>
              </a:rPr>
              <a:t>potevano </a:t>
            </a:r>
            <a:r>
              <a:rPr lang="it-IT" sz="3500" dirty="0">
                <a:latin typeface="Courier New" panose="02070309020205020404" pitchFamily="49" charset="0"/>
                <a:cs typeface="Courier New" panose="02070309020205020404" pitchFamily="49" charset="0"/>
              </a:rPr>
              <a:t>compiere o meno le 5 classi elementari nelle scuole pubbliche prima di fare passaggio alle officine interne; </a:t>
            </a:r>
            <a:r>
              <a:rPr lang="it-IT" sz="3500" dirty="0" smtClean="0">
                <a:latin typeface="Courier New" panose="02070309020205020404" pitchFamily="49" charset="0"/>
                <a:cs typeface="Courier New" panose="02070309020205020404" pitchFamily="49" charset="0"/>
              </a:rPr>
              <a:t>questo </a:t>
            </a:r>
            <a:r>
              <a:rPr lang="it-IT" sz="3500" dirty="0">
                <a:latin typeface="Courier New" panose="02070309020205020404" pitchFamily="49" charset="0"/>
                <a:cs typeface="Courier New" panose="02070309020205020404" pitchFamily="49" charset="0"/>
              </a:rPr>
              <a:t>passaggio viene subordinato al conseguimento dell'attestato di proscioglimento dall'istruzione elementare obbligatoria. L'allievo che transita alla seconda sezione prima di aver compiuto il corso elementare, non deve essere ammesso alla scuola complementare senza adeguata preparazione</a:t>
            </a:r>
            <a:r>
              <a:rPr lang="it-IT" sz="3500" dirty="0" smtClean="0">
                <a:latin typeface="Courier New" panose="02070309020205020404" pitchFamily="49" charset="0"/>
                <a:cs typeface="Courier New" panose="02070309020205020404" pitchFamily="49" charset="0"/>
              </a:rPr>
              <a:t>.</a:t>
            </a:r>
            <a:endParaRPr lang="it-IT" dirty="0">
              <a:latin typeface="Courier New" panose="02070309020205020404" pitchFamily="49" charset="0"/>
              <a:cs typeface="Courier New" panose="02070309020205020404" pitchFamily="49" charset="0"/>
            </a:endParaRPr>
          </a:p>
          <a:p>
            <a:r>
              <a:rPr lang="it-IT" sz="3400" dirty="0">
                <a:ln w="0"/>
                <a:solidFill>
                  <a:schemeClr val="accent1"/>
                </a:solidFill>
                <a:effectLst>
                  <a:outerShdw blurRad="38100" dist="25400" dir="5400000" algn="ctr" rotWithShape="0">
                    <a:srgbClr val="6E747A">
                      <a:alpha val="43000"/>
                    </a:srgbClr>
                  </a:outerShdw>
                </a:effectLst>
                <a:latin typeface="Courier New" panose="02070309020205020404" pitchFamily="49" charset="0"/>
                <a:cs typeface="Courier New" panose="02070309020205020404" pitchFamily="49" charset="0"/>
              </a:rPr>
              <a:t> Scuola complementari interne</a:t>
            </a:r>
            <a:r>
              <a:rPr lang="it-IT" sz="3400" dirty="0">
                <a:latin typeface="Courier New" panose="02070309020205020404" pitchFamily="49" charset="0"/>
                <a:cs typeface="Courier New" panose="02070309020205020404" pitchFamily="49" charset="0"/>
              </a:rPr>
              <a:t> </a:t>
            </a:r>
            <a:br>
              <a:rPr lang="it-IT" sz="3400" dirty="0">
                <a:latin typeface="Courier New" panose="02070309020205020404" pitchFamily="49" charset="0"/>
                <a:cs typeface="Courier New" panose="02070309020205020404" pitchFamily="49" charset="0"/>
              </a:rPr>
            </a:br>
            <a:r>
              <a:rPr lang="it-IT" sz="3400" dirty="0">
                <a:latin typeface="Courier New" panose="02070309020205020404" pitchFamily="49" charset="0"/>
                <a:cs typeface="Courier New" panose="02070309020205020404" pitchFamily="49" charset="0"/>
              </a:rPr>
              <a:t>Le lezioni sono serali, della durata di </a:t>
            </a:r>
            <a:r>
              <a:rPr lang="it-IT" sz="3400" dirty="0" smtClean="0">
                <a:latin typeface="Courier New" panose="02070309020205020404" pitchFamily="49" charset="0"/>
                <a:cs typeface="Courier New" panose="02070309020205020404" pitchFamily="49" charset="0"/>
              </a:rPr>
              <a:t>un'ora </a:t>
            </a:r>
            <a:r>
              <a:rPr lang="it-IT" sz="3400" dirty="0">
                <a:latin typeface="Courier New" panose="02070309020205020404" pitchFamily="49" charset="0"/>
                <a:cs typeface="Courier New" panose="02070309020205020404" pitchFamily="49" charset="0"/>
              </a:rPr>
              <a:t>e un quarto, e seguono il calendario delle scuole elementari.</a:t>
            </a:r>
            <a:br>
              <a:rPr lang="it-IT" sz="3400" dirty="0">
                <a:latin typeface="Courier New" panose="02070309020205020404" pitchFamily="49" charset="0"/>
                <a:cs typeface="Courier New" panose="02070309020205020404" pitchFamily="49" charset="0"/>
              </a:rPr>
            </a:br>
            <a:r>
              <a:rPr lang="it-IT" sz="3400" dirty="0" smtClean="0">
                <a:latin typeface="Courier New" panose="02070309020205020404" pitchFamily="49" charset="0"/>
                <a:cs typeface="Courier New" panose="02070309020205020404" pitchFamily="49" charset="0"/>
              </a:rPr>
              <a:t>Le </a:t>
            </a:r>
            <a:r>
              <a:rPr lang="it-IT" sz="3400" dirty="0">
                <a:latin typeface="Courier New" panose="02070309020205020404" pitchFamily="49" charset="0"/>
                <a:cs typeface="Courier New" panose="02070309020205020404" pitchFamily="49" charset="0"/>
              </a:rPr>
              <a:t>scuole complementari vennero riordinate </a:t>
            </a:r>
            <a:r>
              <a:rPr lang="it-IT" sz="3400" dirty="0" smtClean="0">
                <a:latin typeface="Courier New" panose="02070309020205020404" pitchFamily="49" charset="0"/>
                <a:cs typeface="Courier New" panose="02070309020205020404" pitchFamily="49" charset="0"/>
              </a:rPr>
              <a:t>nel 1893 </a:t>
            </a:r>
            <a:r>
              <a:rPr lang="it-IT" sz="3400" dirty="0">
                <a:latin typeface="Courier New" panose="02070309020205020404" pitchFamily="49" charset="0"/>
                <a:cs typeface="Courier New" panose="02070309020205020404" pitchFamily="49" charset="0"/>
              </a:rPr>
              <a:t>mettendo in esperimento i seguenti programmi per i tre corsi che </a:t>
            </a:r>
            <a:r>
              <a:rPr lang="it-IT" sz="3400" dirty="0" smtClean="0">
                <a:latin typeface="Courier New" panose="02070309020205020404" pitchFamily="49" charset="0"/>
                <a:cs typeface="Courier New" panose="02070309020205020404" pitchFamily="49" charset="0"/>
              </a:rPr>
              <a:t>comprendevano</a:t>
            </a:r>
            <a:r>
              <a:rPr lang="it-IT" sz="3400" dirty="0">
                <a:latin typeface="Courier New" panose="02070309020205020404" pitchFamily="49" charset="0"/>
                <a:cs typeface="Courier New" panose="02070309020205020404" pitchFamily="49" charset="0"/>
              </a:rPr>
              <a:t>: </a:t>
            </a:r>
            <a:br>
              <a:rPr lang="it-IT" sz="3400" dirty="0">
                <a:latin typeface="Courier New" panose="02070309020205020404" pitchFamily="49" charset="0"/>
                <a:cs typeface="Courier New" panose="02070309020205020404" pitchFamily="49" charset="0"/>
              </a:rPr>
            </a:br>
            <a:endParaRPr lang="it-IT" sz="3400" dirty="0" smtClean="0">
              <a:latin typeface="Courier New" panose="02070309020205020404" pitchFamily="49" charset="0"/>
              <a:cs typeface="Courier New" panose="02070309020205020404" pitchFamily="49" charset="0"/>
            </a:endParaRPr>
          </a:p>
          <a:p>
            <a:r>
              <a:rPr lang="it-IT" sz="3400" dirty="0" smtClean="0">
                <a:solidFill>
                  <a:srgbClr val="7030A0"/>
                </a:solidFill>
                <a:latin typeface="Courier New" panose="02070309020205020404" pitchFamily="49" charset="0"/>
                <a:cs typeface="Courier New" panose="02070309020205020404" pitchFamily="49" charset="0"/>
              </a:rPr>
              <a:t>- </a:t>
            </a:r>
            <a:r>
              <a:rPr lang="it-IT" sz="3400" dirty="0">
                <a:solidFill>
                  <a:srgbClr val="7030A0"/>
                </a:solidFill>
                <a:latin typeface="Courier New" panose="02070309020205020404" pitchFamily="49" charset="0"/>
                <a:cs typeface="Courier New" panose="02070309020205020404" pitchFamily="49" charset="0"/>
              </a:rPr>
              <a:t>Primo corso</a:t>
            </a:r>
            <a:br>
              <a:rPr lang="it-IT" sz="3400" dirty="0">
                <a:solidFill>
                  <a:srgbClr val="7030A0"/>
                </a:solidFill>
                <a:latin typeface="Courier New" panose="02070309020205020404" pitchFamily="49" charset="0"/>
                <a:cs typeface="Courier New" panose="02070309020205020404" pitchFamily="49" charset="0"/>
              </a:rPr>
            </a:br>
            <a:r>
              <a:rPr lang="it-IT" sz="3400" dirty="0">
                <a:latin typeface="Courier New" panose="02070309020205020404" pitchFamily="49" charset="0"/>
                <a:cs typeface="Courier New" panose="02070309020205020404" pitchFamily="49" charset="0"/>
              </a:rPr>
              <a:t>Lingua italiana, geometria, aritmetica</a:t>
            </a:r>
          </a:p>
          <a:p>
            <a:r>
              <a:rPr lang="it-IT" sz="3400" dirty="0">
                <a:solidFill>
                  <a:srgbClr val="7030A0"/>
                </a:solidFill>
                <a:latin typeface="Courier New" panose="02070309020205020404" pitchFamily="49" charset="0"/>
                <a:cs typeface="Courier New" panose="02070309020205020404" pitchFamily="49" charset="0"/>
              </a:rPr>
              <a:t>-</a:t>
            </a:r>
            <a:r>
              <a:rPr lang="it-IT" sz="3400" dirty="0">
                <a:latin typeface="Courier New" panose="02070309020205020404" pitchFamily="49" charset="0"/>
                <a:cs typeface="Courier New" panose="02070309020205020404" pitchFamily="49" charset="0"/>
              </a:rPr>
              <a:t> </a:t>
            </a:r>
            <a:r>
              <a:rPr lang="it-IT" sz="3400" dirty="0">
                <a:solidFill>
                  <a:srgbClr val="7030A0"/>
                </a:solidFill>
                <a:latin typeface="Courier New" panose="02070309020205020404" pitchFamily="49" charset="0"/>
                <a:cs typeface="Courier New" panose="02070309020205020404" pitchFamily="49" charset="0"/>
              </a:rPr>
              <a:t>Secondo corso</a:t>
            </a:r>
            <a:r>
              <a:rPr lang="it-IT" sz="3400" dirty="0">
                <a:latin typeface="Courier New" panose="02070309020205020404" pitchFamily="49" charset="0"/>
                <a:cs typeface="Courier New" panose="02070309020205020404" pitchFamily="49" charset="0"/>
              </a:rPr>
              <a:t/>
            </a:r>
            <a:br>
              <a:rPr lang="it-IT" sz="3400" dirty="0">
                <a:latin typeface="Courier New" panose="02070309020205020404" pitchFamily="49" charset="0"/>
                <a:cs typeface="Courier New" panose="02070309020205020404" pitchFamily="49" charset="0"/>
              </a:rPr>
            </a:br>
            <a:r>
              <a:rPr lang="it-IT" sz="3400" dirty="0">
                <a:latin typeface="Courier New" panose="02070309020205020404" pitchFamily="49" charset="0"/>
                <a:cs typeface="Courier New" panose="02070309020205020404" pitchFamily="49" charset="0"/>
              </a:rPr>
              <a:t>Lingua italiana, fisica, meccanica, lingua francese, computisteria</a:t>
            </a:r>
          </a:p>
          <a:p>
            <a:r>
              <a:rPr lang="it-IT" sz="3400" dirty="0">
                <a:solidFill>
                  <a:srgbClr val="7030A0"/>
                </a:solidFill>
                <a:latin typeface="Courier New" panose="02070309020205020404" pitchFamily="49" charset="0"/>
                <a:cs typeface="Courier New" panose="02070309020205020404" pitchFamily="49" charset="0"/>
              </a:rPr>
              <a:t>- Terzo corso</a:t>
            </a:r>
            <a:r>
              <a:rPr lang="it-IT" sz="3400" dirty="0">
                <a:latin typeface="Courier New" panose="02070309020205020404" pitchFamily="49" charset="0"/>
                <a:cs typeface="Courier New" panose="02070309020205020404" pitchFamily="49" charset="0"/>
              </a:rPr>
              <a:t> </a:t>
            </a:r>
            <a:br>
              <a:rPr lang="it-IT" sz="3400" dirty="0">
                <a:latin typeface="Courier New" panose="02070309020205020404" pitchFamily="49" charset="0"/>
                <a:cs typeface="Courier New" panose="02070309020205020404" pitchFamily="49" charset="0"/>
              </a:rPr>
            </a:br>
            <a:r>
              <a:rPr lang="it-IT" sz="3400" dirty="0" smtClean="0">
                <a:latin typeface="Courier New" panose="02070309020205020404" pitchFamily="49" charset="0"/>
                <a:cs typeface="Courier New" panose="02070309020205020404" pitchFamily="49" charset="0"/>
              </a:rPr>
              <a:t>Ragioneria, </a:t>
            </a:r>
            <a:r>
              <a:rPr lang="it-IT" sz="3400" dirty="0">
                <a:latin typeface="Courier New" panose="02070309020205020404" pitchFamily="49" charset="0"/>
                <a:cs typeface="Courier New" panose="02070309020205020404" pitchFamily="49" charset="0"/>
              </a:rPr>
              <a:t>diritti e </a:t>
            </a:r>
            <a:r>
              <a:rPr lang="it-IT" sz="3400" dirty="0" smtClean="0">
                <a:latin typeface="Courier New" panose="02070309020205020404" pitchFamily="49" charset="0"/>
                <a:cs typeface="Courier New" panose="02070309020205020404" pitchFamily="49" charset="0"/>
              </a:rPr>
              <a:t>doveri, </a:t>
            </a:r>
            <a:r>
              <a:rPr lang="it-IT" sz="3400" dirty="0">
                <a:latin typeface="Courier New" panose="02070309020205020404" pitchFamily="49" charset="0"/>
                <a:cs typeface="Courier New" panose="02070309020205020404" pitchFamily="49" charset="0"/>
              </a:rPr>
              <a:t>chimica e </a:t>
            </a:r>
            <a:r>
              <a:rPr lang="it-IT" sz="3400" dirty="0" smtClean="0">
                <a:latin typeface="Courier New" panose="02070309020205020404" pitchFamily="49" charset="0"/>
                <a:cs typeface="Courier New" panose="02070309020205020404" pitchFamily="49" charset="0"/>
              </a:rPr>
              <a:t>mineralogia, meccanica e </a:t>
            </a:r>
            <a:r>
              <a:rPr lang="it-IT" sz="3400" dirty="0">
                <a:latin typeface="Courier New" panose="02070309020205020404" pitchFamily="49" charset="0"/>
                <a:cs typeface="Courier New" panose="02070309020205020404" pitchFamily="49" charset="0"/>
              </a:rPr>
              <a:t>lingua </a:t>
            </a:r>
            <a:r>
              <a:rPr lang="it-IT" sz="3400" dirty="0" smtClean="0">
                <a:latin typeface="Courier New" panose="02070309020205020404" pitchFamily="49" charset="0"/>
                <a:cs typeface="Courier New" panose="02070309020205020404" pitchFamily="49" charset="0"/>
              </a:rPr>
              <a:t>francese</a:t>
            </a:r>
            <a:endParaRPr lang="it-IT" sz="34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967325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 calcmode="lin" valueType="num">
                                      <p:cBhvr>
                                        <p:cTn id="12"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p:cTn id="19"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2">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
                                            <p:txEl>
                                              <p:pRg st="2" end="2"/>
                                            </p:txEl>
                                          </p:spTgt>
                                        </p:tgtEl>
                                        <p:attrNameLst>
                                          <p:attrName>style.visibility</p:attrName>
                                        </p:attrNameLst>
                                      </p:cBhvr>
                                      <p:to>
                                        <p:strVal val="visible"/>
                                      </p:to>
                                    </p:set>
                                    <p:anim calcmode="lin" valueType="num">
                                      <p:cBhvr>
                                        <p:cTn id="26"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28" dur="500"/>
                                        <p:tgtEl>
                                          <p:spTgt spid="2">
                                            <p:txEl>
                                              <p:pRg st="2" end="2"/>
                                            </p:txEl>
                                          </p:spTgt>
                                        </p:tgtEl>
                                      </p:cBhvr>
                                    </p:animEffect>
                                  </p:childTnLst>
                                </p:cTn>
                              </p:par>
                              <p:par>
                                <p:cTn id="29" presetID="53" presetClass="entr" presetSubtype="16" fill="hold" nodeType="with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 calcmode="lin" valueType="num">
                                      <p:cBhvr>
                                        <p:cTn id="31"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33" dur="500"/>
                                        <p:tgtEl>
                                          <p:spTgt spid="2">
                                            <p:txEl>
                                              <p:pRg st="3" end="3"/>
                                            </p:txEl>
                                          </p:spTgt>
                                        </p:tgtEl>
                                      </p:cBhvr>
                                    </p:animEffect>
                                  </p:childTnLst>
                                </p:cTn>
                              </p:par>
                              <p:par>
                                <p:cTn id="34" presetID="53" presetClass="entr" presetSubtype="16" fill="hold" nodeType="withEffect">
                                  <p:stCondLst>
                                    <p:cond delay="0"/>
                                  </p:stCondLst>
                                  <p:childTnLst>
                                    <p:set>
                                      <p:cBhvr>
                                        <p:cTn id="35" dur="1" fill="hold">
                                          <p:stCondLst>
                                            <p:cond delay="0"/>
                                          </p:stCondLst>
                                        </p:cTn>
                                        <p:tgtEl>
                                          <p:spTgt spid="2">
                                            <p:txEl>
                                              <p:pRg st="4" end="4"/>
                                            </p:txEl>
                                          </p:spTgt>
                                        </p:tgtEl>
                                        <p:attrNameLst>
                                          <p:attrName>style.visibility</p:attrName>
                                        </p:attrNameLst>
                                      </p:cBhvr>
                                      <p:to>
                                        <p:strVal val="visible"/>
                                      </p:to>
                                    </p:set>
                                    <p:anim calcmode="lin" valueType="num">
                                      <p:cBhvr>
                                        <p:cTn id="36"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37"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38"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467544" y="980728"/>
            <a:ext cx="8507288" cy="6480720"/>
          </a:xfrm>
        </p:spPr>
        <p:txBody>
          <a:bodyPr>
            <a:normAutofit/>
          </a:bodyPr>
          <a:lstStyle/>
          <a:p>
            <a:r>
              <a:rPr lang="it-IT" dirty="0" smtClean="0">
                <a:latin typeface="Courier New" panose="02070309020205020404" pitchFamily="49" charset="0"/>
                <a:cs typeface="Courier New" panose="02070309020205020404" pitchFamily="49" charset="0"/>
              </a:rPr>
              <a:t>Era obbligatoria </a:t>
            </a:r>
            <a:r>
              <a:rPr lang="it-IT" dirty="0">
                <a:latin typeface="Courier New" panose="02070309020205020404" pitchFamily="49" charset="0"/>
                <a:cs typeface="Courier New" panose="02070309020205020404" pitchFamily="49" charset="0"/>
              </a:rPr>
              <a:t>la frequenza alla </a:t>
            </a:r>
            <a:r>
              <a:rPr lang="it-IT" b="1" dirty="0">
                <a:solidFill>
                  <a:srgbClr val="FFFF00"/>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scuola di disegno </a:t>
            </a:r>
            <a:r>
              <a:rPr lang="it-IT" dirty="0">
                <a:latin typeface="Courier New" panose="02070309020205020404" pitchFamily="49" charset="0"/>
                <a:cs typeface="Courier New" panose="02070309020205020404" pitchFamily="49" charset="0"/>
              </a:rPr>
              <a:t>per tre anni consecutivi e per tutti gli orfani con orario diurno di almeno 4 ore per settimana.</a:t>
            </a:r>
          </a:p>
          <a:p>
            <a:r>
              <a:rPr lang="it-IT" dirty="0" smtClean="0">
                <a:latin typeface="Courier New" panose="02070309020205020404" pitchFamily="49" charset="0"/>
                <a:cs typeface="Courier New" panose="02070309020205020404" pitchFamily="49" charset="0"/>
              </a:rPr>
              <a:t>Il </a:t>
            </a:r>
            <a:r>
              <a:rPr lang="it-IT" dirty="0">
                <a:latin typeface="Courier New" panose="02070309020205020404" pitchFamily="49" charset="0"/>
                <a:cs typeface="Courier New" panose="02070309020205020404" pitchFamily="49" charset="0"/>
              </a:rPr>
              <a:t>primo corso </a:t>
            </a:r>
            <a:r>
              <a:rPr lang="it-IT" dirty="0" smtClean="0">
                <a:latin typeface="Courier New" panose="02070309020205020404" pitchFamily="49" charset="0"/>
                <a:cs typeface="Courier New" panose="02070309020205020404" pitchFamily="49" charset="0"/>
              </a:rPr>
              <a:t>era </a:t>
            </a:r>
            <a:r>
              <a:rPr lang="it-IT" dirty="0">
                <a:latin typeface="Courier New" panose="02070309020205020404" pitchFamily="49" charset="0"/>
                <a:cs typeface="Courier New" panose="02070309020205020404" pitchFamily="49" charset="0"/>
              </a:rPr>
              <a:t>costituito dagli allievi della prima </a:t>
            </a:r>
            <a:r>
              <a:rPr lang="it-IT" dirty="0" smtClean="0">
                <a:latin typeface="Courier New" panose="02070309020205020404" pitchFamily="49" charset="0"/>
                <a:cs typeface="Courier New" panose="02070309020205020404" pitchFamily="49" charset="0"/>
              </a:rPr>
              <a:t>sezione, che </a:t>
            </a:r>
            <a:r>
              <a:rPr lang="it-IT" dirty="0">
                <a:latin typeface="Courier New" panose="02070309020205020404" pitchFamily="49" charset="0"/>
                <a:cs typeface="Courier New" panose="02070309020205020404" pitchFamily="49" charset="0"/>
              </a:rPr>
              <a:t>debbono </a:t>
            </a:r>
            <a:r>
              <a:rPr lang="it-IT" dirty="0" smtClean="0">
                <a:latin typeface="Courier New" panose="02070309020205020404" pitchFamily="49" charset="0"/>
                <a:cs typeface="Courier New" panose="02070309020205020404" pitchFamily="49" charset="0"/>
              </a:rPr>
              <a:t>passare </a:t>
            </a:r>
            <a:r>
              <a:rPr lang="it-IT" dirty="0">
                <a:latin typeface="Courier New" panose="02070309020205020404" pitchFamily="49" charset="0"/>
                <a:cs typeface="Courier New" panose="02070309020205020404" pitchFamily="49" charset="0"/>
              </a:rPr>
              <a:t>nella seconda sezione alla fine dell'anno scolastico. </a:t>
            </a:r>
          </a:p>
          <a:p>
            <a:r>
              <a:rPr lang="it-IT" dirty="0">
                <a:latin typeface="Courier New" panose="02070309020205020404" pitchFamily="49" charset="0"/>
                <a:cs typeface="Courier New" panose="02070309020205020404" pitchFamily="49" charset="0"/>
              </a:rPr>
              <a:t>Gli allievi applicati alle Industrie artistiche devono frequentare le lezioni di disegno per tutto il tempo di ricovero nell'istituto e col massimo orario possibile. Il disegno geometrico è obbligatorio per tutti gli allievi. </a:t>
            </a:r>
          </a:p>
          <a:p>
            <a:r>
              <a:rPr lang="it-IT" dirty="0">
                <a:latin typeface="Courier New" panose="02070309020205020404" pitchFamily="49" charset="0"/>
                <a:cs typeface="Courier New" panose="02070309020205020404" pitchFamily="49" charset="0"/>
              </a:rPr>
              <a:t>Le lezioni sono serali e anche festive : il </a:t>
            </a:r>
            <a:r>
              <a:rPr lang="it-IT" b="1" dirty="0">
                <a:latin typeface="Courier New" panose="02070309020205020404" pitchFamily="49" charset="0"/>
                <a:cs typeface="Courier New" panose="02070309020205020404" pitchFamily="49" charset="0"/>
              </a:rPr>
              <a:t>sabato</a:t>
            </a:r>
            <a:r>
              <a:rPr lang="it-IT" dirty="0">
                <a:latin typeface="Courier New" panose="02070309020205020404" pitchFamily="49" charset="0"/>
                <a:cs typeface="Courier New" panose="02070309020205020404" pitchFamily="49" charset="0"/>
              </a:rPr>
              <a:t>, in quanto </a:t>
            </a:r>
            <a:r>
              <a:rPr lang="it-IT" dirty="0" smtClean="0">
                <a:latin typeface="Courier New" panose="02070309020205020404" pitchFamily="49" charset="0"/>
                <a:cs typeface="Courier New" panose="02070309020205020404" pitchFamily="49" charset="0"/>
              </a:rPr>
              <a:t>non </a:t>
            </a:r>
            <a:r>
              <a:rPr lang="it-IT" dirty="0">
                <a:latin typeface="Courier New" panose="02070309020205020404" pitchFamily="49" charset="0"/>
                <a:cs typeface="Courier New" panose="02070309020205020404" pitchFamily="49" charset="0"/>
              </a:rPr>
              <a:t>erano previste le lezioni, la giornata era dedicata alle pulizie dei vari luoghi dell'orfanotrofio . </a:t>
            </a:r>
          </a:p>
          <a:p>
            <a:pPr marL="0" indent="0">
              <a:buNone/>
            </a:pPr>
            <a:endParaRPr lang="it-IT" dirty="0"/>
          </a:p>
        </p:txBody>
      </p:sp>
    </p:spTree>
    <p:extLst>
      <p:ext uri="{BB962C8B-B14F-4D97-AF65-F5344CB8AC3E}">
        <p14:creationId xmlns:p14="http://schemas.microsoft.com/office/powerpoint/2010/main" val="3665831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 calcmode="lin" valueType="num">
                                      <p:cBhvr additive="base">
                                        <p:cTn id="1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magine correla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5790"/>
            <a:ext cx="9144000" cy="6842209"/>
          </a:xfrm>
          <a:prstGeom prst="rect">
            <a:avLst/>
          </a:prstGeom>
          <a:noFill/>
          <a:extLst>
            <a:ext uri="{909E8E84-426E-40DD-AFC4-6F175D3DCCD1}">
              <a14:hiddenFill xmlns:a14="http://schemas.microsoft.com/office/drawing/2010/main">
                <a:solidFill>
                  <a:srgbClr val="FFFFFF"/>
                </a:solidFill>
              </a14:hiddenFill>
            </a:ext>
          </a:extLst>
        </p:spPr>
      </p:pic>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721" y="193717"/>
            <a:ext cx="4095322" cy="3257186"/>
          </a:xfrm>
          <a:prstGeom prst="rect">
            <a:avLst/>
          </a:prstGeom>
        </p:spPr>
      </p:pic>
      <p:pic>
        <p:nvPicPr>
          <p:cNvPr id="5" name="Immagin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0824" y="67318"/>
            <a:ext cx="2487775" cy="3717686"/>
          </a:xfrm>
          <a:prstGeom prst="rect">
            <a:avLst/>
          </a:prstGeom>
        </p:spPr>
      </p:pic>
      <p:pic>
        <p:nvPicPr>
          <p:cNvPr id="7" name="Segnaposto contenuto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rot="16200000">
            <a:off x="1069696" y="2939713"/>
            <a:ext cx="2798230" cy="4176464"/>
          </a:xfrm>
        </p:spPr>
      </p:pic>
      <p:pic>
        <p:nvPicPr>
          <p:cNvPr id="6" name="Immagin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5385872" y="3623241"/>
            <a:ext cx="2632874" cy="3396521"/>
          </a:xfrm>
          <a:prstGeom prst="rect">
            <a:avLst/>
          </a:prstGeom>
        </p:spPr>
      </p:pic>
    </p:spTree>
    <p:extLst>
      <p:ext uri="{BB962C8B-B14F-4D97-AF65-F5344CB8AC3E}">
        <p14:creationId xmlns:p14="http://schemas.microsoft.com/office/powerpoint/2010/main" val="151634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1058988" y="404664"/>
            <a:ext cx="8115300" cy="1485900"/>
          </a:xfrm>
        </p:spPr>
        <p:txBody>
          <a:bodyPr/>
          <a:lstStyle/>
          <a:p>
            <a:r>
              <a:rPr lang="it-IT" dirty="0"/>
              <a:t>FORMAZIONE PROFESSIONALE</a:t>
            </a:r>
          </a:p>
        </p:txBody>
      </p:sp>
      <p:sp>
        <p:nvSpPr>
          <p:cNvPr id="5" name="Segnaposto contenuto 4"/>
          <p:cNvSpPr>
            <a:spLocks noGrp="1"/>
          </p:cNvSpPr>
          <p:nvPr>
            <p:ph idx="1"/>
          </p:nvPr>
        </p:nvSpPr>
        <p:spPr>
          <a:xfrm>
            <a:off x="467544" y="1124744"/>
            <a:ext cx="8676456" cy="5472608"/>
          </a:xfrm>
        </p:spPr>
        <p:txBody>
          <a:bodyPr>
            <a:normAutofit fontScale="25000" lnSpcReduction="20000"/>
          </a:bodyPr>
          <a:lstStyle/>
          <a:p>
            <a:r>
              <a:rPr lang="it-IT" sz="7200" dirty="0">
                <a:latin typeface="Courier New" panose="02070309020205020404" pitchFamily="49" charset="0"/>
                <a:cs typeface="Courier New" panose="02070309020205020404" pitchFamily="49" charset="0"/>
              </a:rPr>
              <a:t>La peculiarità della scuola in istituto, </a:t>
            </a:r>
            <a:r>
              <a:rPr lang="it-IT" sz="7200" dirty="0" smtClean="0">
                <a:latin typeface="Courier New" panose="02070309020205020404" pitchFamily="49" charset="0"/>
                <a:cs typeface="Courier New" panose="02070309020205020404" pitchFamily="49" charset="0"/>
              </a:rPr>
              <a:t>terminata l’istruzione elementare, </a:t>
            </a:r>
            <a:r>
              <a:rPr lang="it-IT" sz="7200" dirty="0">
                <a:latin typeface="Courier New" panose="02070309020205020404" pitchFamily="49" charset="0"/>
                <a:cs typeface="Courier New" panose="02070309020205020404" pitchFamily="49" charset="0"/>
              </a:rPr>
              <a:t>era quella di preparare i ragazzi al mondo del lavoro.</a:t>
            </a:r>
          </a:p>
          <a:p>
            <a:r>
              <a:rPr lang="it-IT" sz="7200" dirty="0">
                <a:latin typeface="Courier New" panose="02070309020205020404" pitchFamily="49" charset="0"/>
                <a:cs typeface="Courier New" panose="02070309020205020404" pitchFamily="49" charset="0"/>
              </a:rPr>
              <a:t>Nello specifico, </a:t>
            </a:r>
            <a:r>
              <a:rPr lang="it-IT" sz="7200" dirty="0" smtClean="0">
                <a:latin typeface="Courier New" panose="02070309020205020404" pitchFamily="49" charset="0"/>
                <a:cs typeface="Courier New" panose="02070309020205020404" pitchFamily="49" charset="0"/>
              </a:rPr>
              <a:t>l'avviamento </a:t>
            </a:r>
            <a:r>
              <a:rPr lang="it-IT" sz="7200" dirty="0">
                <a:latin typeface="Courier New" panose="02070309020205020404" pitchFamily="49" charset="0"/>
                <a:cs typeface="Courier New" panose="02070309020205020404" pitchFamily="49" charset="0"/>
              </a:rPr>
              <a:t>industriale prevedeva materie </a:t>
            </a:r>
            <a:r>
              <a:rPr lang="it-IT" sz="7200" dirty="0" smtClean="0">
                <a:latin typeface="Courier New" panose="02070309020205020404" pitchFamily="49" charset="0"/>
                <a:cs typeface="Courier New" panose="02070309020205020404" pitchFamily="49" charset="0"/>
              </a:rPr>
              <a:t>come </a:t>
            </a:r>
            <a:r>
              <a:rPr lang="it-IT" sz="7200" dirty="0">
                <a:latin typeface="Courier New" panose="02070309020205020404" pitchFamily="49" charset="0"/>
                <a:cs typeface="Courier New" panose="02070309020205020404" pitchFamily="49" charset="0"/>
              </a:rPr>
              <a:t>la tecnologia, nella </a:t>
            </a:r>
            <a:r>
              <a:rPr lang="it-IT" sz="7200" dirty="0" smtClean="0">
                <a:latin typeface="Courier New" panose="02070309020205020404" pitchFamily="49" charset="0"/>
                <a:cs typeface="Courier New" panose="02070309020205020404" pitchFamily="49" charset="0"/>
              </a:rPr>
              <a:t>quale </a:t>
            </a:r>
            <a:r>
              <a:rPr lang="it-IT" sz="7200" dirty="0">
                <a:latin typeface="Courier New" panose="02070309020205020404" pitchFamily="49" charset="0"/>
                <a:cs typeface="Courier New" panose="02070309020205020404" pitchFamily="49" charset="0"/>
              </a:rPr>
              <a:t>i ragazzi </a:t>
            </a:r>
            <a:r>
              <a:rPr lang="it-IT" sz="7200" dirty="0" smtClean="0">
                <a:latin typeface="Courier New" panose="02070309020205020404" pitchFamily="49" charset="0"/>
                <a:cs typeface="Courier New" panose="02070309020205020404" pitchFamily="49" charset="0"/>
              </a:rPr>
              <a:t>studiavano gli altoforni, </a:t>
            </a:r>
            <a:r>
              <a:rPr lang="it-IT" sz="7200" dirty="0">
                <a:latin typeface="Courier New" panose="02070309020205020404" pitchFamily="49" charset="0"/>
                <a:cs typeface="Courier New" panose="02070309020205020404" pitchFamily="49" charset="0"/>
              </a:rPr>
              <a:t>e l'esercitazione pratica che consisteva nell'apprendere lavori d'officina tirando di lima e, più raramente, operando su macchine utensili come il trapano a colonna, il tornio e l</a:t>
            </a:r>
            <a:r>
              <a:rPr lang="it-IT" sz="7200" dirty="0" smtClean="0">
                <a:latin typeface="Courier New" panose="02070309020205020404" pitchFamily="49" charset="0"/>
                <a:cs typeface="Courier New" panose="02070309020205020404" pitchFamily="49" charset="0"/>
              </a:rPr>
              <a:t>a fresatrice.</a:t>
            </a:r>
            <a:r>
              <a:rPr lang="it-IT" sz="7200" dirty="0">
                <a:latin typeface="Courier New" panose="02070309020205020404" pitchFamily="49" charset="0"/>
                <a:cs typeface="Courier New" panose="02070309020205020404" pitchFamily="49" charset="0"/>
              </a:rPr>
              <a:t> </a:t>
            </a:r>
          </a:p>
          <a:p>
            <a:r>
              <a:rPr lang="it-IT" sz="7200" dirty="0">
                <a:latin typeface="Courier New" panose="02070309020205020404" pitchFamily="49" charset="0"/>
                <a:cs typeface="Courier New" panose="02070309020205020404" pitchFamily="49" charset="0"/>
              </a:rPr>
              <a:t>La formazione professionale </a:t>
            </a:r>
            <a:r>
              <a:rPr lang="it-IT" sz="7200" dirty="0" smtClean="0">
                <a:latin typeface="Courier New" panose="02070309020205020404" pitchFamily="49" charset="0"/>
                <a:cs typeface="Courier New" panose="02070309020205020404" pitchFamily="49" charset="0"/>
              </a:rPr>
              <a:t>era </a:t>
            </a:r>
            <a:r>
              <a:rPr lang="it-IT" sz="7200" dirty="0">
                <a:latin typeface="Courier New" panose="02070309020205020404" pitchFamily="49" charset="0"/>
                <a:cs typeface="Courier New" panose="02070309020205020404" pitchFamily="49" charset="0"/>
              </a:rPr>
              <a:t>una condizione preliminare per lo sviluppo, in quanto </a:t>
            </a:r>
            <a:r>
              <a:rPr lang="it-IT" sz="7200" b="1" dirty="0" smtClean="0">
                <a:latin typeface="Courier New" panose="02070309020205020404" pitchFamily="49" charset="0"/>
                <a:cs typeface="Courier New" panose="02070309020205020404" pitchFamily="49" charset="0"/>
              </a:rPr>
              <a:t>forniva </a:t>
            </a:r>
            <a:r>
              <a:rPr lang="it-IT" sz="7200" b="1" dirty="0">
                <a:latin typeface="Courier New" panose="02070309020205020404" pitchFamily="49" charset="0"/>
                <a:cs typeface="Courier New" panose="02070309020205020404" pitchFamily="49" charset="0"/>
              </a:rPr>
              <a:t>quella abilità della forza lavoro che </a:t>
            </a:r>
            <a:r>
              <a:rPr lang="it-IT" sz="7200" b="1" dirty="0" smtClean="0">
                <a:latin typeface="Courier New" panose="02070309020205020404" pitchFamily="49" charset="0"/>
                <a:cs typeface="Courier New" panose="02070309020205020404" pitchFamily="49" charset="0"/>
              </a:rPr>
              <a:t>era </a:t>
            </a:r>
            <a:r>
              <a:rPr lang="it-IT" sz="7200" b="1" dirty="0">
                <a:latin typeface="Courier New" panose="02070309020205020404" pitchFamily="49" charset="0"/>
                <a:cs typeface="Courier New" panose="02070309020205020404" pitchFamily="49" charset="0"/>
              </a:rPr>
              <a:t>necessaria per l'introduzione delle nuove tecnologie o per il loro aggiornamento ed </a:t>
            </a:r>
            <a:r>
              <a:rPr lang="it-IT" sz="7200" b="1" dirty="0" smtClean="0">
                <a:latin typeface="Courier New" panose="02070309020205020404" pitchFamily="49" charset="0"/>
                <a:cs typeface="Courier New" panose="02070309020205020404" pitchFamily="49" charset="0"/>
              </a:rPr>
              <a:t>era </a:t>
            </a:r>
            <a:r>
              <a:rPr lang="it-IT" sz="7200" b="1" dirty="0">
                <a:latin typeface="Courier New" panose="02070309020205020404" pitchFamily="49" charset="0"/>
                <a:cs typeface="Courier New" panose="02070309020205020404" pitchFamily="49" charset="0"/>
              </a:rPr>
              <a:t>anche effetto e conseguenza dello sviluppo, in quanto esso </a:t>
            </a:r>
            <a:r>
              <a:rPr lang="it-IT" sz="7200" b="1" dirty="0" smtClean="0">
                <a:latin typeface="Courier New" panose="02070309020205020404" pitchFamily="49" charset="0"/>
                <a:cs typeface="Courier New" panose="02070309020205020404" pitchFamily="49" charset="0"/>
              </a:rPr>
              <a:t>provocava </a:t>
            </a:r>
            <a:r>
              <a:rPr lang="it-IT" sz="7200" b="1" dirty="0">
                <a:latin typeface="Courier New" panose="02070309020205020404" pitchFamily="49" charset="0"/>
                <a:cs typeface="Courier New" panose="02070309020205020404" pitchFamily="49" charset="0"/>
              </a:rPr>
              <a:t>più diffuse capacità lavorative e quindi un più alto grado di cultura</a:t>
            </a:r>
            <a:r>
              <a:rPr lang="it-IT" sz="7200" dirty="0">
                <a:latin typeface="Courier New" panose="02070309020205020404" pitchFamily="49" charset="0"/>
                <a:cs typeface="Courier New" panose="02070309020205020404" pitchFamily="49" charset="0"/>
              </a:rPr>
              <a:t>.</a:t>
            </a:r>
            <a:br>
              <a:rPr lang="it-IT" sz="7200" dirty="0">
                <a:latin typeface="Courier New" panose="02070309020205020404" pitchFamily="49" charset="0"/>
                <a:cs typeface="Courier New" panose="02070309020205020404" pitchFamily="49" charset="0"/>
              </a:rPr>
            </a:br>
            <a:r>
              <a:rPr lang="it-IT" sz="7200" dirty="0">
                <a:latin typeface="Courier New" panose="02070309020205020404" pitchFamily="49" charset="0"/>
                <a:cs typeface="Courier New" panose="02070309020205020404" pitchFamily="49" charset="0"/>
              </a:rPr>
              <a:t>La pressione per l'istruzione </a:t>
            </a:r>
            <a:r>
              <a:rPr lang="it-IT" sz="7200" dirty="0" smtClean="0">
                <a:latin typeface="Courier New" panose="02070309020205020404" pitchFamily="49" charset="0"/>
                <a:cs typeface="Courier New" panose="02070309020205020404" pitchFamily="49" charset="0"/>
              </a:rPr>
              <a:t>in </a:t>
            </a:r>
            <a:r>
              <a:rPr lang="it-IT" sz="7200" dirty="0">
                <a:latin typeface="Courier New" panose="02070309020205020404" pitchFamily="49" charset="0"/>
                <a:cs typeface="Courier New" panose="02070309020205020404" pitchFamily="49" charset="0"/>
              </a:rPr>
              <a:t>scuole tecniche e professionali </a:t>
            </a:r>
            <a:r>
              <a:rPr lang="it-IT" sz="7200" dirty="0" smtClean="0">
                <a:latin typeface="Courier New" panose="02070309020205020404" pitchFamily="49" charset="0"/>
                <a:cs typeface="Courier New" panose="02070309020205020404" pitchFamily="49" charset="0"/>
              </a:rPr>
              <a:t>si </a:t>
            </a:r>
            <a:r>
              <a:rPr lang="it-IT" sz="7200" dirty="0">
                <a:latin typeface="Courier New" panose="02070309020205020404" pitchFamily="49" charset="0"/>
                <a:cs typeface="Courier New" panose="02070309020205020404" pitchFamily="49" charset="0"/>
              </a:rPr>
              <a:t>era fatta sentire già con </a:t>
            </a:r>
            <a:r>
              <a:rPr lang="it-IT" sz="7200" dirty="0" smtClean="0">
                <a:latin typeface="Courier New" panose="02070309020205020404" pitchFamily="49" charset="0"/>
                <a:cs typeface="Courier New" panose="02070309020205020404" pitchFamily="49" charset="0"/>
              </a:rPr>
              <a:t>l’inchiesta </a:t>
            </a:r>
            <a:r>
              <a:rPr lang="it-IT" sz="7200" dirty="0">
                <a:latin typeface="Courier New" panose="02070309020205020404" pitchFamily="49" charset="0"/>
                <a:cs typeface="Courier New" panose="02070309020205020404" pitchFamily="49" charset="0"/>
              </a:rPr>
              <a:t>industriale del </a:t>
            </a:r>
            <a:r>
              <a:rPr lang="it-IT" sz="7200" dirty="0" smtClean="0">
                <a:latin typeface="Courier New" panose="02070309020205020404" pitchFamily="49" charset="0"/>
                <a:cs typeface="Courier New" panose="02070309020205020404" pitchFamily="49" charset="0"/>
              </a:rPr>
              <a:t>1870, </a:t>
            </a:r>
            <a:r>
              <a:rPr lang="it-IT" sz="7200" dirty="0">
                <a:latin typeface="Courier New" panose="02070309020205020404" pitchFamily="49" charset="0"/>
                <a:cs typeface="Courier New" panose="02070309020205020404" pitchFamily="49" charset="0"/>
              </a:rPr>
              <a:t>che </a:t>
            </a:r>
            <a:r>
              <a:rPr lang="it-IT" sz="7200" dirty="0" smtClean="0">
                <a:latin typeface="Courier New" panose="02070309020205020404" pitchFamily="49" charset="0"/>
                <a:cs typeface="Courier New" panose="02070309020205020404" pitchFamily="49" charset="0"/>
              </a:rPr>
              <a:t>rilevava la necessità di una </a:t>
            </a:r>
            <a:r>
              <a:rPr lang="it-IT" sz="7200" dirty="0">
                <a:latin typeface="Courier New" panose="02070309020205020404" pitchFamily="49" charset="0"/>
                <a:cs typeface="Courier New" panose="02070309020205020404" pitchFamily="49" charset="0"/>
              </a:rPr>
              <a:t>decisa </a:t>
            </a:r>
            <a:r>
              <a:rPr lang="it-IT" sz="7200" dirty="0" smtClean="0">
                <a:latin typeface="Courier New" panose="02070309020205020404" pitchFamily="49" charset="0"/>
                <a:cs typeface="Courier New" panose="02070309020205020404" pitchFamily="49" charset="0"/>
              </a:rPr>
              <a:t>specializzazione ed evidenziava </a:t>
            </a:r>
            <a:r>
              <a:rPr lang="it-IT" sz="7200" dirty="0">
                <a:latin typeface="Courier New" panose="02070309020205020404" pitchFamily="49" charset="0"/>
                <a:cs typeface="Courier New" panose="02070309020205020404" pitchFamily="49" charset="0"/>
              </a:rPr>
              <a:t>una grave carenza di manodopera.</a:t>
            </a:r>
            <a:br>
              <a:rPr lang="it-IT" sz="7200" dirty="0">
                <a:latin typeface="Courier New" panose="02070309020205020404" pitchFamily="49" charset="0"/>
                <a:cs typeface="Courier New" panose="02070309020205020404" pitchFamily="49" charset="0"/>
              </a:rPr>
            </a:br>
            <a:r>
              <a:rPr lang="it-IT" sz="7200" dirty="0">
                <a:latin typeface="Courier New" panose="02070309020205020404" pitchFamily="49" charset="0"/>
                <a:cs typeface="Courier New" panose="02070309020205020404" pitchFamily="49" charset="0"/>
              </a:rPr>
              <a:t>Nel 1903 furono istituite </a:t>
            </a:r>
            <a:r>
              <a:rPr lang="it-IT" sz="7200" dirty="0" smtClean="0">
                <a:latin typeface="Courier New" panose="02070309020205020404" pitchFamily="49" charset="0"/>
                <a:cs typeface="Courier New" panose="02070309020205020404" pitchFamily="49" charset="0"/>
              </a:rPr>
              <a:t>scuole/laboratorio tra </a:t>
            </a:r>
            <a:r>
              <a:rPr lang="it-IT" sz="7200" dirty="0">
                <a:latin typeface="Courier New" panose="02070309020205020404" pitchFamily="49" charset="0"/>
                <a:cs typeface="Courier New" panose="02070309020205020404" pitchFamily="49" charset="0"/>
              </a:rPr>
              <a:t>cui la scuola di elettrotecnica. Anche la tradizione cattolica offrì il proprio contributo innovativo nel campo della formazione professionale.</a:t>
            </a:r>
          </a:p>
          <a:p>
            <a:pPr marL="0" indent="0">
              <a:buNone/>
            </a:pPr>
            <a:r>
              <a:rPr lang="it-IT" sz="6400" dirty="0">
                <a:latin typeface="Courier New" panose="02070309020205020404" pitchFamily="49" charset="0"/>
                <a:cs typeface="Courier New" panose="02070309020205020404" pitchFamily="49" charset="0"/>
              </a:rPr>
              <a:t/>
            </a:r>
            <a:br>
              <a:rPr lang="it-IT" sz="6400" dirty="0">
                <a:latin typeface="Courier New" panose="02070309020205020404" pitchFamily="49" charset="0"/>
                <a:cs typeface="Courier New" panose="02070309020205020404" pitchFamily="49" charset="0"/>
              </a:rPr>
            </a:br>
            <a:endParaRPr lang="it-IT" sz="6400" dirty="0">
              <a:latin typeface="Courier New" panose="02070309020205020404" pitchFamily="49" charset="0"/>
              <a:cs typeface="Courier New" panose="02070309020205020404" pitchFamily="49" charset="0"/>
            </a:endParaRPr>
          </a:p>
          <a:p>
            <a:r>
              <a:rPr lang="it-IT" dirty="0"/>
              <a:t/>
            </a:r>
            <a:br>
              <a:rPr lang="it-IT" dirty="0"/>
            </a:br>
            <a:endParaRPr lang="it-IT" dirty="0"/>
          </a:p>
        </p:txBody>
      </p:sp>
    </p:spTree>
    <p:extLst>
      <p:ext uri="{BB962C8B-B14F-4D97-AF65-F5344CB8AC3E}">
        <p14:creationId xmlns:p14="http://schemas.microsoft.com/office/powerpoint/2010/main" val="4083313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heel(1)">
                                      <p:cBhvr>
                                        <p:cTn id="12" dur="2000"/>
                                        <p:tgtEl>
                                          <p:spTgt spid="5">
                                            <p:txEl>
                                              <p:pRg st="0" end="0"/>
                                            </p:txEl>
                                          </p:spTgt>
                                        </p:tgtEl>
                                      </p:cBhvr>
                                    </p:animEffect>
                                  </p:childTnLst>
                                </p:cTn>
                              </p:par>
                              <p:par>
                                <p:cTn id="13" presetID="21" presetClass="entr" presetSubtype="1"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heel(1)">
                                      <p:cBhvr>
                                        <p:cTn id="15" dur="2000"/>
                                        <p:tgtEl>
                                          <p:spTgt spid="5">
                                            <p:txEl>
                                              <p:pRg st="1" end="1"/>
                                            </p:txEl>
                                          </p:spTgt>
                                        </p:tgtEl>
                                      </p:cBhvr>
                                    </p:animEffect>
                                  </p:childTnLst>
                                </p:cTn>
                              </p:par>
                              <p:par>
                                <p:cTn id="16" presetID="21" presetClass="entr" presetSubtype="1" fill="hold" nodeType="with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wheel(1)">
                                      <p:cBhvr>
                                        <p:cTn id="18" dur="2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2051720" y="332656"/>
            <a:ext cx="7200900" cy="1485900"/>
          </a:xfrm>
        </p:spPr>
        <p:txBody>
          <a:bodyPr/>
          <a:lstStyle/>
          <a:p>
            <a:r>
              <a:rPr lang="it-IT" dirty="0"/>
              <a:t>Mancanze e punizioni</a:t>
            </a:r>
          </a:p>
        </p:txBody>
      </p:sp>
      <p:sp>
        <p:nvSpPr>
          <p:cNvPr id="2" name="Segnaposto contenuto 1"/>
          <p:cNvSpPr>
            <a:spLocks noGrp="1"/>
          </p:cNvSpPr>
          <p:nvPr>
            <p:ph idx="1"/>
          </p:nvPr>
        </p:nvSpPr>
        <p:spPr>
          <a:xfrm>
            <a:off x="683568" y="1215442"/>
            <a:ext cx="8229600" cy="3777208"/>
          </a:xfrm>
        </p:spPr>
        <p:txBody>
          <a:bodyPr>
            <a:normAutofit/>
          </a:bodyPr>
          <a:lstStyle/>
          <a:p>
            <a:r>
              <a:rPr lang="it-IT" dirty="0">
                <a:latin typeface="Courier New" panose="02070309020205020404" pitchFamily="49" charset="0"/>
                <a:cs typeface="Courier New" panose="02070309020205020404" pitchFamily="49" charset="0"/>
              </a:rPr>
              <a:t>Gli </a:t>
            </a:r>
            <a:r>
              <a:rPr lang="it-IT" dirty="0" smtClean="0">
                <a:latin typeface="Courier New" panose="02070309020205020404" pitchFamily="49" charset="0"/>
                <a:cs typeface="Courier New" panose="02070309020205020404" pitchFamily="49" charset="0"/>
              </a:rPr>
              <a:t>insegnanti/istitutori </a:t>
            </a:r>
            <a:r>
              <a:rPr lang="it-IT" dirty="0">
                <a:latin typeface="Courier New" panose="02070309020205020404" pitchFamily="49" charset="0"/>
                <a:cs typeface="Courier New" panose="02070309020205020404" pitchFamily="49" charset="0"/>
              </a:rPr>
              <a:t>prendevano nota delle mancanze di ogni orfano, segnandole all’interno di un foglio. </a:t>
            </a:r>
            <a:r>
              <a:rPr lang="it-IT" dirty="0" smtClean="0">
                <a:latin typeface="Courier New" panose="02070309020205020404" pitchFamily="49" charset="0"/>
                <a:cs typeface="Courier New" panose="02070309020205020404" pitchFamily="49" charset="0"/>
              </a:rPr>
              <a:t>Le </a:t>
            </a:r>
            <a:r>
              <a:rPr lang="it-IT" dirty="0">
                <a:latin typeface="Courier New" panose="02070309020205020404" pitchFamily="49" charset="0"/>
                <a:cs typeface="Courier New" panose="02070309020205020404" pitchFamily="49" charset="0"/>
              </a:rPr>
              <a:t>mancanze </a:t>
            </a:r>
            <a:r>
              <a:rPr lang="it-IT" dirty="0" smtClean="0">
                <a:latin typeface="Courier New" panose="02070309020205020404" pitchFamily="49" charset="0"/>
                <a:cs typeface="Courier New" panose="02070309020205020404" pitchFamily="49" charset="0"/>
              </a:rPr>
              <a:t>coincidevano con il </a:t>
            </a:r>
            <a:r>
              <a:rPr lang="it-IT" dirty="0">
                <a:latin typeface="Courier New" panose="02070309020205020404" pitchFamily="49" charset="0"/>
                <a:cs typeface="Courier New" panose="02070309020205020404" pitchFamily="49" charset="0"/>
              </a:rPr>
              <a:t>cattivo contegno dei bambini durante l’orario scolastico, lavorativo, e </a:t>
            </a:r>
            <a:r>
              <a:rPr lang="it-IT" dirty="0" smtClean="0">
                <a:latin typeface="Courier New" panose="02070309020205020404" pitchFamily="49" charset="0"/>
                <a:cs typeface="Courier New" panose="02070309020205020404" pitchFamily="49" charset="0"/>
              </a:rPr>
              <a:t>nei </a:t>
            </a:r>
            <a:r>
              <a:rPr lang="it-IT" dirty="0">
                <a:latin typeface="Courier New" panose="02070309020205020404" pitchFamily="49" charset="0"/>
                <a:cs typeface="Courier New" panose="02070309020205020404" pitchFamily="49" charset="0"/>
              </a:rPr>
              <a:t>restanti momenti della giornata. </a:t>
            </a:r>
          </a:p>
          <a:p>
            <a:pPr marL="0" indent="0">
              <a:buNone/>
            </a:pPr>
            <a:r>
              <a:rPr lang="it-IT" dirty="0" smtClean="0">
                <a:latin typeface="Courier New" panose="02070309020205020404" pitchFamily="49" charset="0"/>
                <a:cs typeface="Courier New" panose="02070309020205020404" pitchFamily="49" charset="0"/>
              </a:rPr>
              <a:t>A </a:t>
            </a:r>
            <a:r>
              <a:rPr lang="it-IT" dirty="0">
                <a:latin typeface="Courier New" panose="02070309020205020404" pitchFamily="49" charset="0"/>
                <a:cs typeface="Courier New" panose="02070309020205020404" pitchFamily="49" charset="0"/>
              </a:rPr>
              <a:t>ogni mancanza veniva </a:t>
            </a:r>
            <a:r>
              <a:rPr lang="it-IT" dirty="0" smtClean="0">
                <a:latin typeface="Courier New" panose="02070309020205020404" pitchFamily="49" charset="0"/>
                <a:cs typeface="Courier New" panose="02070309020205020404" pitchFamily="49" charset="0"/>
              </a:rPr>
              <a:t>applicata </a:t>
            </a:r>
            <a:r>
              <a:rPr lang="it-IT" dirty="0">
                <a:latin typeface="Courier New" panose="02070309020205020404" pitchFamily="49" charset="0"/>
                <a:cs typeface="Courier New" panose="02070309020205020404" pitchFamily="49" charset="0"/>
              </a:rPr>
              <a:t>una punizione in relazione alla </a:t>
            </a:r>
            <a:r>
              <a:rPr lang="it-IT" dirty="0" smtClean="0">
                <a:latin typeface="Courier New" panose="02070309020205020404" pitchFamily="49" charset="0"/>
                <a:cs typeface="Courier New" panose="02070309020205020404" pitchFamily="49" charset="0"/>
              </a:rPr>
              <a:t>gravità dell’atto compiuta </a:t>
            </a:r>
            <a:r>
              <a:rPr lang="it-IT" dirty="0">
                <a:latin typeface="Courier New" panose="02070309020205020404" pitchFamily="49" charset="0"/>
                <a:cs typeface="Courier New" panose="02070309020205020404" pitchFamily="49" charset="0"/>
              </a:rPr>
              <a:t>dall’orfano</a:t>
            </a:r>
            <a:r>
              <a:rPr lang="it-IT" dirty="0"/>
              <a:t>.</a:t>
            </a:r>
            <a:br>
              <a:rPr lang="it-IT" dirty="0"/>
            </a:br>
            <a:r>
              <a:rPr lang="it-IT" dirty="0"/>
              <a:t/>
            </a:r>
            <a:br>
              <a:rPr lang="it-IT" dirty="0"/>
            </a:br>
            <a:endParaRPr lang="it-IT" dirty="0"/>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48064" y="3933056"/>
            <a:ext cx="1872208" cy="2766252"/>
          </a:xfrm>
          <a:prstGeom prst="rect">
            <a:avLst/>
          </a:prstGeom>
        </p:spPr>
      </p:pic>
    </p:spTree>
    <p:extLst>
      <p:ext uri="{BB962C8B-B14F-4D97-AF65-F5344CB8AC3E}">
        <p14:creationId xmlns:p14="http://schemas.microsoft.com/office/powerpoint/2010/main" val="1550829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barn(inVertical)">
                                      <p:cBhvr>
                                        <p:cTn id="22" dur="500"/>
                                        <p:tgtEl>
                                          <p:spTgt spid="2">
                                            <p:txEl>
                                              <p:pRg st="0" end="0"/>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animEffect transition="in" filter="barn(inVertical)">
                                      <p:cBhvr>
                                        <p:cTn id="25"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lstStyle/>
          <a:p>
            <a:r>
              <a:rPr lang="it-IT" dirty="0"/>
              <a:t>Lavori che non esistono più:</a:t>
            </a:r>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3079" y="1525571"/>
            <a:ext cx="1911500" cy="2808312"/>
          </a:xfrm>
        </p:spPr>
      </p:pic>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2757" y="3861046"/>
            <a:ext cx="1856814" cy="2798319"/>
          </a:xfrm>
          <a:prstGeom prst="rect">
            <a:avLst/>
          </a:prstGeom>
        </p:spPr>
      </p:pic>
      <p:pic>
        <p:nvPicPr>
          <p:cNvPr id="6" name="Immagin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6828" y="3861046"/>
            <a:ext cx="2037141" cy="2871159"/>
          </a:xfrm>
          <a:prstGeom prst="rect">
            <a:avLst/>
          </a:prstGeom>
        </p:spPr>
      </p:pic>
      <p:pic>
        <p:nvPicPr>
          <p:cNvPr id="7" name="Immagin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53470" y="1525571"/>
            <a:ext cx="1857866" cy="2810497"/>
          </a:xfrm>
          <a:prstGeom prst="rect">
            <a:avLst/>
          </a:prstGeom>
        </p:spPr>
      </p:pic>
      <p:pic>
        <p:nvPicPr>
          <p:cNvPr id="8" name="Immagin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99580" y="1577787"/>
            <a:ext cx="1811490" cy="2777821"/>
          </a:xfrm>
          <a:prstGeom prst="rect">
            <a:avLst/>
          </a:prstGeom>
        </p:spPr>
      </p:pic>
    </p:spTree>
    <p:extLst>
      <p:ext uri="{BB962C8B-B14F-4D97-AF65-F5344CB8AC3E}">
        <p14:creationId xmlns:p14="http://schemas.microsoft.com/office/powerpoint/2010/main" val="1716383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827584" y="188640"/>
            <a:ext cx="8229600" cy="936104"/>
          </a:xfrm>
        </p:spPr>
        <p:txBody>
          <a:bodyPr/>
          <a:lstStyle/>
          <a:p>
            <a:pPr algn="ctr"/>
            <a:r>
              <a:rPr lang="it-IT" b="1" dirty="0">
                <a:solidFill>
                  <a:schemeClr val="tx1"/>
                </a:solidFill>
                <a:latin typeface="Courier New" panose="02070309020205020404" pitchFamily="49" charset="0"/>
                <a:cs typeface="Courier New" panose="02070309020205020404" pitchFamily="49" charset="0"/>
              </a:rPr>
              <a:t>CURIOSITA’</a:t>
            </a:r>
            <a:endParaRPr lang="it-IT" b="1" dirty="0">
              <a:solidFill>
                <a:schemeClr val="tx1"/>
              </a:solidFill>
              <a:latin typeface="Kunstler Script" panose="030304020206070D0D06" pitchFamily="66" charset="0"/>
            </a:endParaRPr>
          </a:p>
        </p:txBody>
      </p:sp>
      <p:sp>
        <p:nvSpPr>
          <p:cNvPr id="2" name="Segnaposto contenuto 1"/>
          <p:cNvSpPr>
            <a:spLocks noGrp="1"/>
          </p:cNvSpPr>
          <p:nvPr>
            <p:ph idx="1"/>
          </p:nvPr>
        </p:nvSpPr>
        <p:spPr>
          <a:xfrm>
            <a:off x="539552" y="1124744"/>
            <a:ext cx="8424936" cy="5472608"/>
          </a:xfrm>
        </p:spPr>
        <p:txBody>
          <a:bodyPr>
            <a:normAutofit fontScale="40000" lnSpcReduction="20000"/>
          </a:bodyPr>
          <a:lstStyle/>
          <a:p>
            <a:r>
              <a:rPr lang="it-IT" sz="6400" dirty="0" smtClean="0">
                <a:latin typeface="Courier New" panose="02070309020205020404" pitchFamily="49" charset="0"/>
                <a:cs typeface="Courier New" panose="02070309020205020404" pitchFamily="49" charset="0"/>
              </a:rPr>
              <a:t>Nel Novecento la </a:t>
            </a:r>
            <a:r>
              <a:rPr lang="it-IT" sz="6400" dirty="0">
                <a:latin typeface="Courier New" panose="02070309020205020404" pitchFamily="49" charset="0"/>
                <a:cs typeface="Courier New" panose="02070309020205020404" pitchFamily="49" charset="0"/>
              </a:rPr>
              <a:t>domenica la sveglia era prevista alle </a:t>
            </a:r>
            <a:r>
              <a:rPr lang="it-IT" sz="6400" dirty="0" smtClean="0">
                <a:latin typeface="Courier New" panose="02070309020205020404" pitchFamily="49" charset="0"/>
                <a:cs typeface="Courier New" panose="02070309020205020404" pitchFamily="49" charset="0"/>
              </a:rPr>
              <a:t>7.30. </a:t>
            </a:r>
            <a:r>
              <a:rPr lang="it-IT" sz="6400" dirty="0">
                <a:latin typeface="Courier New" panose="02070309020205020404" pitchFamily="49" charset="0"/>
                <a:cs typeface="Courier New" panose="02070309020205020404" pitchFamily="49" charset="0"/>
              </a:rPr>
              <a:t>D</a:t>
            </a:r>
            <a:r>
              <a:rPr lang="it-IT" sz="6400" dirty="0" smtClean="0">
                <a:latin typeface="Courier New" panose="02070309020205020404" pitchFamily="49" charset="0"/>
                <a:cs typeface="Courier New" panose="02070309020205020404" pitchFamily="49" charset="0"/>
              </a:rPr>
              <a:t>opo </a:t>
            </a:r>
            <a:r>
              <a:rPr lang="it-IT" sz="6400" dirty="0">
                <a:latin typeface="Courier New" panose="02070309020205020404" pitchFamily="49" charset="0"/>
                <a:cs typeface="Courier New" panose="02070309020205020404" pitchFamily="49" charset="0"/>
              </a:rPr>
              <a:t>la colazione tutti i Martinitt assistevano alla messa e poi, tranne in particolari occasioni, potevamo giocare fino all'ora di pranzo. Nel pomeriggio a volte ricevevano la visita dei parenti, nella sala del teatro, dove i </a:t>
            </a:r>
            <a:r>
              <a:rPr lang="it-IT" sz="6400" dirty="0" smtClean="0">
                <a:latin typeface="Courier New" panose="02070309020205020404" pitchFamily="49" charset="0"/>
                <a:cs typeface="Courier New" panose="02070309020205020404" pitchFamily="49" charset="0"/>
              </a:rPr>
              <a:t>genitori</a:t>
            </a:r>
            <a:r>
              <a:rPr lang="it-IT" sz="6400" dirty="0">
                <a:latin typeface="Courier New" panose="02070309020205020404" pitchFamily="49" charset="0"/>
                <a:cs typeface="Courier New" panose="02070309020205020404" pitchFamily="49" charset="0"/>
              </a:rPr>
              <a:t>, oltre ad incontrare i proprio figli avevano anche la possibilità di parlare con gli Istitutori del rendimento e del comportamento del fanciullo. Talvolta la domenica pomeriggio era dedicata alla proiezione di un film, per questo motivo una delle punizioni per quei Martinitt che non si comportavano bene era la </a:t>
            </a:r>
            <a:r>
              <a:rPr lang="it-IT" sz="6400" dirty="0" smtClean="0">
                <a:latin typeface="Courier New" panose="02070309020205020404" pitchFamily="49" charset="0"/>
                <a:cs typeface="Courier New" panose="02070309020205020404" pitchFamily="49" charset="0"/>
              </a:rPr>
              <a:t>«privazione </a:t>
            </a:r>
            <a:r>
              <a:rPr lang="it-IT" sz="6400" dirty="0">
                <a:latin typeface="Courier New" panose="02070309020205020404" pitchFamily="49" charset="0"/>
                <a:cs typeface="Courier New" panose="02070309020205020404" pitchFamily="49" charset="0"/>
              </a:rPr>
              <a:t>del </a:t>
            </a:r>
            <a:r>
              <a:rPr lang="it-IT" sz="6400" dirty="0" smtClean="0">
                <a:latin typeface="Courier New" panose="02070309020205020404" pitchFamily="49" charset="0"/>
                <a:cs typeface="Courier New" panose="02070309020205020404" pitchFamily="49" charset="0"/>
              </a:rPr>
              <a:t>cinema».</a:t>
            </a:r>
            <a:endParaRPr lang="it-IT" sz="64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562219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lstStyle/>
          <a:p>
            <a:r>
              <a:rPr lang="it-IT" dirty="0"/>
              <a:t>GIORNATA TIPO MARTINITT</a:t>
            </a:r>
          </a:p>
        </p:txBody>
      </p:sp>
      <p:sp>
        <p:nvSpPr>
          <p:cNvPr id="2" name="Segnaposto contenuto 1"/>
          <p:cNvSpPr>
            <a:spLocks noGrp="1"/>
          </p:cNvSpPr>
          <p:nvPr>
            <p:ph idx="1"/>
          </p:nvPr>
        </p:nvSpPr>
        <p:spPr>
          <a:xfrm>
            <a:off x="539552" y="1340768"/>
            <a:ext cx="8352928" cy="4526632"/>
          </a:xfrm>
        </p:spPr>
        <p:txBody>
          <a:bodyPr>
            <a:normAutofit/>
          </a:bodyPr>
          <a:lstStyle/>
          <a:p>
            <a:r>
              <a:rPr lang="it-IT" dirty="0" smtClean="0">
                <a:latin typeface="Courier New" panose="02070309020205020404" pitchFamily="49" charset="0"/>
                <a:cs typeface="Courier New" panose="02070309020205020404" pitchFamily="49" charset="0"/>
              </a:rPr>
              <a:t>Nel Novecento la </a:t>
            </a:r>
            <a:r>
              <a:rPr lang="it-IT" dirty="0">
                <a:latin typeface="Courier New" panose="02070309020205020404" pitchFamily="49" charset="0"/>
                <a:cs typeface="Courier New" panose="02070309020205020404" pitchFamily="49" charset="0"/>
              </a:rPr>
              <a:t>giornata tipo iniziava con la sveglia alle 7:30 e con la sistemazione delle </a:t>
            </a:r>
            <a:r>
              <a:rPr lang="it-IT" dirty="0" smtClean="0">
                <a:latin typeface="Courier New" panose="02070309020205020404" pitchFamily="49" charset="0"/>
                <a:cs typeface="Courier New" panose="02070309020205020404" pitchFamily="49" charset="0"/>
              </a:rPr>
              <a:t>camere; </a:t>
            </a:r>
            <a:endParaRPr lang="it-IT" dirty="0">
              <a:latin typeface="Courier New" panose="02070309020205020404" pitchFamily="49" charset="0"/>
              <a:cs typeface="Courier New" panose="02070309020205020404" pitchFamily="49" charset="0"/>
            </a:endParaRPr>
          </a:p>
          <a:p>
            <a:r>
              <a:rPr lang="it-IT" dirty="0">
                <a:latin typeface="Courier New" panose="02070309020205020404" pitchFamily="49" charset="0"/>
                <a:cs typeface="Courier New" panose="02070309020205020404" pitchFamily="49" charset="0"/>
              </a:rPr>
              <a:t>Andavano a fare colazione, </a:t>
            </a:r>
            <a:r>
              <a:rPr lang="it-IT" dirty="0" smtClean="0">
                <a:latin typeface="Courier New" panose="02070309020205020404" pitchFamily="49" charset="0"/>
                <a:cs typeface="Courier New" panose="02070309020205020404" pitchFamily="49" charset="0"/>
              </a:rPr>
              <a:t>e qui </a:t>
            </a:r>
            <a:r>
              <a:rPr lang="it-IT" dirty="0">
                <a:latin typeface="Courier New" panose="02070309020205020404" pitchFamily="49" charset="0"/>
                <a:cs typeface="Courier New" panose="02070309020205020404" pitchFamily="49" charset="0"/>
              </a:rPr>
              <a:t>venivano elencate le mancanze commesse dall’orfano davanti a tutti i </a:t>
            </a:r>
            <a:r>
              <a:rPr lang="it-IT" dirty="0" smtClean="0">
                <a:latin typeface="Courier New" panose="02070309020205020404" pitchFamily="49" charset="0"/>
                <a:cs typeface="Courier New" panose="02070309020205020404" pitchFamily="49" charset="0"/>
              </a:rPr>
              <a:t>Martinitt;</a:t>
            </a:r>
            <a:endParaRPr lang="it-IT" dirty="0">
              <a:latin typeface="Courier New" panose="02070309020205020404" pitchFamily="49" charset="0"/>
              <a:cs typeface="Courier New" panose="02070309020205020404" pitchFamily="49" charset="0"/>
            </a:endParaRPr>
          </a:p>
          <a:p>
            <a:r>
              <a:rPr lang="it-IT" dirty="0">
                <a:latin typeface="Courier New" panose="02070309020205020404" pitchFamily="49" charset="0"/>
                <a:cs typeface="Courier New" panose="02070309020205020404" pitchFamily="49" charset="0"/>
              </a:rPr>
              <a:t>Si recavano alle lezioni </a:t>
            </a:r>
            <a:r>
              <a:rPr lang="it-IT" dirty="0" smtClean="0">
                <a:latin typeface="Courier New" panose="02070309020205020404" pitchFamily="49" charset="0"/>
                <a:cs typeface="Courier New" panose="02070309020205020404" pitchFamily="49" charset="0"/>
              </a:rPr>
              <a:t>scolastiche; </a:t>
            </a:r>
            <a:endParaRPr lang="it-IT" dirty="0">
              <a:latin typeface="Courier New" panose="02070309020205020404" pitchFamily="49" charset="0"/>
              <a:cs typeface="Courier New" panose="02070309020205020404" pitchFamily="49" charset="0"/>
            </a:endParaRPr>
          </a:p>
          <a:p>
            <a:r>
              <a:rPr lang="it-IT" dirty="0">
                <a:latin typeface="Courier New" panose="02070309020205020404" pitchFamily="49" charset="0"/>
                <a:cs typeface="Courier New" panose="02070309020205020404" pitchFamily="49" charset="0"/>
              </a:rPr>
              <a:t>All’ora di pranzo si spostavano all’interno della mensa a cui seguiva il momento della </a:t>
            </a:r>
            <a:r>
              <a:rPr lang="it-IT" dirty="0" smtClean="0">
                <a:latin typeface="Courier New" panose="02070309020205020404" pitchFamily="49" charset="0"/>
                <a:cs typeface="Courier New" panose="02070309020205020404" pitchFamily="49" charset="0"/>
              </a:rPr>
              <a:t>ricreazione;</a:t>
            </a:r>
            <a:endParaRPr lang="it-IT" dirty="0">
              <a:latin typeface="Courier New" panose="02070309020205020404" pitchFamily="49" charset="0"/>
              <a:cs typeface="Courier New" panose="02070309020205020404" pitchFamily="49" charset="0"/>
            </a:endParaRPr>
          </a:p>
          <a:p>
            <a:r>
              <a:rPr lang="it-IT" dirty="0">
                <a:latin typeface="Courier New" panose="02070309020205020404" pitchFamily="49" charset="0"/>
                <a:cs typeface="Courier New" panose="02070309020205020404" pitchFamily="49" charset="0"/>
              </a:rPr>
              <a:t>Nel pomeriggio venivano svolti i </a:t>
            </a:r>
            <a:r>
              <a:rPr lang="it-IT" dirty="0" smtClean="0">
                <a:latin typeface="Courier New" panose="02070309020205020404" pitchFamily="49" charset="0"/>
                <a:cs typeface="Courier New" panose="02070309020205020404" pitchFamily="49" charset="0"/>
              </a:rPr>
              <a:t>compiti;</a:t>
            </a:r>
            <a:endParaRPr lang="it-IT" dirty="0">
              <a:latin typeface="Courier New" panose="02070309020205020404" pitchFamily="49" charset="0"/>
              <a:cs typeface="Courier New" panose="02070309020205020404" pitchFamily="49" charset="0"/>
            </a:endParaRPr>
          </a:p>
          <a:p>
            <a:r>
              <a:rPr lang="it-IT" dirty="0">
                <a:latin typeface="Courier New" panose="02070309020205020404" pitchFamily="49" charset="0"/>
                <a:cs typeface="Courier New" panose="02070309020205020404" pitchFamily="49" charset="0"/>
              </a:rPr>
              <a:t>Alle 21.30 si recavano in dormitorio per la </a:t>
            </a:r>
            <a:r>
              <a:rPr lang="it-IT" dirty="0" smtClean="0">
                <a:latin typeface="Courier New" panose="02070309020205020404" pitchFamily="49" charset="0"/>
                <a:cs typeface="Courier New" panose="02070309020205020404" pitchFamily="49" charset="0"/>
              </a:rPr>
              <a:t>notte.</a:t>
            </a:r>
            <a:endParaRPr lang="it-IT" dirty="0">
              <a:latin typeface="Courier New" panose="02070309020205020404" pitchFamily="49" charset="0"/>
              <a:cs typeface="Courier New" panose="02070309020205020404" pitchFamily="49" charset="0"/>
            </a:endParaRPr>
          </a:p>
          <a:p>
            <a:endParaRPr lang="it-IT"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912278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wipe(down)">
                                      <p:cBhvr>
                                        <p:cTn id="14" dur="500"/>
                                        <p:tgtEl>
                                          <p:spTgt spid="2">
                                            <p:txEl>
                                              <p:pRg st="0" end="0"/>
                                            </p:txEl>
                                          </p:spTgt>
                                        </p:tgtEl>
                                      </p:cBhvr>
                                    </p:animEffect>
                                  </p:childTnLst>
                                </p:cTn>
                              </p:par>
                              <p:par>
                                <p:cTn id="15" presetID="22" presetClass="entr" presetSubtype="4" fill="hold" nodeType="with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par>
                                <p:cTn id="18" presetID="22" presetClass="entr" presetSubtype="4" fill="hold" nodeType="with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wipe(down)">
                                      <p:cBhvr>
                                        <p:cTn id="20" dur="500"/>
                                        <p:tgtEl>
                                          <p:spTgt spid="2">
                                            <p:txEl>
                                              <p:pRg st="2" end="2"/>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Effect transition="in" filter="wipe(down)">
                                      <p:cBhvr>
                                        <p:cTn id="23" dur="500"/>
                                        <p:tgtEl>
                                          <p:spTgt spid="2">
                                            <p:txEl>
                                              <p:pRg st="3" end="3"/>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2">
                                            <p:txEl>
                                              <p:pRg st="4" end="4"/>
                                            </p:txEl>
                                          </p:spTgt>
                                        </p:tgtEl>
                                        <p:attrNameLst>
                                          <p:attrName>style.visibility</p:attrName>
                                        </p:attrNameLst>
                                      </p:cBhvr>
                                      <p:to>
                                        <p:strVal val="visible"/>
                                      </p:to>
                                    </p:set>
                                    <p:animEffect transition="in" filter="wipe(down)">
                                      <p:cBhvr>
                                        <p:cTn id="26" dur="500"/>
                                        <p:tgtEl>
                                          <p:spTgt spid="2">
                                            <p:txEl>
                                              <p:pRg st="4" end="4"/>
                                            </p:txEl>
                                          </p:spTgt>
                                        </p:tgtEl>
                                      </p:cBhvr>
                                    </p:animEffect>
                                  </p:childTnLst>
                                </p:cTn>
                              </p:par>
                              <p:par>
                                <p:cTn id="27" presetID="22" presetClass="entr" presetSubtype="4" fill="hold" nodeType="with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animEffect transition="in" filter="wipe(down)">
                                      <p:cBhvr>
                                        <p:cTn id="29"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dirty="0"/>
              <a:t>BIOGRAFIE</a:t>
            </a:r>
          </a:p>
        </p:txBody>
      </p:sp>
      <p:pic>
        <p:nvPicPr>
          <p:cNvPr id="1026" name="Picture 2" descr="Immagine correlata"/>
          <p:cNvPicPr>
            <a:picLocks noGrp="1" noChangeAspect="1" noChangeArrowheads="1"/>
          </p:cNvPicPr>
          <p:nvPr>
            <p:ph idx="1"/>
          </p:nvPr>
        </p:nvPicPr>
        <p:blipFill>
          <a:blip r:embed="rId2" cstate="print"/>
          <a:srcRect/>
          <a:stretch>
            <a:fillRect/>
          </a:stretch>
        </p:blipFill>
        <p:spPr bwMode="auto">
          <a:xfrm rot="21261975">
            <a:off x="286939" y="2482361"/>
            <a:ext cx="4304531" cy="2400396"/>
          </a:xfrm>
          <a:prstGeom prst="rect">
            <a:avLst/>
          </a:prstGeom>
          <a:noFill/>
        </p:spPr>
      </p:pic>
      <p:pic>
        <p:nvPicPr>
          <p:cNvPr id="1028" name="Picture 4" descr="http://www.exmartinitt.it/exMartinitt_gen/b_materiale_pagine/02_Storia/1941_Passerini_Giuseppe.jpg"/>
          <p:cNvPicPr>
            <a:picLocks noChangeAspect="1" noChangeArrowheads="1"/>
          </p:cNvPicPr>
          <p:nvPr/>
        </p:nvPicPr>
        <p:blipFill>
          <a:blip r:embed="rId3" cstate="print"/>
          <a:srcRect/>
          <a:stretch>
            <a:fillRect/>
          </a:stretch>
        </p:blipFill>
        <p:spPr bwMode="auto">
          <a:xfrm rot="446992">
            <a:off x="5201559" y="1973252"/>
            <a:ext cx="3376712" cy="437722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1000"/>
                                        <p:tgtEl>
                                          <p:spTgt spid="1026"/>
                                        </p:tgtEl>
                                      </p:cBhvr>
                                    </p:animEffect>
                                    <p:anim calcmode="lin" valueType="num">
                                      <p:cBhvr>
                                        <p:cTn id="15" dur="1000" fill="hold"/>
                                        <p:tgtEl>
                                          <p:spTgt spid="1026"/>
                                        </p:tgtEl>
                                        <p:attrNameLst>
                                          <p:attrName>ppt_x</p:attrName>
                                        </p:attrNameLst>
                                      </p:cBhvr>
                                      <p:tavLst>
                                        <p:tav tm="0">
                                          <p:val>
                                            <p:strVal val="#ppt_x"/>
                                          </p:val>
                                        </p:tav>
                                        <p:tav tm="100000">
                                          <p:val>
                                            <p:strVal val="#ppt_x"/>
                                          </p:val>
                                        </p:tav>
                                      </p:tavLst>
                                    </p:anim>
                                    <p:anim calcmode="lin" valueType="num">
                                      <p:cBhvr>
                                        <p:cTn id="16"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fade">
                                      <p:cBhvr>
                                        <p:cTn id="21" dur="1000"/>
                                        <p:tgtEl>
                                          <p:spTgt spid="1028"/>
                                        </p:tgtEl>
                                      </p:cBhvr>
                                    </p:animEffect>
                                    <p:anim calcmode="lin" valueType="num">
                                      <p:cBhvr>
                                        <p:cTn id="22" dur="1000" fill="hold"/>
                                        <p:tgtEl>
                                          <p:spTgt spid="1028"/>
                                        </p:tgtEl>
                                        <p:attrNameLst>
                                          <p:attrName>ppt_x</p:attrName>
                                        </p:attrNameLst>
                                      </p:cBhvr>
                                      <p:tavLst>
                                        <p:tav tm="0">
                                          <p:val>
                                            <p:strVal val="#ppt_x"/>
                                          </p:val>
                                        </p:tav>
                                        <p:tav tm="100000">
                                          <p:val>
                                            <p:strVal val="#ppt_x"/>
                                          </p:val>
                                        </p:tav>
                                      </p:tavLst>
                                    </p:anim>
                                    <p:anim calcmode="lin" valueType="num">
                                      <p:cBhvr>
                                        <p:cTn id="23"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548680"/>
            <a:ext cx="7715200" cy="822920"/>
          </a:xfrm>
        </p:spPr>
        <p:txBody>
          <a:bodyPr>
            <a:normAutofit fontScale="90000"/>
          </a:bodyPr>
          <a:lstStyle/>
          <a:p>
            <a:pPr algn="ctr"/>
            <a:r>
              <a:rPr lang="it-IT" b="1" dirty="0" smtClean="0"/>
              <a:t/>
            </a:r>
            <a:br>
              <a:rPr lang="it-IT" b="1" dirty="0" smtClean="0"/>
            </a:br>
            <a:r>
              <a:rPr lang="it-IT" b="1" dirty="0" smtClean="0"/>
              <a:t>   </a:t>
            </a:r>
            <a:br>
              <a:rPr lang="it-IT" b="1" dirty="0" smtClean="0"/>
            </a:br>
            <a:r>
              <a:rPr lang="it-IT" b="1" dirty="0"/>
              <a:t/>
            </a:r>
            <a:br>
              <a:rPr lang="it-IT" b="1" dirty="0"/>
            </a:br>
            <a:r>
              <a:rPr lang="it-IT" b="1" dirty="0" smtClean="0"/>
              <a:t/>
            </a:r>
            <a:br>
              <a:rPr lang="it-IT" b="1" dirty="0" smtClean="0"/>
            </a:br>
            <a:r>
              <a:rPr lang="it-IT" b="1" dirty="0"/>
              <a:t/>
            </a:r>
            <a:br>
              <a:rPr lang="it-IT" b="1" dirty="0"/>
            </a:br>
            <a:r>
              <a:rPr lang="it-IT" b="1" dirty="0" smtClean="0"/>
              <a:t/>
            </a:r>
            <a:br>
              <a:rPr lang="it-IT" b="1" dirty="0" smtClean="0"/>
            </a:br>
            <a:r>
              <a:rPr lang="it-IT" b="1" dirty="0"/>
              <a:t/>
            </a:r>
            <a:br>
              <a:rPr lang="it-IT" b="1" dirty="0"/>
            </a:br>
            <a:r>
              <a:rPr lang="it-IT" b="1" dirty="0" smtClean="0"/>
              <a:t/>
            </a:r>
            <a:br>
              <a:rPr lang="it-IT" b="1" dirty="0" smtClean="0"/>
            </a:br>
            <a:r>
              <a:rPr lang="it-IT" dirty="0">
                <a:effectLst/>
              </a:rPr>
              <a:t/>
            </a:r>
            <a:br>
              <a:rPr lang="it-IT" dirty="0">
                <a:effectLst/>
              </a:rPr>
            </a:br>
            <a:endParaRPr lang="it-IT" b="1" dirty="0"/>
          </a:p>
        </p:txBody>
      </p:sp>
      <p:sp>
        <p:nvSpPr>
          <p:cNvPr id="3" name="Segnaposto contenuto 2"/>
          <p:cNvSpPr>
            <a:spLocks noGrp="1"/>
          </p:cNvSpPr>
          <p:nvPr>
            <p:ph idx="1"/>
          </p:nvPr>
        </p:nvSpPr>
        <p:spPr>
          <a:xfrm>
            <a:off x="914400" y="1772816"/>
            <a:ext cx="8229600" cy="4572000"/>
          </a:xfrm>
        </p:spPr>
        <p:txBody>
          <a:bodyPr>
            <a:normAutofit/>
          </a:bodyPr>
          <a:lstStyle/>
          <a:p>
            <a:r>
              <a:rPr lang="it-IT" dirty="0" smtClean="0">
                <a:latin typeface="Courier New" panose="02070309020205020404" pitchFamily="49" charset="0"/>
                <a:cs typeface="Courier New" panose="02070309020205020404" pitchFamily="49" charset="0"/>
              </a:rPr>
              <a:t>Nato a </a:t>
            </a:r>
            <a:r>
              <a:rPr lang="it-IT" dirty="0">
                <a:latin typeface="Courier New" panose="02070309020205020404" pitchFamily="49" charset="0"/>
                <a:cs typeface="Courier New" panose="02070309020205020404" pitchFamily="49" charset="0"/>
              </a:rPr>
              <a:t>M</a:t>
            </a:r>
            <a:r>
              <a:rPr lang="it-IT" dirty="0" smtClean="0">
                <a:latin typeface="Courier New" panose="02070309020205020404" pitchFamily="49" charset="0"/>
                <a:cs typeface="Courier New" panose="02070309020205020404" pitchFamily="49" charset="0"/>
              </a:rPr>
              <a:t>ilano il 27 Agosto del 1882</a:t>
            </a:r>
          </a:p>
          <a:p>
            <a:r>
              <a:rPr lang="it-IT" dirty="0" smtClean="0">
                <a:latin typeface="Courier New" panose="02070309020205020404" pitchFamily="49" charset="0"/>
                <a:cs typeface="Courier New" panose="02070309020205020404" pitchFamily="49" charset="0"/>
              </a:rPr>
              <a:t>I genitori morirono entrambi il 22 Novembre 1891  </a:t>
            </a:r>
          </a:p>
          <a:p>
            <a:r>
              <a:rPr lang="it-IT" dirty="0" smtClean="0">
                <a:latin typeface="Courier New" panose="02070309020205020404" pitchFamily="49" charset="0"/>
                <a:cs typeface="Courier New" panose="02070309020205020404" pitchFamily="49" charset="0"/>
              </a:rPr>
              <a:t>Ammesso il Febbraio  1893</a:t>
            </a:r>
          </a:p>
          <a:p>
            <a:r>
              <a:rPr lang="it-IT" dirty="0" smtClean="0">
                <a:latin typeface="Courier New" panose="02070309020205020404" pitchFamily="49" charset="0"/>
                <a:cs typeface="Courier New" panose="02070309020205020404" pitchFamily="49" charset="0"/>
              </a:rPr>
              <a:t>Cattivo contegno in diversi ambiti </a:t>
            </a:r>
          </a:p>
          <a:p>
            <a:r>
              <a:rPr lang="it-IT" dirty="0" smtClean="0">
                <a:latin typeface="Courier New" panose="02070309020205020404" pitchFamily="49" charset="0"/>
                <a:cs typeface="Courier New" panose="02070309020205020404" pitchFamily="49" charset="0"/>
              </a:rPr>
              <a:t>Genitori entrambi lavandai</a:t>
            </a:r>
          </a:p>
          <a:p>
            <a:r>
              <a:rPr lang="it-IT" dirty="0" smtClean="0">
                <a:latin typeface="Courier New" panose="02070309020205020404" pitchFamily="49" charset="0"/>
                <a:cs typeface="Courier New" panose="02070309020205020404" pitchFamily="49" charset="0"/>
              </a:rPr>
              <a:t>La famiglia è composta da quattro figli </a:t>
            </a:r>
          </a:p>
          <a:p>
            <a:r>
              <a:rPr lang="it-IT" dirty="0" smtClean="0">
                <a:latin typeface="Courier New" panose="02070309020205020404" pitchFamily="49" charset="0"/>
                <a:cs typeface="Courier New" panose="02070309020205020404" pitchFamily="49" charset="0"/>
              </a:rPr>
              <a:t>Tutore: nonno Belloni </a:t>
            </a:r>
            <a:r>
              <a:rPr lang="it-IT" dirty="0">
                <a:latin typeface="Courier New" panose="02070309020205020404" pitchFamily="49" charset="0"/>
                <a:cs typeface="Courier New" panose="02070309020205020404" pitchFamily="49" charset="0"/>
              </a:rPr>
              <a:t>B</a:t>
            </a:r>
            <a:r>
              <a:rPr lang="it-IT" dirty="0" smtClean="0">
                <a:latin typeface="Courier New" panose="02070309020205020404" pitchFamily="49" charset="0"/>
                <a:cs typeface="Courier New" panose="02070309020205020404" pitchFamily="49" charset="0"/>
              </a:rPr>
              <a:t>iagio(fabbro)</a:t>
            </a:r>
          </a:p>
          <a:p>
            <a:r>
              <a:rPr lang="it-IT" dirty="0" smtClean="0">
                <a:latin typeface="Courier New" panose="02070309020205020404" pitchFamily="49" charset="0"/>
                <a:cs typeface="Courier New" panose="02070309020205020404" pitchFamily="49" charset="0"/>
              </a:rPr>
              <a:t>Professione: meccanico</a:t>
            </a:r>
          </a:p>
          <a:p>
            <a:r>
              <a:rPr lang="it-IT" dirty="0" smtClean="0">
                <a:latin typeface="Courier New" panose="02070309020205020404" pitchFamily="49" charset="0"/>
                <a:cs typeface="Courier New" panose="02070309020205020404" pitchFamily="49" charset="0"/>
              </a:rPr>
              <a:t>Dimesso il 23 Giugno 1900</a:t>
            </a:r>
          </a:p>
          <a:p>
            <a:pPr marL="0" indent="0" algn="r">
              <a:buNone/>
            </a:pPr>
            <a:r>
              <a:rPr lang="it-IT" dirty="0">
                <a:latin typeface="Courier New" panose="02070309020205020404" pitchFamily="49" charset="0"/>
                <a:cs typeface="Courier New" panose="02070309020205020404" pitchFamily="49" charset="0"/>
              </a:rPr>
              <a:t> </a:t>
            </a:r>
            <a:r>
              <a:rPr lang="it-IT" dirty="0" smtClean="0">
                <a:latin typeface="Courier New" panose="02070309020205020404" pitchFamily="49" charset="0"/>
                <a:cs typeface="Courier New" panose="02070309020205020404" pitchFamily="49" charset="0"/>
              </a:rPr>
              <a:t>             GAIA PAFUNDI</a:t>
            </a:r>
          </a:p>
        </p:txBody>
      </p:sp>
      <p:sp>
        <p:nvSpPr>
          <p:cNvPr id="4" name="Rettangolo 3"/>
          <p:cNvSpPr/>
          <p:nvPr/>
        </p:nvSpPr>
        <p:spPr>
          <a:xfrm>
            <a:off x="2051720" y="602703"/>
            <a:ext cx="5408660" cy="769441"/>
          </a:xfrm>
          <a:prstGeom prst="rect">
            <a:avLst/>
          </a:prstGeom>
        </p:spPr>
        <p:txBody>
          <a:bodyPr wrap="none">
            <a:spAutoFit/>
          </a:bodyPr>
          <a:lstStyle/>
          <a:p>
            <a:r>
              <a:rPr lang="it-IT" sz="4400" b="1" dirty="0">
                <a:solidFill>
                  <a:schemeClr val="tx2"/>
                </a:solidFill>
              </a:rPr>
              <a:t>ROSA BIAGIO    106/6</a:t>
            </a:r>
            <a:endParaRPr lang="it-IT" sz="4400"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anim calcmode="lin" valueType="num">
                                      <p:cBhvr>
                                        <p:cTn id="8" dur="1500" fill="hold"/>
                                        <p:tgtEl>
                                          <p:spTgt spid="2"/>
                                        </p:tgtEl>
                                        <p:attrNameLst>
                                          <p:attrName>ppt_w</p:attrName>
                                        </p:attrNameLst>
                                      </p:cBhvr>
                                      <p:tavLst>
                                        <p:tav tm="0" fmla="#ppt_w*sin(2.5*pi*$)">
                                          <p:val>
                                            <p:fltVal val="0"/>
                                          </p:val>
                                        </p:tav>
                                        <p:tav tm="100000">
                                          <p:val>
                                            <p:fltVal val="1"/>
                                          </p:val>
                                        </p:tav>
                                      </p:tavLst>
                                    </p:anim>
                                    <p:anim calcmode="lin" valueType="num">
                                      <p:cBhvr>
                                        <p:cTn id="9" dur="1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heel(1)">
                                      <p:cBhvr>
                                        <p:cTn id="14" dur="2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heel(1)">
                                      <p:cBhvr>
                                        <p:cTn id="19" dur="20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wheel(1)">
                                      <p:cBhvr>
                                        <p:cTn id="24" dur="20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wheel(1)">
                                      <p:cBhvr>
                                        <p:cTn id="29" dur="20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wheel(1)">
                                      <p:cBhvr>
                                        <p:cTn id="34" dur="20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wheel(1)">
                                      <p:cBhvr>
                                        <p:cTn id="39" dur="2000"/>
                                        <p:tgtEl>
                                          <p:spTgt spid="3">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wheel(1)">
                                      <p:cBhvr>
                                        <p:cTn id="44" dur="2000"/>
                                        <p:tgtEl>
                                          <p:spTgt spid="3">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wheel(1)">
                                      <p:cBhvr>
                                        <p:cTn id="49" dur="2000"/>
                                        <p:tgtEl>
                                          <p:spTgt spid="3">
                                            <p:txEl>
                                              <p:pRg st="7" end="7"/>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1" presetClass="entr" presetSubtype="1" fill="hold" nodeType="clickEffect">
                                  <p:stCondLst>
                                    <p:cond delay="0"/>
                                  </p:stCondLst>
                                  <p:childTnLst>
                                    <p:set>
                                      <p:cBhvr>
                                        <p:cTn id="53" dur="1" fill="hold">
                                          <p:stCondLst>
                                            <p:cond delay="0"/>
                                          </p:stCondLst>
                                        </p:cTn>
                                        <p:tgtEl>
                                          <p:spTgt spid="3">
                                            <p:txEl>
                                              <p:pRg st="8" end="8"/>
                                            </p:txEl>
                                          </p:spTgt>
                                        </p:tgtEl>
                                        <p:attrNameLst>
                                          <p:attrName>style.visibility</p:attrName>
                                        </p:attrNameLst>
                                      </p:cBhvr>
                                      <p:to>
                                        <p:strVal val="visible"/>
                                      </p:to>
                                    </p:set>
                                    <p:animEffect transition="in" filter="wheel(1)">
                                      <p:cBhvr>
                                        <p:cTn id="54" dur="2000"/>
                                        <p:tgtEl>
                                          <p:spTgt spid="3">
                                            <p:txEl>
                                              <p:pRg st="8" end="8"/>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1" presetClass="entr" presetSubtype="1" fill="hold" nodeType="clickEffect">
                                  <p:stCondLst>
                                    <p:cond delay="0"/>
                                  </p:stCondLst>
                                  <p:childTnLst>
                                    <p:set>
                                      <p:cBhvr>
                                        <p:cTn id="58" dur="1" fill="hold">
                                          <p:stCondLst>
                                            <p:cond delay="0"/>
                                          </p:stCondLst>
                                        </p:cTn>
                                        <p:tgtEl>
                                          <p:spTgt spid="3">
                                            <p:txEl>
                                              <p:pRg st="9" end="9"/>
                                            </p:txEl>
                                          </p:spTgt>
                                        </p:tgtEl>
                                        <p:attrNameLst>
                                          <p:attrName>style.visibility</p:attrName>
                                        </p:attrNameLst>
                                      </p:cBhvr>
                                      <p:to>
                                        <p:strVal val="visible"/>
                                      </p:to>
                                    </p:set>
                                    <p:animEffect transition="in" filter="wheel(1)">
                                      <p:cBhvr>
                                        <p:cTn id="59" dur="2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467544" y="476672"/>
            <a:ext cx="8229600" cy="6120680"/>
          </a:xfrm>
        </p:spPr>
        <p:txBody>
          <a:bodyPr>
            <a:normAutofit fontScale="70000" lnSpcReduction="20000"/>
          </a:bodyPr>
          <a:lstStyle/>
          <a:p>
            <a:pPr marL="0" indent="0">
              <a:buNone/>
            </a:pPr>
            <a:r>
              <a:rPr lang="it-IT" sz="15200" b="1" dirty="0">
                <a:ln w="12700">
                  <a:noFill/>
                </a:ln>
                <a:latin typeface="Kunstler Script" panose="030304020206070D0D06" pitchFamily="66" charset="0"/>
                <a:cs typeface="Courier New" panose="02070309020205020404" pitchFamily="49" charset="0"/>
              </a:rPr>
              <a:t>Regole di ammissione</a:t>
            </a:r>
            <a:r>
              <a:rPr lang="it-IT" sz="15200" b="1" dirty="0">
                <a:latin typeface="Kunstler Script" panose="030304020206070D0D06" pitchFamily="66" charset="0"/>
                <a:cs typeface="Courier New" panose="02070309020205020404" pitchFamily="49" charset="0"/>
              </a:rPr>
              <a:t>:</a:t>
            </a:r>
          </a:p>
          <a:p>
            <a:pPr marL="0" indent="0">
              <a:buNone/>
            </a:pPr>
            <a:r>
              <a:rPr lang="it-IT" sz="3300" b="1" dirty="0">
                <a:latin typeface="Courier New" panose="02070309020205020404" pitchFamily="49" charset="0"/>
                <a:cs typeface="Courier New" panose="02070309020205020404" pitchFamily="49" charset="0"/>
              </a:rPr>
              <a:t>Per poter essere ammessi al </a:t>
            </a:r>
            <a:r>
              <a:rPr lang="it-IT" sz="3300" b="1" dirty="0" smtClean="0">
                <a:latin typeface="Courier New" panose="02070309020205020404" pitchFamily="49" charset="0"/>
                <a:cs typeface="Courier New" panose="02070309020205020404" pitchFamily="49" charset="0"/>
              </a:rPr>
              <a:t>Pio </a:t>
            </a:r>
            <a:r>
              <a:rPr lang="it-IT" sz="3300" b="1" dirty="0">
                <a:latin typeface="Courier New" panose="02070309020205020404" pitchFamily="49" charset="0"/>
                <a:cs typeface="Courier New" panose="02070309020205020404" pitchFamily="49" charset="0"/>
              </a:rPr>
              <a:t>L</a:t>
            </a:r>
            <a:r>
              <a:rPr lang="it-IT" sz="3300" b="1" dirty="0" smtClean="0">
                <a:latin typeface="Courier New" panose="02070309020205020404" pitchFamily="49" charset="0"/>
                <a:cs typeface="Courier New" panose="02070309020205020404" pitchFamily="49" charset="0"/>
              </a:rPr>
              <a:t>uogo </a:t>
            </a:r>
            <a:r>
              <a:rPr lang="it-IT" sz="3300" b="1" dirty="0">
                <a:latin typeface="Courier New" panose="02070309020205020404" pitchFamily="49" charset="0"/>
                <a:cs typeface="Courier New" panose="02070309020205020404" pitchFamily="49" charset="0"/>
              </a:rPr>
              <a:t>bisognava: </a:t>
            </a:r>
          </a:p>
          <a:p>
            <a:r>
              <a:rPr lang="it-IT" sz="3300" dirty="0">
                <a:latin typeface="Courier New" panose="02070309020205020404" pitchFamily="49" charset="0"/>
                <a:cs typeface="Courier New" panose="02070309020205020404" pitchFamily="49" charset="0"/>
              </a:rPr>
              <a:t>E</a:t>
            </a:r>
            <a:r>
              <a:rPr lang="it-IT" sz="3300" dirty="0" smtClean="0">
                <a:latin typeface="Courier New" panose="02070309020205020404" pitchFamily="49" charset="0"/>
                <a:cs typeface="Courier New" panose="02070309020205020404" pitchFamily="49" charset="0"/>
              </a:rPr>
              <a:t>ssere </a:t>
            </a:r>
            <a:r>
              <a:rPr lang="it-IT" sz="3300" dirty="0">
                <a:latin typeface="Courier New" panose="02070309020205020404" pitchFamily="49" charset="0"/>
                <a:cs typeface="Courier New" panose="02070309020205020404" pitchFamily="49" charset="0"/>
              </a:rPr>
              <a:t>orfani di entrambi i genitori o </a:t>
            </a:r>
            <a:r>
              <a:rPr lang="it-IT" sz="3300" dirty="0" smtClean="0">
                <a:latin typeface="Courier New" panose="02070309020205020404" pitchFamily="49" charset="0"/>
                <a:cs typeface="Courier New" panose="02070309020205020404" pitchFamily="49" charset="0"/>
              </a:rPr>
              <a:t>almeno </a:t>
            </a:r>
            <a:r>
              <a:rPr lang="it-IT" sz="3300" dirty="0">
                <a:latin typeface="Courier New" panose="02070309020205020404" pitchFamily="49" charset="0"/>
                <a:cs typeface="Courier New" panose="02070309020205020404" pitchFamily="49" charset="0"/>
              </a:rPr>
              <a:t>di un </a:t>
            </a:r>
            <a:r>
              <a:rPr lang="it-IT" sz="3300" dirty="0" smtClean="0">
                <a:latin typeface="Courier New" panose="02070309020205020404" pitchFamily="49" charset="0"/>
                <a:cs typeface="Courier New" panose="02070309020205020404" pitchFamily="49" charset="0"/>
              </a:rPr>
              <a:t>genitore;</a:t>
            </a:r>
            <a:endParaRPr lang="it-IT" sz="3300" dirty="0">
              <a:latin typeface="Courier New" panose="02070309020205020404" pitchFamily="49" charset="0"/>
              <a:cs typeface="Courier New" panose="02070309020205020404" pitchFamily="49" charset="0"/>
            </a:endParaRPr>
          </a:p>
          <a:p>
            <a:r>
              <a:rPr lang="it-IT" sz="3300" dirty="0">
                <a:latin typeface="Courier New" panose="02070309020205020404" pitchFamily="49" charset="0"/>
                <a:cs typeface="Courier New" panose="02070309020205020404" pitchFamily="49" charset="0"/>
              </a:rPr>
              <a:t>E</a:t>
            </a:r>
            <a:r>
              <a:rPr lang="it-IT" sz="3300" dirty="0" smtClean="0">
                <a:latin typeface="Courier New" panose="02070309020205020404" pitchFamily="49" charset="0"/>
                <a:cs typeface="Courier New" panose="02070309020205020404" pitchFamily="49" charset="0"/>
              </a:rPr>
              <a:t>ssere </a:t>
            </a:r>
            <a:r>
              <a:rPr lang="it-IT" sz="3300" dirty="0">
                <a:latin typeface="Courier New" panose="02070309020205020404" pitchFamily="49" charset="0"/>
                <a:cs typeface="Courier New" panose="02070309020205020404" pitchFamily="49" charset="0"/>
              </a:rPr>
              <a:t>figli </a:t>
            </a:r>
            <a:r>
              <a:rPr lang="it-IT" sz="3300" dirty="0" smtClean="0">
                <a:latin typeface="Courier New" panose="02070309020205020404" pitchFamily="49" charset="0"/>
                <a:cs typeface="Courier New" panose="02070309020205020404" pitchFamily="49" charset="0"/>
              </a:rPr>
              <a:t>legittimi; </a:t>
            </a:r>
            <a:endParaRPr lang="it-IT" sz="3300" dirty="0">
              <a:latin typeface="Courier New" panose="02070309020205020404" pitchFamily="49" charset="0"/>
              <a:cs typeface="Courier New" panose="02070309020205020404" pitchFamily="49" charset="0"/>
            </a:endParaRPr>
          </a:p>
          <a:p>
            <a:r>
              <a:rPr lang="it-IT" sz="3300" dirty="0">
                <a:latin typeface="Courier New" panose="02070309020205020404" pitchFamily="49" charset="0"/>
                <a:cs typeface="Courier New" panose="02070309020205020404" pitchFamily="49" charset="0"/>
              </a:rPr>
              <a:t>T</a:t>
            </a:r>
            <a:r>
              <a:rPr lang="it-IT" sz="3300" dirty="0" smtClean="0">
                <a:latin typeface="Courier New" panose="02070309020205020404" pitchFamily="49" charset="0"/>
                <a:cs typeface="Courier New" panose="02070309020205020404" pitchFamily="49" charset="0"/>
              </a:rPr>
              <a:t>rovarsi </a:t>
            </a:r>
            <a:r>
              <a:rPr lang="it-IT" sz="3300" dirty="0">
                <a:latin typeface="Courier New" panose="02070309020205020404" pitchFamily="49" charset="0"/>
                <a:cs typeface="Courier New" panose="02070309020205020404" pitchFamily="49" charset="0"/>
              </a:rPr>
              <a:t>in assoluta </a:t>
            </a:r>
            <a:r>
              <a:rPr lang="it-IT" sz="3300" dirty="0" smtClean="0">
                <a:latin typeface="Courier New" panose="02070309020205020404" pitchFamily="49" charset="0"/>
                <a:cs typeface="Courier New" panose="02070309020205020404" pitchFamily="49" charset="0"/>
              </a:rPr>
              <a:t>povertà; </a:t>
            </a:r>
            <a:endParaRPr lang="it-IT" sz="3300" dirty="0">
              <a:latin typeface="Courier New" panose="02070309020205020404" pitchFamily="49" charset="0"/>
              <a:cs typeface="Courier New" panose="02070309020205020404" pitchFamily="49" charset="0"/>
            </a:endParaRPr>
          </a:p>
          <a:p>
            <a:r>
              <a:rPr lang="it-IT" sz="3300" dirty="0">
                <a:latin typeface="Courier New" panose="02070309020205020404" pitchFamily="49" charset="0"/>
                <a:cs typeface="Courier New" panose="02070309020205020404" pitchFamily="49" charset="0"/>
              </a:rPr>
              <a:t>A</a:t>
            </a:r>
            <a:r>
              <a:rPr lang="it-IT" sz="3300" dirty="0" smtClean="0">
                <a:latin typeface="Courier New" panose="02070309020205020404" pitchFamily="49" charset="0"/>
                <a:cs typeface="Courier New" panose="02070309020205020404" pitchFamily="49" charset="0"/>
              </a:rPr>
              <a:t>ppartenere </a:t>
            </a:r>
            <a:r>
              <a:rPr lang="it-IT" sz="3300" dirty="0">
                <a:latin typeface="Courier New" panose="02070309020205020404" pitchFamily="49" charset="0"/>
                <a:cs typeface="Courier New" panose="02070309020205020404" pitchFamily="49" charset="0"/>
              </a:rPr>
              <a:t>alla diocesi </a:t>
            </a:r>
            <a:r>
              <a:rPr lang="it-IT" sz="3300" dirty="0" smtClean="0">
                <a:latin typeface="Courier New" panose="02070309020205020404" pitchFamily="49" charset="0"/>
                <a:cs typeface="Courier New" panose="02070309020205020404" pitchFamily="49" charset="0"/>
              </a:rPr>
              <a:t>milanese;</a:t>
            </a:r>
            <a:endParaRPr lang="it-IT" sz="3300" dirty="0">
              <a:latin typeface="Courier New" panose="02070309020205020404" pitchFamily="49" charset="0"/>
              <a:cs typeface="Courier New" panose="02070309020205020404" pitchFamily="49" charset="0"/>
            </a:endParaRPr>
          </a:p>
          <a:p>
            <a:r>
              <a:rPr lang="it-IT" sz="3300" dirty="0">
                <a:latin typeface="Courier New" panose="02070309020205020404" pitchFamily="49" charset="0"/>
                <a:cs typeface="Courier New" panose="02070309020205020404" pitchFamily="49" charset="0"/>
              </a:rPr>
              <a:t>P</a:t>
            </a:r>
            <a:r>
              <a:rPr lang="it-IT" sz="3300" dirty="0" smtClean="0">
                <a:latin typeface="Courier New" panose="02070309020205020404" pitchFamily="49" charset="0"/>
                <a:cs typeface="Courier New" panose="02070309020205020404" pitchFamily="49" charset="0"/>
              </a:rPr>
              <a:t>rofessare </a:t>
            </a:r>
            <a:r>
              <a:rPr lang="it-IT" sz="3300" dirty="0">
                <a:latin typeface="Courier New" panose="02070309020205020404" pitchFamily="49" charset="0"/>
                <a:cs typeface="Courier New" panose="02070309020205020404" pitchFamily="49" charset="0"/>
              </a:rPr>
              <a:t>la religione cattolica ed esser</a:t>
            </a:r>
            <a:br>
              <a:rPr lang="it-IT" sz="3300" dirty="0">
                <a:latin typeface="Courier New" panose="02070309020205020404" pitchFamily="49" charset="0"/>
                <a:cs typeface="Courier New" panose="02070309020205020404" pitchFamily="49" charset="0"/>
              </a:rPr>
            </a:br>
            <a:r>
              <a:rPr lang="it-IT" sz="3300" dirty="0">
                <a:latin typeface="Courier New" panose="02070309020205020404" pitchFamily="49" charset="0"/>
                <a:cs typeface="Courier New" panose="02070309020205020404" pitchFamily="49" charset="0"/>
              </a:rPr>
              <a:t>e sani e di robusta </a:t>
            </a:r>
            <a:r>
              <a:rPr lang="it-IT" sz="3300" dirty="0" smtClean="0">
                <a:latin typeface="Courier New" panose="02070309020205020404" pitchFamily="49" charset="0"/>
                <a:cs typeface="Courier New" panose="02070309020205020404" pitchFamily="49" charset="0"/>
              </a:rPr>
              <a:t>costituzione;</a:t>
            </a:r>
            <a:endParaRPr lang="it-IT" sz="3300" dirty="0">
              <a:latin typeface="Courier New" panose="02070309020205020404" pitchFamily="49" charset="0"/>
              <a:cs typeface="Courier New" panose="02070309020205020404" pitchFamily="49" charset="0"/>
            </a:endParaRPr>
          </a:p>
          <a:p>
            <a:r>
              <a:rPr lang="it-IT" sz="3300" dirty="0">
                <a:latin typeface="Courier New" panose="02070309020205020404" pitchFamily="49" charset="0"/>
                <a:cs typeface="Courier New" panose="02070309020205020404" pitchFamily="49" charset="0"/>
              </a:rPr>
              <a:t>A</a:t>
            </a:r>
            <a:r>
              <a:rPr lang="it-IT" sz="3300" dirty="0" smtClean="0">
                <a:latin typeface="Courier New" panose="02070309020205020404" pitchFamily="49" charset="0"/>
                <a:cs typeface="Courier New" panose="02070309020205020404" pitchFamily="49" charset="0"/>
              </a:rPr>
              <a:t>vere </a:t>
            </a:r>
            <a:r>
              <a:rPr lang="it-IT" sz="3300" dirty="0">
                <a:latin typeface="Courier New" panose="02070309020205020404" pitchFamily="49" charset="0"/>
                <a:cs typeface="Courier New" panose="02070309020205020404" pitchFamily="49" charset="0"/>
              </a:rPr>
              <a:t>come età minima 7 anni ed uscire regolarmente  alla maggiore età.</a:t>
            </a:r>
            <a:endParaRPr lang="it-IT" sz="2000"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415000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1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5" dur="500"/>
                                        <p:tgtEl>
                                          <p:spTgt spid="2">
                                            <p:txEl>
                                              <p:pRg st="2" end="2"/>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randombar(horizontal)">
                                      <p:cBhvr>
                                        <p:cTn id="18" dur="500"/>
                                        <p:tgtEl>
                                          <p:spTgt spid="2">
                                            <p:txEl>
                                              <p:pRg st="3" end="3"/>
                                            </p:txEl>
                                          </p:spTgt>
                                        </p:tgtEl>
                                      </p:cBhvr>
                                    </p:animEffect>
                                  </p:childTnLst>
                                </p:cTn>
                              </p:par>
                              <p:par>
                                <p:cTn id="19" presetID="14" presetClass="entr" presetSubtype="10" fill="hold"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randombar(horizontal)">
                                      <p:cBhvr>
                                        <p:cTn id="21" dur="500"/>
                                        <p:tgtEl>
                                          <p:spTgt spid="2">
                                            <p:txEl>
                                              <p:pRg st="4" end="4"/>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Effect transition="in" filter="randombar(horizontal)">
                                      <p:cBhvr>
                                        <p:cTn id="24" dur="500"/>
                                        <p:tgtEl>
                                          <p:spTgt spid="2">
                                            <p:txEl>
                                              <p:pRg st="5" end="5"/>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randombar(horizontal)">
                                      <p:cBhvr>
                                        <p:cTn id="27" dur="500"/>
                                        <p:tgtEl>
                                          <p:spTgt spid="2">
                                            <p:txEl>
                                              <p:pRg st="6" end="6"/>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2">
                                            <p:txEl>
                                              <p:pRg st="7" end="7"/>
                                            </p:txEl>
                                          </p:spTgt>
                                        </p:tgtEl>
                                        <p:attrNameLst>
                                          <p:attrName>style.visibility</p:attrName>
                                        </p:attrNameLst>
                                      </p:cBhvr>
                                      <p:to>
                                        <p:strVal val="visible"/>
                                      </p:to>
                                    </p:set>
                                    <p:animEffect transition="in" filter="randombar(horizontal)">
                                      <p:cBhvr>
                                        <p:cTn id="30"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lgn="ctr"/>
            <a:r>
              <a:rPr lang="it-IT" b="1" dirty="0"/>
              <a:t>RE </a:t>
            </a:r>
            <a:r>
              <a:rPr lang="it-IT" b="1" dirty="0" smtClean="0"/>
              <a:t>PASQUALE  102/29</a:t>
            </a:r>
            <a:endParaRPr lang="it-IT" b="1" dirty="0"/>
          </a:p>
        </p:txBody>
      </p:sp>
      <p:sp>
        <p:nvSpPr>
          <p:cNvPr id="3" name="Segnaposto contenuto 2"/>
          <p:cNvSpPr>
            <a:spLocks noGrp="1"/>
          </p:cNvSpPr>
          <p:nvPr>
            <p:ph idx="1"/>
          </p:nvPr>
        </p:nvSpPr>
        <p:spPr/>
        <p:txBody>
          <a:bodyPr>
            <a:normAutofit fontScale="92500" lnSpcReduction="10000"/>
          </a:bodyPr>
          <a:lstStyle/>
          <a:p>
            <a:r>
              <a:rPr lang="it-IT" dirty="0">
                <a:latin typeface="Courier New" panose="02070309020205020404" pitchFamily="49" charset="0"/>
                <a:cs typeface="Courier New" panose="02070309020205020404" pitchFamily="49" charset="0"/>
              </a:rPr>
              <a:t>N</a:t>
            </a:r>
            <a:r>
              <a:rPr lang="it-IT" dirty="0" smtClean="0">
                <a:latin typeface="Courier New" panose="02070309020205020404" pitchFamily="49" charset="0"/>
                <a:cs typeface="Courier New" panose="02070309020205020404" pitchFamily="49" charset="0"/>
              </a:rPr>
              <a:t>ato </a:t>
            </a:r>
            <a:r>
              <a:rPr lang="it-IT" dirty="0">
                <a:latin typeface="Courier New" panose="02070309020205020404" pitchFamily="49" charset="0"/>
                <a:cs typeface="Courier New" panose="02070309020205020404" pitchFamily="49" charset="0"/>
              </a:rPr>
              <a:t>a Milano il 30 </a:t>
            </a:r>
            <a:r>
              <a:rPr lang="it-IT" dirty="0" smtClean="0">
                <a:latin typeface="Courier New" panose="02070309020205020404" pitchFamily="49" charset="0"/>
                <a:cs typeface="Courier New" panose="02070309020205020404" pitchFamily="49" charset="0"/>
              </a:rPr>
              <a:t>Novembre 1875</a:t>
            </a:r>
          </a:p>
          <a:p>
            <a:r>
              <a:rPr lang="it-IT" dirty="0">
                <a:latin typeface="Courier New" panose="02070309020205020404" pitchFamily="49" charset="0"/>
                <a:cs typeface="Courier New" panose="02070309020205020404" pitchFamily="49" charset="0"/>
              </a:rPr>
              <a:t>I</a:t>
            </a:r>
            <a:r>
              <a:rPr lang="it-IT" dirty="0" smtClean="0">
                <a:latin typeface="Courier New" panose="02070309020205020404" pitchFamily="49" charset="0"/>
                <a:cs typeface="Courier New" panose="02070309020205020404" pitchFamily="49" charset="0"/>
              </a:rPr>
              <a:t>l </a:t>
            </a:r>
            <a:r>
              <a:rPr lang="it-IT" dirty="0">
                <a:latin typeface="Courier New" panose="02070309020205020404" pitchFamily="49" charset="0"/>
                <a:cs typeface="Courier New" panose="02070309020205020404" pitchFamily="49" charset="0"/>
              </a:rPr>
              <a:t>padre morì il 4 </a:t>
            </a:r>
            <a:r>
              <a:rPr lang="it-IT" dirty="0" smtClean="0">
                <a:latin typeface="Courier New" panose="02070309020205020404" pitchFamily="49" charset="0"/>
                <a:cs typeface="Courier New" panose="02070309020205020404" pitchFamily="49" charset="0"/>
              </a:rPr>
              <a:t>Maggio 1880</a:t>
            </a:r>
            <a:endParaRPr lang="it-IT" dirty="0">
              <a:latin typeface="Courier New" panose="02070309020205020404" pitchFamily="49" charset="0"/>
              <a:cs typeface="Courier New" panose="02070309020205020404" pitchFamily="49" charset="0"/>
            </a:endParaRPr>
          </a:p>
          <a:p>
            <a:r>
              <a:rPr lang="it-IT" dirty="0">
                <a:latin typeface="Courier New" panose="02070309020205020404" pitchFamily="49" charset="0"/>
                <a:cs typeface="Courier New" panose="02070309020205020404" pitchFamily="49" charset="0"/>
              </a:rPr>
              <a:t>A</a:t>
            </a:r>
            <a:r>
              <a:rPr lang="it-IT" dirty="0" smtClean="0">
                <a:latin typeface="Courier New" panose="02070309020205020404" pitchFamily="49" charset="0"/>
                <a:cs typeface="Courier New" panose="02070309020205020404" pitchFamily="49" charset="0"/>
              </a:rPr>
              <a:t>mmesso </a:t>
            </a:r>
            <a:r>
              <a:rPr lang="it-IT" dirty="0">
                <a:latin typeface="Courier New" panose="02070309020205020404" pitchFamily="49" charset="0"/>
                <a:cs typeface="Courier New" panose="02070309020205020404" pitchFamily="49" charset="0"/>
              </a:rPr>
              <a:t>28 </a:t>
            </a:r>
            <a:r>
              <a:rPr lang="it-IT" dirty="0" smtClean="0">
                <a:latin typeface="Courier New" panose="02070309020205020404" pitchFamily="49" charset="0"/>
                <a:cs typeface="Courier New" panose="02070309020205020404" pitchFamily="49" charset="0"/>
              </a:rPr>
              <a:t>Ottobre </a:t>
            </a:r>
            <a:r>
              <a:rPr lang="it-IT" dirty="0">
                <a:latin typeface="Courier New" panose="02070309020205020404" pitchFamily="49" charset="0"/>
                <a:cs typeface="Courier New" panose="02070309020205020404" pitchFamily="49" charset="0"/>
              </a:rPr>
              <a:t>1885</a:t>
            </a:r>
          </a:p>
          <a:p>
            <a:r>
              <a:rPr lang="it-IT" dirty="0">
                <a:latin typeface="Courier New" panose="02070309020205020404" pitchFamily="49" charset="0"/>
                <a:cs typeface="Courier New" panose="02070309020205020404" pitchFamily="49" charset="0"/>
              </a:rPr>
              <a:t>C</a:t>
            </a:r>
            <a:r>
              <a:rPr lang="it-IT" dirty="0" smtClean="0">
                <a:latin typeface="Courier New" panose="02070309020205020404" pitchFamily="49" charset="0"/>
                <a:cs typeface="Courier New" panose="02070309020205020404" pitchFamily="49" charset="0"/>
              </a:rPr>
              <a:t>omportamento </a:t>
            </a:r>
            <a:r>
              <a:rPr lang="it-IT" dirty="0">
                <a:latin typeface="Courier New" panose="02070309020205020404" pitchFamily="49" charset="0"/>
                <a:cs typeface="Courier New" panose="02070309020205020404" pitchFamily="49" charset="0"/>
              </a:rPr>
              <a:t>adeguato e corretto</a:t>
            </a:r>
          </a:p>
          <a:p>
            <a:r>
              <a:rPr lang="it-IT" dirty="0">
                <a:latin typeface="Courier New" panose="02070309020205020404" pitchFamily="49" charset="0"/>
                <a:cs typeface="Courier New" panose="02070309020205020404" pitchFamily="49" charset="0"/>
              </a:rPr>
              <a:t>P</a:t>
            </a:r>
            <a:r>
              <a:rPr lang="it-IT" dirty="0" smtClean="0">
                <a:latin typeface="Courier New" panose="02070309020205020404" pitchFamily="49" charset="0"/>
                <a:cs typeface="Courier New" panose="02070309020205020404" pitchFamily="49" charset="0"/>
              </a:rPr>
              <a:t>adre </a:t>
            </a:r>
            <a:r>
              <a:rPr lang="it-IT" dirty="0" err="1">
                <a:latin typeface="Courier New" panose="02070309020205020404" pitchFamily="49" charset="0"/>
                <a:cs typeface="Courier New" panose="02070309020205020404" pitchFamily="49" charset="0"/>
              </a:rPr>
              <a:t>sostraio</a:t>
            </a:r>
            <a:r>
              <a:rPr lang="it-IT" dirty="0">
                <a:latin typeface="Courier New" panose="02070309020205020404" pitchFamily="49" charset="0"/>
                <a:cs typeface="Courier New" panose="02070309020205020404" pitchFamily="49" charset="0"/>
              </a:rPr>
              <a:t>, madre cucitrice</a:t>
            </a:r>
          </a:p>
          <a:p>
            <a:r>
              <a:rPr lang="it-IT" dirty="0">
                <a:latin typeface="Courier New" panose="02070309020205020404" pitchFamily="49" charset="0"/>
                <a:cs typeface="Courier New" panose="02070309020205020404" pitchFamily="49" charset="0"/>
              </a:rPr>
              <a:t>L</a:t>
            </a:r>
            <a:r>
              <a:rPr lang="it-IT" dirty="0" smtClean="0">
                <a:latin typeface="Courier New" panose="02070309020205020404" pitchFamily="49" charset="0"/>
                <a:cs typeface="Courier New" panose="02070309020205020404" pitchFamily="49" charset="0"/>
              </a:rPr>
              <a:t>a </a:t>
            </a:r>
            <a:r>
              <a:rPr lang="it-IT" dirty="0">
                <a:latin typeface="Courier New" panose="02070309020205020404" pitchFamily="49" charset="0"/>
                <a:cs typeface="Courier New" panose="02070309020205020404" pitchFamily="49" charset="0"/>
              </a:rPr>
              <a:t>famiglia è composta da quattro figli</a:t>
            </a:r>
          </a:p>
          <a:p>
            <a:r>
              <a:rPr lang="it-IT" dirty="0">
                <a:latin typeface="Courier New" panose="02070309020205020404" pitchFamily="49" charset="0"/>
                <a:cs typeface="Courier New" panose="02070309020205020404" pitchFamily="49" charset="0"/>
              </a:rPr>
              <a:t>T</a:t>
            </a:r>
            <a:r>
              <a:rPr lang="it-IT" dirty="0" smtClean="0">
                <a:latin typeface="Courier New" panose="02070309020205020404" pitchFamily="49" charset="0"/>
                <a:cs typeface="Courier New" panose="02070309020205020404" pitchFamily="49" charset="0"/>
              </a:rPr>
              <a:t>utore</a:t>
            </a:r>
            <a:r>
              <a:rPr lang="it-IT" dirty="0">
                <a:latin typeface="Courier New" panose="02070309020205020404" pitchFamily="49" charset="0"/>
                <a:cs typeface="Courier New" panose="02070309020205020404" pitchFamily="49" charset="0"/>
              </a:rPr>
              <a:t>: Magnoni Pasquale</a:t>
            </a:r>
          </a:p>
          <a:p>
            <a:r>
              <a:rPr lang="it-IT" dirty="0">
                <a:latin typeface="Courier New" panose="02070309020205020404" pitchFamily="49" charset="0"/>
                <a:cs typeface="Courier New" panose="02070309020205020404" pitchFamily="49" charset="0"/>
              </a:rPr>
              <a:t>Dimesso il 4 </a:t>
            </a:r>
            <a:r>
              <a:rPr lang="it-IT" dirty="0" smtClean="0">
                <a:latin typeface="Courier New" panose="02070309020205020404" pitchFamily="49" charset="0"/>
                <a:cs typeface="Courier New" panose="02070309020205020404" pitchFamily="49" charset="0"/>
              </a:rPr>
              <a:t>Ottobre </a:t>
            </a:r>
            <a:r>
              <a:rPr lang="it-IT" dirty="0">
                <a:latin typeface="Courier New" panose="02070309020205020404" pitchFamily="49" charset="0"/>
                <a:cs typeface="Courier New" panose="02070309020205020404" pitchFamily="49" charset="0"/>
              </a:rPr>
              <a:t>1888 </a:t>
            </a:r>
            <a:endParaRPr lang="it-IT" dirty="0" smtClean="0">
              <a:latin typeface="Courier New" panose="02070309020205020404" pitchFamily="49" charset="0"/>
              <a:cs typeface="Courier New" panose="02070309020205020404" pitchFamily="49" charset="0"/>
            </a:endParaRPr>
          </a:p>
          <a:p>
            <a:pPr marL="0" indent="0" algn="r">
              <a:buNone/>
            </a:pPr>
            <a:r>
              <a:rPr lang="it-IT" dirty="0" smtClean="0">
                <a:latin typeface="Courier New" panose="02070309020205020404" pitchFamily="49" charset="0"/>
                <a:cs typeface="Courier New" panose="02070309020205020404" pitchFamily="49" charset="0"/>
              </a:rPr>
              <a:t>CAMILLA SPADA</a:t>
            </a:r>
            <a:endParaRPr lang="it-IT" dirty="0">
              <a:latin typeface="Courier New" panose="02070309020205020404" pitchFamily="49" charset="0"/>
              <a:cs typeface="Courier New" panose="02070309020205020404" pitchFamily="49" charset="0"/>
            </a:endParaRPr>
          </a:p>
          <a:p>
            <a:endParaRPr lang="it-IT" dirty="0"/>
          </a:p>
          <a:p>
            <a:endParaRPr lang="it-IT"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anim calcmode="lin" valueType="num">
                                      <p:cBhvr>
                                        <p:cTn id="8" dur="1500" fill="hold"/>
                                        <p:tgtEl>
                                          <p:spTgt spid="2"/>
                                        </p:tgtEl>
                                        <p:attrNameLst>
                                          <p:attrName>ppt_w</p:attrName>
                                        </p:attrNameLst>
                                      </p:cBhvr>
                                      <p:tavLst>
                                        <p:tav tm="0" fmla="#ppt_w*sin(2.5*pi*$)">
                                          <p:val>
                                            <p:fltVal val="0"/>
                                          </p:val>
                                        </p:tav>
                                        <p:tav tm="100000">
                                          <p:val>
                                            <p:fltVal val="1"/>
                                          </p:val>
                                        </p:tav>
                                      </p:tavLst>
                                    </p:anim>
                                    <p:anim calcmode="lin" valueType="num">
                                      <p:cBhvr>
                                        <p:cTn id="9" dur="1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heel(1)">
                                      <p:cBhvr>
                                        <p:cTn id="14" dur="2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heel(1)">
                                      <p:cBhvr>
                                        <p:cTn id="19" dur="2000"/>
                                        <p:tgtEl>
                                          <p:spTgt spid="3">
                                            <p:txEl>
                                              <p:pRg st="1" end="1"/>
                                            </p:txEl>
                                          </p:spTgt>
                                        </p:tgtEl>
                                      </p:cBhvr>
                                    </p:animEffect>
                                  </p:childTnLst>
                                </p:cTn>
                              </p:par>
                              <p:par>
                                <p:cTn id="20" presetID="21" presetClass="entr" presetSubtype="1" fill="hold"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heel(1)">
                                      <p:cBhvr>
                                        <p:cTn id="22" dur="2000"/>
                                        <p:tgtEl>
                                          <p:spTgt spid="3">
                                            <p:txEl>
                                              <p:pRg st="2" end="2"/>
                                            </p:txEl>
                                          </p:spTgt>
                                        </p:tgtEl>
                                      </p:cBhvr>
                                    </p:animEffect>
                                  </p:childTnLst>
                                </p:cTn>
                              </p:par>
                              <p:par>
                                <p:cTn id="23" presetID="21" presetClass="entr" presetSubtype="1"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wheel(1)">
                                      <p:cBhvr>
                                        <p:cTn id="25" dur="2000"/>
                                        <p:tgtEl>
                                          <p:spTgt spid="3">
                                            <p:txEl>
                                              <p:pRg st="3" end="3"/>
                                            </p:txEl>
                                          </p:spTgt>
                                        </p:tgtEl>
                                      </p:cBhvr>
                                    </p:animEffect>
                                  </p:childTnLst>
                                </p:cTn>
                              </p:par>
                              <p:par>
                                <p:cTn id="26" presetID="21" presetClass="entr" presetSubtype="1" fill="hold" nodeType="with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wheel(1)">
                                      <p:cBhvr>
                                        <p:cTn id="28" dur="2000"/>
                                        <p:tgtEl>
                                          <p:spTgt spid="3">
                                            <p:txEl>
                                              <p:pRg st="4" end="4"/>
                                            </p:txEl>
                                          </p:spTgt>
                                        </p:tgtEl>
                                      </p:cBhvr>
                                    </p:animEffect>
                                  </p:childTnLst>
                                </p:cTn>
                              </p:par>
                              <p:par>
                                <p:cTn id="29" presetID="21" presetClass="entr" presetSubtype="1"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wheel(1)">
                                      <p:cBhvr>
                                        <p:cTn id="31" dur="2000"/>
                                        <p:tgtEl>
                                          <p:spTgt spid="3">
                                            <p:txEl>
                                              <p:pRg st="5" end="5"/>
                                            </p:txEl>
                                          </p:spTgt>
                                        </p:tgtEl>
                                      </p:cBhvr>
                                    </p:animEffect>
                                  </p:childTnLst>
                                </p:cTn>
                              </p:par>
                              <p:par>
                                <p:cTn id="32" presetID="21" presetClass="entr" presetSubtype="1" fill="hold" nodeType="with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wheel(1)">
                                      <p:cBhvr>
                                        <p:cTn id="34" dur="2000"/>
                                        <p:tgtEl>
                                          <p:spTgt spid="3">
                                            <p:txEl>
                                              <p:pRg st="6" end="6"/>
                                            </p:txEl>
                                          </p:spTgt>
                                        </p:tgtEl>
                                      </p:cBhvr>
                                    </p:animEffect>
                                  </p:childTnLst>
                                </p:cTn>
                              </p:par>
                              <p:par>
                                <p:cTn id="35" presetID="21" presetClass="entr" presetSubtype="1" fill="hold"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wheel(1)">
                                      <p:cBhvr>
                                        <p:cTn id="37" dur="2000"/>
                                        <p:tgtEl>
                                          <p:spTgt spid="3">
                                            <p:txEl>
                                              <p:pRg st="7" end="7"/>
                                            </p:txEl>
                                          </p:spTgt>
                                        </p:tgtEl>
                                      </p:cBhvr>
                                    </p:animEffect>
                                  </p:childTnLst>
                                </p:cTn>
                              </p:par>
                              <p:par>
                                <p:cTn id="38" presetID="21" presetClass="entr" presetSubtype="1" fill="hold" nodeType="withEffect">
                                  <p:stCondLst>
                                    <p:cond delay="0"/>
                                  </p:stCondLst>
                                  <p:childTnLst>
                                    <p:set>
                                      <p:cBhvr>
                                        <p:cTn id="39" dur="1" fill="hold">
                                          <p:stCondLst>
                                            <p:cond delay="0"/>
                                          </p:stCondLst>
                                        </p:cTn>
                                        <p:tgtEl>
                                          <p:spTgt spid="3">
                                            <p:txEl>
                                              <p:pRg st="8" end="8"/>
                                            </p:txEl>
                                          </p:spTgt>
                                        </p:tgtEl>
                                        <p:attrNameLst>
                                          <p:attrName>style.visibility</p:attrName>
                                        </p:attrNameLst>
                                      </p:cBhvr>
                                      <p:to>
                                        <p:strVal val="visible"/>
                                      </p:to>
                                    </p:set>
                                    <p:animEffect transition="in" filter="wheel(1)">
                                      <p:cBhvr>
                                        <p:cTn id="40"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dirty="0"/>
              <a:t>INZADI </a:t>
            </a:r>
            <a:r>
              <a:rPr lang="it-IT" b="1" dirty="0" smtClean="0"/>
              <a:t>FIORENZO     188/2</a:t>
            </a:r>
            <a:endParaRPr lang="it-IT" b="1" dirty="0"/>
          </a:p>
        </p:txBody>
      </p:sp>
      <p:sp>
        <p:nvSpPr>
          <p:cNvPr id="3" name="Segnaposto contenuto 2"/>
          <p:cNvSpPr>
            <a:spLocks noGrp="1"/>
          </p:cNvSpPr>
          <p:nvPr>
            <p:ph idx="1"/>
          </p:nvPr>
        </p:nvSpPr>
        <p:spPr/>
        <p:txBody>
          <a:bodyPr>
            <a:normAutofit lnSpcReduction="10000"/>
          </a:bodyPr>
          <a:lstStyle/>
          <a:p>
            <a:r>
              <a:rPr lang="it-IT" dirty="0" smtClean="0">
                <a:latin typeface="Courier New" panose="02070309020205020404" pitchFamily="49" charset="0"/>
                <a:cs typeface="Courier New" panose="02070309020205020404" pitchFamily="49" charset="0"/>
              </a:rPr>
              <a:t>Nato a </a:t>
            </a:r>
            <a:r>
              <a:rPr lang="it-IT" dirty="0">
                <a:latin typeface="Courier New" panose="02070309020205020404" pitchFamily="49" charset="0"/>
                <a:cs typeface="Courier New" panose="02070309020205020404" pitchFamily="49" charset="0"/>
              </a:rPr>
              <a:t>M</a:t>
            </a:r>
            <a:r>
              <a:rPr lang="it-IT" dirty="0" smtClean="0">
                <a:latin typeface="Courier New" panose="02070309020205020404" pitchFamily="49" charset="0"/>
                <a:cs typeface="Courier New" panose="02070309020205020404" pitchFamily="49" charset="0"/>
              </a:rPr>
              <a:t>ilano il 6 Luglio 1919</a:t>
            </a:r>
          </a:p>
          <a:p>
            <a:r>
              <a:rPr lang="it-IT" dirty="0" smtClean="0">
                <a:latin typeface="Courier New" panose="02070309020205020404" pitchFamily="49" charset="0"/>
                <a:cs typeface="Courier New" panose="02070309020205020404" pitchFamily="49" charset="0"/>
              </a:rPr>
              <a:t>Il padre </a:t>
            </a:r>
            <a:r>
              <a:rPr lang="it-IT" dirty="0">
                <a:latin typeface="Courier New" panose="02070309020205020404" pitchFamily="49" charset="0"/>
                <a:cs typeface="Courier New" panose="02070309020205020404" pitchFamily="49" charset="0"/>
              </a:rPr>
              <a:t>G</a:t>
            </a:r>
            <a:r>
              <a:rPr lang="it-IT" dirty="0" smtClean="0">
                <a:latin typeface="Courier New" panose="02070309020205020404" pitchFamily="49" charset="0"/>
                <a:cs typeface="Courier New" panose="02070309020205020404" pitchFamily="49" charset="0"/>
              </a:rPr>
              <a:t>iovanni, morì il 5 Luglio 1923</a:t>
            </a:r>
          </a:p>
          <a:p>
            <a:r>
              <a:rPr lang="it-IT" dirty="0" smtClean="0">
                <a:latin typeface="Courier New" panose="02070309020205020404" pitchFamily="49" charset="0"/>
                <a:cs typeface="Courier New" panose="02070309020205020404" pitchFamily="49" charset="0"/>
              </a:rPr>
              <a:t>Ammesso il 30 Marzo 1926</a:t>
            </a:r>
          </a:p>
          <a:p>
            <a:r>
              <a:rPr lang="it-IT" dirty="0" smtClean="0">
                <a:latin typeface="Courier New" panose="02070309020205020404" pitchFamily="49" charset="0"/>
                <a:cs typeface="Courier New" panose="02070309020205020404" pitchFamily="49" charset="0"/>
              </a:rPr>
              <a:t>Cattiva condotta, intelligenza mediocre e una buona indole</a:t>
            </a:r>
          </a:p>
          <a:p>
            <a:r>
              <a:rPr lang="it-IT" dirty="0" smtClean="0">
                <a:latin typeface="Courier New" panose="02070309020205020404" pitchFamily="49" charset="0"/>
                <a:cs typeface="Courier New" panose="02070309020205020404" pitchFamily="49" charset="0"/>
              </a:rPr>
              <a:t>Padre prestinaio, madre portinaia</a:t>
            </a:r>
          </a:p>
          <a:p>
            <a:r>
              <a:rPr lang="it-IT" dirty="0" smtClean="0">
                <a:latin typeface="Courier New" panose="02070309020205020404" pitchFamily="49" charset="0"/>
                <a:cs typeface="Courier New" panose="02070309020205020404" pitchFamily="49" charset="0"/>
              </a:rPr>
              <a:t>La famiglia è composta da due figli</a:t>
            </a:r>
          </a:p>
          <a:p>
            <a:r>
              <a:rPr lang="it-IT" dirty="0" smtClean="0">
                <a:latin typeface="Courier New" panose="02070309020205020404" pitchFamily="49" charset="0"/>
                <a:cs typeface="Courier New" panose="02070309020205020404" pitchFamily="49" charset="0"/>
              </a:rPr>
              <a:t>Espulso il 9 Luglio del 1932</a:t>
            </a:r>
          </a:p>
          <a:p>
            <a:pPr marL="0" indent="0" algn="r">
              <a:buNone/>
            </a:pPr>
            <a:r>
              <a:rPr lang="it-IT" dirty="0" smtClean="0">
                <a:latin typeface="Courier New" panose="02070309020205020404" pitchFamily="49" charset="0"/>
                <a:cs typeface="Courier New" panose="02070309020205020404" pitchFamily="49" charset="0"/>
              </a:rPr>
              <a:t>JO SIRIGU</a:t>
            </a:r>
          </a:p>
          <a:p>
            <a:pPr marL="0" indent="0">
              <a:buNone/>
            </a:pPr>
            <a:endParaRPr lang="it-IT" dirty="0">
              <a:latin typeface="Courier New" panose="02070309020205020404" pitchFamily="49" charset="0"/>
              <a:cs typeface="Courier New" panose="02070309020205020404" pitchFamily="49"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anim calcmode="lin" valueType="num">
                                      <p:cBhvr>
                                        <p:cTn id="8" dur="1500" fill="hold"/>
                                        <p:tgtEl>
                                          <p:spTgt spid="2"/>
                                        </p:tgtEl>
                                        <p:attrNameLst>
                                          <p:attrName>ppt_w</p:attrName>
                                        </p:attrNameLst>
                                      </p:cBhvr>
                                      <p:tavLst>
                                        <p:tav tm="0" fmla="#ppt_w*sin(2.5*pi*$)">
                                          <p:val>
                                            <p:fltVal val="0"/>
                                          </p:val>
                                        </p:tav>
                                        <p:tav tm="100000">
                                          <p:val>
                                            <p:fltVal val="1"/>
                                          </p:val>
                                        </p:tav>
                                      </p:tavLst>
                                    </p:anim>
                                    <p:anim calcmode="lin" valueType="num">
                                      <p:cBhvr>
                                        <p:cTn id="9" dur="1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heel(1)">
                                      <p:cBhvr>
                                        <p:cTn id="14" dur="2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heel(1)">
                                      <p:cBhvr>
                                        <p:cTn id="19" dur="20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wheel(1)">
                                      <p:cBhvr>
                                        <p:cTn id="24" dur="20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wheel(1)">
                                      <p:cBhvr>
                                        <p:cTn id="29" dur="20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wheel(1)">
                                      <p:cBhvr>
                                        <p:cTn id="34" dur="20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wheel(1)">
                                      <p:cBhvr>
                                        <p:cTn id="39" dur="2000"/>
                                        <p:tgtEl>
                                          <p:spTgt spid="3">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wheel(1)">
                                      <p:cBhvr>
                                        <p:cTn id="44" dur="2000"/>
                                        <p:tgtEl>
                                          <p:spTgt spid="3">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wheel(1)">
                                      <p:cBhvr>
                                        <p:cTn id="49"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dirty="0"/>
              <a:t>NAVARRA </a:t>
            </a:r>
            <a:r>
              <a:rPr lang="it-IT" b="1" dirty="0" smtClean="0"/>
              <a:t>SEBASTIANO    299/3</a:t>
            </a:r>
            <a:endParaRPr lang="it-IT" b="1" dirty="0"/>
          </a:p>
        </p:txBody>
      </p:sp>
      <p:sp>
        <p:nvSpPr>
          <p:cNvPr id="3" name="Segnaposto contenuto 2"/>
          <p:cNvSpPr>
            <a:spLocks noGrp="1"/>
          </p:cNvSpPr>
          <p:nvPr>
            <p:ph idx="1"/>
          </p:nvPr>
        </p:nvSpPr>
        <p:spPr/>
        <p:txBody>
          <a:bodyPr>
            <a:normAutofit fontScale="92500" lnSpcReduction="20000"/>
          </a:bodyPr>
          <a:lstStyle/>
          <a:p>
            <a:r>
              <a:rPr lang="it-IT" dirty="0" smtClean="0">
                <a:latin typeface="Courier New" panose="02070309020205020404" pitchFamily="49" charset="0"/>
                <a:cs typeface="Courier New" panose="02070309020205020404" pitchFamily="49" charset="0"/>
              </a:rPr>
              <a:t>Nato nel 26 Luglio del 1931</a:t>
            </a:r>
          </a:p>
          <a:p>
            <a:r>
              <a:rPr lang="it-IT" dirty="0" smtClean="0">
                <a:latin typeface="Courier New" panose="02070309020205020404" pitchFamily="49" charset="0"/>
                <a:cs typeface="Courier New" panose="02070309020205020404" pitchFamily="49" charset="0"/>
              </a:rPr>
              <a:t>I genitori morirono entrambi</a:t>
            </a:r>
          </a:p>
          <a:p>
            <a:r>
              <a:rPr lang="it-IT" dirty="0" smtClean="0">
                <a:latin typeface="Courier New" panose="02070309020205020404" pitchFamily="49" charset="0"/>
                <a:cs typeface="Courier New" panose="02070309020205020404" pitchFamily="49" charset="0"/>
              </a:rPr>
              <a:t>Ammesso il 19 Dicembre del 1940 </a:t>
            </a:r>
          </a:p>
          <a:p>
            <a:r>
              <a:rPr lang="it-IT" dirty="0" smtClean="0">
                <a:latin typeface="Courier New" panose="02070309020205020404" pitchFamily="49" charset="0"/>
                <a:cs typeface="Courier New" panose="02070309020205020404" pitchFamily="49" charset="0"/>
              </a:rPr>
              <a:t>Semplice e timido, si mostrava ubbidiente e corretto nell'ambito scolastico e lavorativo</a:t>
            </a:r>
          </a:p>
          <a:p>
            <a:r>
              <a:rPr lang="it-IT" dirty="0" smtClean="0">
                <a:latin typeface="Courier New" panose="02070309020205020404" pitchFamily="49" charset="0"/>
                <a:cs typeface="Courier New" panose="02070309020205020404" pitchFamily="49" charset="0"/>
              </a:rPr>
              <a:t>La famiglia è composta da tre figli</a:t>
            </a:r>
          </a:p>
          <a:p>
            <a:r>
              <a:rPr lang="it-IT" dirty="0" smtClean="0">
                <a:latin typeface="Courier New" panose="02070309020205020404" pitchFamily="49" charset="0"/>
                <a:cs typeface="Courier New" panose="02070309020205020404" pitchFamily="49" charset="0"/>
              </a:rPr>
              <a:t>Tutore: </a:t>
            </a:r>
            <a:r>
              <a:rPr lang="it-IT" dirty="0">
                <a:latin typeface="Courier New" panose="02070309020205020404" pitchFamily="49" charset="0"/>
                <a:cs typeface="Courier New" panose="02070309020205020404" pitchFamily="49" charset="0"/>
              </a:rPr>
              <a:t>C</a:t>
            </a:r>
            <a:r>
              <a:rPr lang="it-IT" dirty="0" smtClean="0">
                <a:latin typeface="Courier New" panose="02070309020205020404" pitchFamily="49" charset="0"/>
                <a:cs typeface="Courier New" panose="02070309020205020404" pitchFamily="49" charset="0"/>
              </a:rPr>
              <a:t>arlo </a:t>
            </a:r>
            <a:r>
              <a:rPr lang="it-IT" dirty="0">
                <a:latin typeface="Courier New" panose="02070309020205020404" pitchFamily="49" charset="0"/>
                <a:cs typeface="Courier New" panose="02070309020205020404" pitchFamily="49" charset="0"/>
              </a:rPr>
              <a:t>P</a:t>
            </a:r>
            <a:r>
              <a:rPr lang="it-IT" dirty="0" smtClean="0">
                <a:latin typeface="Courier New" panose="02070309020205020404" pitchFamily="49" charset="0"/>
                <a:cs typeface="Courier New" panose="02070309020205020404" pitchFamily="49" charset="0"/>
              </a:rPr>
              <a:t>inna</a:t>
            </a:r>
          </a:p>
          <a:p>
            <a:r>
              <a:rPr lang="it-IT" dirty="0" smtClean="0">
                <a:latin typeface="Courier New" panose="02070309020205020404" pitchFamily="49" charset="0"/>
                <a:cs typeface="Courier New" panose="02070309020205020404" pitchFamily="49" charset="0"/>
              </a:rPr>
              <a:t>Ritirato anticipatamente nel 18 Agosto del 1945</a:t>
            </a:r>
          </a:p>
          <a:p>
            <a:pPr marL="0" indent="0" algn="r">
              <a:buNone/>
            </a:pPr>
            <a:r>
              <a:rPr lang="it-IT" dirty="0" smtClean="0">
                <a:latin typeface="Courier New" panose="02070309020205020404" pitchFamily="49" charset="0"/>
                <a:cs typeface="Courier New" panose="02070309020205020404" pitchFamily="49" charset="0"/>
              </a:rPr>
              <a:t>ELISA PERRONE</a:t>
            </a:r>
            <a:endParaRPr lang="it-IT" dirty="0">
              <a:latin typeface="Courier New" panose="02070309020205020404" pitchFamily="49" charset="0"/>
              <a:cs typeface="Courier New" panose="02070309020205020404" pitchFamily="49"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anim calcmode="lin" valueType="num">
                                      <p:cBhvr>
                                        <p:cTn id="8" dur="1500" fill="hold"/>
                                        <p:tgtEl>
                                          <p:spTgt spid="2"/>
                                        </p:tgtEl>
                                        <p:attrNameLst>
                                          <p:attrName>ppt_w</p:attrName>
                                        </p:attrNameLst>
                                      </p:cBhvr>
                                      <p:tavLst>
                                        <p:tav tm="0" fmla="#ppt_w*sin(2.5*pi*$)">
                                          <p:val>
                                            <p:fltVal val="0"/>
                                          </p:val>
                                        </p:tav>
                                        <p:tav tm="100000">
                                          <p:val>
                                            <p:fltVal val="1"/>
                                          </p:val>
                                        </p:tav>
                                      </p:tavLst>
                                    </p:anim>
                                    <p:anim calcmode="lin" valueType="num">
                                      <p:cBhvr>
                                        <p:cTn id="9" dur="1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heel(1)">
                                      <p:cBhvr>
                                        <p:cTn id="14" dur="2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heel(1)">
                                      <p:cBhvr>
                                        <p:cTn id="19" dur="20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wheel(1)">
                                      <p:cBhvr>
                                        <p:cTn id="24" dur="20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wheel(1)">
                                      <p:cBhvr>
                                        <p:cTn id="29" dur="20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wheel(1)">
                                      <p:cBhvr>
                                        <p:cTn id="34" dur="20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wheel(1)">
                                      <p:cBhvr>
                                        <p:cTn id="39" dur="2000"/>
                                        <p:tgtEl>
                                          <p:spTgt spid="3">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wheel(1)">
                                      <p:cBhvr>
                                        <p:cTn id="44" dur="2000"/>
                                        <p:tgtEl>
                                          <p:spTgt spid="3">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wheel(1)">
                                      <p:cBhvr>
                                        <p:cTn id="49"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dirty="0"/>
              <a:t>LANZI </a:t>
            </a:r>
            <a:r>
              <a:rPr lang="it-IT" b="1" dirty="0" smtClean="0"/>
              <a:t>CARLO      188/13</a:t>
            </a:r>
            <a:endParaRPr lang="it-IT" b="1" dirty="0"/>
          </a:p>
        </p:txBody>
      </p:sp>
      <p:sp>
        <p:nvSpPr>
          <p:cNvPr id="3" name="Segnaposto contenuto 2"/>
          <p:cNvSpPr>
            <a:spLocks noGrp="1"/>
          </p:cNvSpPr>
          <p:nvPr>
            <p:ph idx="1"/>
          </p:nvPr>
        </p:nvSpPr>
        <p:spPr/>
        <p:txBody>
          <a:bodyPr>
            <a:normAutofit fontScale="92500" lnSpcReduction="10000"/>
          </a:bodyPr>
          <a:lstStyle/>
          <a:p>
            <a:r>
              <a:rPr lang="it-IT" dirty="0" smtClean="0">
                <a:latin typeface="Courier New" panose="02070309020205020404" pitchFamily="49" charset="0"/>
                <a:cs typeface="Courier New" panose="02070309020205020404" pitchFamily="49" charset="0"/>
              </a:rPr>
              <a:t>Nato a </a:t>
            </a:r>
            <a:r>
              <a:rPr lang="it-IT" dirty="0">
                <a:latin typeface="Courier New" panose="02070309020205020404" pitchFamily="49" charset="0"/>
                <a:cs typeface="Courier New" panose="02070309020205020404" pitchFamily="49" charset="0"/>
              </a:rPr>
              <a:t>M</a:t>
            </a:r>
            <a:r>
              <a:rPr lang="it-IT" dirty="0" smtClean="0">
                <a:latin typeface="Courier New" panose="02070309020205020404" pitchFamily="49" charset="0"/>
                <a:cs typeface="Courier New" panose="02070309020205020404" pitchFamily="49" charset="0"/>
              </a:rPr>
              <a:t>ilano il 21 Agosto 1889</a:t>
            </a:r>
          </a:p>
          <a:p>
            <a:r>
              <a:rPr lang="it-IT" dirty="0" smtClean="0">
                <a:latin typeface="Courier New" panose="02070309020205020404" pitchFamily="49" charset="0"/>
                <a:cs typeface="Courier New" panose="02070309020205020404" pitchFamily="49" charset="0"/>
              </a:rPr>
              <a:t>I genitori morirono entrambi</a:t>
            </a:r>
          </a:p>
          <a:p>
            <a:r>
              <a:rPr lang="it-IT" dirty="0" smtClean="0">
                <a:latin typeface="Courier New" panose="02070309020205020404" pitchFamily="49" charset="0"/>
                <a:cs typeface="Courier New" panose="02070309020205020404" pitchFamily="49" charset="0"/>
              </a:rPr>
              <a:t>Ammesso il 7 Aprile 1899</a:t>
            </a:r>
          </a:p>
          <a:p>
            <a:r>
              <a:rPr lang="it-IT" dirty="0" smtClean="0">
                <a:latin typeface="Courier New" panose="02070309020205020404" pitchFamily="49" charset="0"/>
                <a:cs typeface="Courier New" panose="02070309020205020404" pitchFamily="49" charset="0"/>
              </a:rPr>
              <a:t>Comportamento inopportuno e inefficiente</a:t>
            </a:r>
          </a:p>
          <a:p>
            <a:r>
              <a:rPr lang="it-IT" dirty="0" smtClean="0">
                <a:latin typeface="Courier New" panose="02070309020205020404" pitchFamily="49" charset="0"/>
                <a:cs typeface="Courier New" panose="02070309020205020404" pitchFamily="49" charset="0"/>
              </a:rPr>
              <a:t>Madre casalinga</a:t>
            </a:r>
          </a:p>
          <a:p>
            <a:r>
              <a:rPr lang="it-IT" dirty="0" smtClean="0">
                <a:latin typeface="Courier New" panose="02070309020205020404" pitchFamily="49" charset="0"/>
                <a:cs typeface="Courier New" panose="02070309020205020404" pitchFamily="49" charset="0"/>
              </a:rPr>
              <a:t>La famiglia è composta da quattro figli </a:t>
            </a:r>
          </a:p>
          <a:p>
            <a:r>
              <a:rPr lang="it-IT" dirty="0" smtClean="0">
                <a:latin typeface="Courier New" panose="02070309020205020404" pitchFamily="49" charset="0"/>
                <a:cs typeface="Courier New" panose="02070309020205020404" pitchFamily="49" charset="0"/>
              </a:rPr>
              <a:t>Tutore: zio paterno, </a:t>
            </a:r>
            <a:r>
              <a:rPr lang="it-IT" dirty="0">
                <a:latin typeface="Courier New" panose="02070309020205020404" pitchFamily="49" charset="0"/>
                <a:cs typeface="Courier New" panose="02070309020205020404" pitchFamily="49" charset="0"/>
              </a:rPr>
              <a:t>F</a:t>
            </a:r>
            <a:r>
              <a:rPr lang="it-IT" dirty="0" smtClean="0">
                <a:latin typeface="Courier New" panose="02070309020205020404" pitchFamily="49" charset="0"/>
                <a:cs typeface="Courier New" panose="02070309020205020404" pitchFamily="49" charset="0"/>
              </a:rPr>
              <a:t>erdinando Lanzi</a:t>
            </a:r>
          </a:p>
          <a:p>
            <a:r>
              <a:rPr lang="it-IT" dirty="0" smtClean="0">
                <a:latin typeface="Courier New" panose="02070309020205020404" pitchFamily="49" charset="0"/>
                <a:cs typeface="Courier New" panose="02070309020205020404" pitchFamily="49" charset="0"/>
              </a:rPr>
              <a:t>Espulso il 9 Giugno 1906 </a:t>
            </a:r>
          </a:p>
          <a:p>
            <a:pPr marL="0" indent="0" algn="r">
              <a:buNone/>
            </a:pPr>
            <a:r>
              <a:rPr lang="it-IT" dirty="0" smtClean="0">
                <a:latin typeface="Courier New" panose="02070309020205020404" pitchFamily="49" charset="0"/>
                <a:cs typeface="Courier New" panose="02070309020205020404" pitchFamily="49" charset="0"/>
              </a:rPr>
              <a:t>LAURA GENNARI</a:t>
            </a:r>
            <a:endParaRPr lang="it-IT" dirty="0">
              <a:latin typeface="Courier New" panose="02070309020205020404" pitchFamily="49" charset="0"/>
              <a:cs typeface="Courier New" panose="02070309020205020404" pitchFamily="49"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anim calcmode="lin" valueType="num">
                                      <p:cBhvr>
                                        <p:cTn id="8" dur="1500" fill="hold"/>
                                        <p:tgtEl>
                                          <p:spTgt spid="2"/>
                                        </p:tgtEl>
                                        <p:attrNameLst>
                                          <p:attrName>ppt_w</p:attrName>
                                        </p:attrNameLst>
                                      </p:cBhvr>
                                      <p:tavLst>
                                        <p:tav tm="0" fmla="#ppt_w*sin(2.5*pi*$)">
                                          <p:val>
                                            <p:fltVal val="0"/>
                                          </p:val>
                                        </p:tav>
                                        <p:tav tm="100000">
                                          <p:val>
                                            <p:fltVal val="1"/>
                                          </p:val>
                                        </p:tav>
                                      </p:tavLst>
                                    </p:anim>
                                    <p:anim calcmode="lin" valueType="num">
                                      <p:cBhvr>
                                        <p:cTn id="9" dur="1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heel(1)">
                                      <p:cBhvr>
                                        <p:cTn id="14" dur="2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heel(1)">
                                      <p:cBhvr>
                                        <p:cTn id="19" dur="20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wheel(1)">
                                      <p:cBhvr>
                                        <p:cTn id="24" dur="20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wheel(1)">
                                      <p:cBhvr>
                                        <p:cTn id="29" dur="20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wheel(1)">
                                      <p:cBhvr>
                                        <p:cTn id="34" dur="20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wheel(1)">
                                      <p:cBhvr>
                                        <p:cTn id="39" dur="2000"/>
                                        <p:tgtEl>
                                          <p:spTgt spid="3">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wheel(1)">
                                      <p:cBhvr>
                                        <p:cTn id="44" dur="2000"/>
                                        <p:tgtEl>
                                          <p:spTgt spid="3">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wheel(1)">
                                      <p:cBhvr>
                                        <p:cTn id="49" dur="2000"/>
                                        <p:tgtEl>
                                          <p:spTgt spid="3">
                                            <p:txEl>
                                              <p:pRg st="7" end="7"/>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1" presetClass="entr" presetSubtype="1" fill="hold" nodeType="clickEffect">
                                  <p:stCondLst>
                                    <p:cond delay="0"/>
                                  </p:stCondLst>
                                  <p:childTnLst>
                                    <p:set>
                                      <p:cBhvr>
                                        <p:cTn id="53" dur="1" fill="hold">
                                          <p:stCondLst>
                                            <p:cond delay="0"/>
                                          </p:stCondLst>
                                        </p:cTn>
                                        <p:tgtEl>
                                          <p:spTgt spid="3">
                                            <p:txEl>
                                              <p:pRg st="8" end="8"/>
                                            </p:txEl>
                                          </p:spTgt>
                                        </p:tgtEl>
                                        <p:attrNameLst>
                                          <p:attrName>style.visibility</p:attrName>
                                        </p:attrNameLst>
                                      </p:cBhvr>
                                      <p:to>
                                        <p:strVal val="visible"/>
                                      </p:to>
                                    </p:set>
                                    <p:animEffect transition="in" filter="wheel(1)">
                                      <p:cBhvr>
                                        <p:cTn id="54"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dirty="0"/>
              <a:t>LATTUADA </a:t>
            </a:r>
            <a:r>
              <a:rPr lang="it-IT" b="1" dirty="0" smtClean="0"/>
              <a:t>GIUSEPPE     188/19</a:t>
            </a:r>
            <a:endParaRPr lang="it-IT" b="1" dirty="0"/>
          </a:p>
        </p:txBody>
      </p:sp>
      <p:sp>
        <p:nvSpPr>
          <p:cNvPr id="3" name="Segnaposto contenuto 2"/>
          <p:cNvSpPr>
            <a:spLocks noGrp="1"/>
          </p:cNvSpPr>
          <p:nvPr>
            <p:ph idx="1"/>
          </p:nvPr>
        </p:nvSpPr>
        <p:spPr/>
        <p:txBody>
          <a:bodyPr>
            <a:normAutofit fontScale="85000" lnSpcReduction="20000"/>
          </a:bodyPr>
          <a:lstStyle/>
          <a:p>
            <a:r>
              <a:rPr lang="it-IT" dirty="0" smtClean="0">
                <a:latin typeface="Courier New" panose="02070309020205020404" pitchFamily="49" charset="0"/>
                <a:cs typeface="Courier New" panose="02070309020205020404" pitchFamily="49" charset="0"/>
              </a:rPr>
              <a:t>Nato a </a:t>
            </a:r>
            <a:r>
              <a:rPr lang="it-IT" dirty="0">
                <a:latin typeface="Courier New" panose="02070309020205020404" pitchFamily="49" charset="0"/>
                <a:cs typeface="Courier New" panose="02070309020205020404" pitchFamily="49" charset="0"/>
              </a:rPr>
              <a:t>M</a:t>
            </a:r>
            <a:r>
              <a:rPr lang="it-IT" dirty="0" smtClean="0">
                <a:latin typeface="Courier New" panose="02070309020205020404" pitchFamily="49" charset="0"/>
                <a:cs typeface="Courier New" panose="02070309020205020404" pitchFamily="49" charset="0"/>
              </a:rPr>
              <a:t>ilano il 6 Gennaio 1894</a:t>
            </a:r>
          </a:p>
          <a:p>
            <a:r>
              <a:rPr lang="it-IT" dirty="0" smtClean="0">
                <a:latin typeface="Courier New" panose="02070309020205020404" pitchFamily="49" charset="0"/>
                <a:cs typeface="Courier New" panose="02070309020205020404" pitchFamily="49" charset="0"/>
              </a:rPr>
              <a:t>Il padre morì nel 1901</a:t>
            </a:r>
          </a:p>
          <a:p>
            <a:r>
              <a:rPr lang="it-IT" dirty="0" smtClean="0">
                <a:latin typeface="Courier New" panose="02070309020205020404" pitchFamily="49" charset="0"/>
                <a:cs typeface="Courier New" panose="02070309020205020404" pitchFamily="49" charset="0"/>
              </a:rPr>
              <a:t>Ammesso il 19 Novembre 1901</a:t>
            </a:r>
          </a:p>
          <a:p>
            <a:r>
              <a:rPr lang="it-IT" dirty="0" smtClean="0">
                <a:latin typeface="Courier New" panose="02070309020205020404" pitchFamily="49" charset="0"/>
                <a:cs typeface="Courier New" panose="02070309020205020404" pitchFamily="49" charset="0"/>
              </a:rPr>
              <a:t>Comportamenti poco idonei e mancato contegno</a:t>
            </a:r>
          </a:p>
          <a:p>
            <a:r>
              <a:rPr lang="it-IT" dirty="0" smtClean="0">
                <a:latin typeface="Courier New" panose="02070309020205020404" pitchFamily="49" charset="0"/>
                <a:cs typeface="Courier New" panose="02070309020205020404" pitchFamily="49" charset="0"/>
              </a:rPr>
              <a:t>Padre bidello, madre servente</a:t>
            </a:r>
          </a:p>
          <a:p>
            <a:r>
              <a:rPr lang="it-IT" dirty="0" smtClean="0">
                <a:latin typeface="Courier New" panose="02070309020205020404" pitchFamily="49" charset="0"/>
                <a:cs typeface="Courier New" panose="02070309020205020404" pitchFamily="49" charset="0"/>
              </a:rPr>
              <a:t>La famiglia è composta da due figli</a:t>
            </a:r>
          </a:p>
          <a:p>
            <a:r>
              <a:rPr lang="it-IT" dirty="0" smtClean="0">
                <a:latin typeface="Courier New" panose="02070309020205020404" pitchFamily="49" charset="0"/>
                <a:cs typeface="Courier New" panose="02070309020205020404" pitchFamily="49" charset="0"/>
              </a:rPr>
              <a:t>Tutore: nonna</a:t>
            </a:r>
          </a:p>
          <a:p>
            <a:r>
              <a:rPr lang="it-IT" dirty="0" smtClean="0">
                <a:latin typeface="Courier New" panose="02070309020205020404" pitchFamily="49" charset="0"/>
                <a:cs typeface="Courier New" panose="02070309020205020404" pitchFamily="49" charset="0"/>
              </a:rPr>
              <a:t>Professione: meccanico</a:t>
            </a:r>
          </a:p>
          <a:p>
            <a:r>
              <a:rPr lang="it-IT" dirty="0" smtClean="0">
                <a:latin typeface="Courier New" panose="02070309020205020404" pitchFamily="49" charset="0"/>
                <a:cs typeface="Courier New" panose="02070309020205020404" pitchFamily="49" charset="0"/>
              </a:rPr>
              <a:t>Dimesso il 12 </a:t>
            </a:r>
            <a:r>
              <a:rPr lang="it-IT" dirty="0">
                <a:latin typeface="Courier New" panose="02070309020205020404" pitchFamily="49" charset="0"/>
                <a:cs typeface="Courier New" panose="02070309020205020404" pitchFamily="49" charset="0"/>
              </a:rPr>
              <a:t>A</a:t>
            </a:r>
            <a:r>
              <a:rPr lang="it-IT" dirty="0" smtClean="0">
                <a:latin typeface="Courier New" panose="02070309020205020404" pitchFamily="49" charset="0"/>
                <a:cs typeface="Courier New" panose="02070309020205020404" pitchFamily="49" charset="0"/>
              </a:rPr>
              <a:t>gosto 1912</a:t>
            </a:r>
          </a:p>
          <a:p>
            <a:pPr marL="0" indent="0" algn="r">
              <a:buNone/>
            </a:pPr>
            <a:r>
              <a:rPr lang="it-IT" dirty="0" smtClean="0">
                <a:latin typeface="Courier New" panose="02070309020205020404" pitchFamily="49" charset="0"/>
                <a:cs typeface="Courier New" panose="02070309020205020404" pitchFamily="49" charset="0"/>
              </a:rPr>
              <a:t>SOFIA VISCARDI</a:t>
            </a:r>
          </a:p>
          <a:p>
            <a:endParaRPr lang="it-IT"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anim calcmode="lin" valueType="num">
                                      <p:cBhvr>
                                        <p:cTn id="8" dur="1500" fill="hold"/>
                                        <p:tgtEl>
                                          <p:spTgt spid="2"/>
                                        </p:tgtEl>
                                        <p:attrNameLst>
                                          <p:attrName>ppt_w</p:attrName>
                                        </p:attrNameLst>
                                      </p:cBhvr>
                                      <p:tavLst>
                                        <p:tav tm="0" fmla="#ppt_w*sin(2.5*pi*$)">
                                          <p:val>
                                            <p:fltVal val="0"/>
                                          </p:val>
                                        </p:tav>
                                        <p:tav tm="100000">
                                          <p:val>
                                            <p:fltVal val="1"/>
                                          </p:val>
                                        </p:tav>
                                      </p:tavLst>
                                    </p:anim>
                                    <p:anim calcmode="lin" valueType="num">
                                      <p:cBhvr>
                                        <p:cTn id="9" dur="1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heel(1)">
                                      <p:cBhvr>
                                        <p:cTn id="14" dur="2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heel(1)">
                                      <p:cBhvr>
                                        <p:cTn id="19" dur="20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wheel(1)">
                                      <p:cBhvr>
                                        <p:cTn id="24" dur="20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wheel(1)">
                                      <p:cBhvr>
                                        <p:cTn id="29" dur="20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wheel(1)">
                                      <p:cBhvr>
                                        <p:cTn id="34" dur="20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wheel(1)">
                                      <p:cBhvr>
                                        <p:cTn id="39" dur="2000"/>
                                        <p:tgtEl>
                                          <p:spTgt spid="3">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wheel(1)">
                                      <p:cBhvr>
                                        <p:cTn id="44" dur="2000"/>
                                        <p:tgtEl>
                                          <p:spTgt spid="3">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wheel(1)">
                                      <p:cBhvr>
                                        <p:cTn id="49" dur="2000"/>
                                        <p:tgtEl>
                                          <p:spTgt spid="3">
                                            <p:txEl>
                                              <p:pRg st="7" end="7"/>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1" presetClass="entr" presetSubtype="1" fill="hold" nodeType="clickEffect">
                                  <p:stCondLst>
                                    <p:cond delay="0"/>
                                  </p:stCondLst>
                                  <p:childTnLst>
                                    <p:set>
                                      <p:cBhvr>
                                        <p:cTn id="53" dur="1" fill="hold">
                                          <p:stCondLst>
                                            <p:cond delay="0"/>
                                          </p:stCondLst>
                                        </p:cTn>
                                        <p:tgtEl>
                                          <p:spTgt spid="3">
                                            <p:txEl>
                                              <p:pRg st="8" end="8"/>
                                            </p:txEl>
                                          </p:spTgt>
                                        </p:tgtEl>
                                        <p:attrNameLst>
                                          <p:attrName>style.visibility</p:attrName>
                                        </p:attrNameLst>
                                      </p:cBhvr>
                                      <p:to>
                                        <p:strVal val="visible"/>
                                      </p:to>
                                    </p:set>
                                    <p:animEffect transition="in" filter="wheel(1)">
                                      <p:cBhvr>
                                        <p:cTn id="54" dur="2000"/>
                                        <p:tgtEl>
                                          <p:spTgt spid="3">
                                            <p:txEl>
                                              <p:pRg st="8" end="8"/>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1" presetClass="entr" presetSubtype="1" fill="hold" nodeType="clickEffect">
                                  <p:stCondLst>
                                    <p:cond delay="0"/>
                                  </p:stCondLst>
                                  <p:childTnLst>
                                    <p:set>
                                      <p:cBhvr>
                                        <p:cTn id="58" dur="1" fill="hold">
                                          <p:stCondLst>
                                            <p:cond delay="0"/>
                                          </p:stCondLst>
                                        </p:cTn>
                                        <p:tgtEl>
                                          <p:spTgt spid="3">
                                            <p:txEl>
                                              <p:pRg st="9" end="9"/>
                                            </p:txEl>
                                          </p:spTgt>
                                        </p:tgtEl>
                                        <p:attrNameLst>
                                          <p:attrName>style.visibility</p:attrName>
                                        </p:attrNameLst>
                                      </p:cBhvr>
                                      <p:to>
                                        <p:strVal val="visible"/>
                                      </p:to>
                                    </p:set>
                                    <p:animEffect transition="in" filter="wheel(1)">
                                      <p:cBhvr>
                                        <p:cTn id="59" dur="2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dirty="0"/>
              <a:t> RIGAMONTI </a:t>
            </a:r>
            <a:r>
              <a:rPr lang="it-IT" b="1" dirty="0" smtClean="0"/>
              <a:t>ARTURO    104/12</a:t>
            </a:r>
            <a:endParaRPr lang="it-IT" b="1" dirty="0"/>
          </a:p>
        </p:txBody>
      </p:sp>
      <p:sp>
        <p:nvSpPr>
          <p:cNvPr id="3" name="Segnaposto contenuto 2"/>
          <p:cNvSpPr>
            <a:spLocks noGrp="1"/>
          </p:cNvSpPr>
          <p:nvPr>
            <p:ph idx="1"/>
          </p:nvPr>
        </p:nvSpPr>
        <p:spPr/>
        <p:txBody>
          <a:bodyPr>
            <a:noAutofit/>
          </a:bodyPr>
          <a:lstStyle/>
          <a:p>
            <a:r>
              <a:rPr lang="it-IT" sz="1900" dirty="0" smtClean="0">
                <a:latin typeface="Courier New" panose="02070309020205020404" pitchFamily="49" charset="0"/>
                <a:cs typeface="Courier New" panose="02070309020205020404" pitchFamily="49" charset="0"/>
              </a:rPr>
              <a:t>Nato a </a:t>
            </a:r>
            <a:r>
              <a:rPr lang="it-IT" sz="1900" dirty="0">
                <a:latin typeface="Courier New" panose="02070309020205020404" pitchFamily="49" charset="0"/>
                <a:cs typeface="Courier New" panose="02070309020205020404" pitchFamily="49" charset="0"/>
              </a:rPr>
              <a:t>M</a:t>
            </a:r>
            <a:r>
              <a:rPr lang="it-IT" sz="1900" dirty="0" smtClean="0">
                <a:latin typeface="Courier New" panose="02070309020205020404" pitchFamily="49" charset="0"/>
                <a:cs typeface="Courier New" panose="02070309020205020404" pitchFamily="49" charset="0"/>
              </a:rPr>
              <a:t>ilano il 25 Aprile 1883</a:t>
            </a:r>
          </a:p>
          <a:p>
            <a:r>
              <a:rPr lang="it-IT" sz="1900" dirty="0" smtClean="0">
                <a:latin typeface="Courier New" panose="02070309020205020404" pitchFamily="49" charset="0"/>
                <a:cs typeface="Courier New" panose="02070309020205020404" pitchFamily="49" charset="0"/>
              </a:rPr>
              <a:t>Ammesso l’11 Marzo 1894.</a:t>
            </a:r>
          </a:p>
          <a:p>
            <a:r>
              <a:rPr lang="it-IT" sz="1900" dirty="0" smtClean="0">
                <a:latin typeface="Courier New" panose="02070309020205020404" pitchFamily="49" charset="0"/>
                <a:cs typeface="Courier New" panose="02070309020205020404" pitchFamily="49" charset="0"/>
              </a:rPr>
              <a:t>Il padre morì il 27 Gennaio 1886</a:t>
            </a:r>
          </a:p>
          <a:p>
            <a:r>
              <a:rPr lang="it-IT" sz="1900" dirty="0" smtClean="0">
                <a:latin typeface="Courier New" panose="02070309020205020404" pitchFamily="49" charset="0"/>
                <a:cs typeface="Courier New" panose="02070309020205020404" pitchFamily="49" charset="0"/>
              </a:rPr>
              <a:t>Cattivo contegno</a:t>
            </a:r>
          </a:p>
          <a:p>
            <a:r>
              <a:rPr lang="it-IT" sz="1900" dirty="0" smtClean="0">
                <a:latin typeface="Courier New" panose="02070309020205020404" pitchFamily="49" charset="0"/>
                <a:cs typeface="Courier New" panose="02070309020205020404" pitchFamily="49" charset="0"/>
              </a:rPr>
              <a:t>Padre bottonaio, madre </a:t>
            </a:r>
            <a:r>
              <a:rPr lang="it-IT" sz="1900" dirty="0" err="1" smtClean="0">
                <a:latin typeface="Courier New" panose="02070309020205020404" pitchFamily="49" charset="0"/>
                <a:cs typeface="Courier New" panose="02070309020205020404" pitchFamily="49" charset="0"/>
              </a:rPr>
              <a:t>orlera</a:t>
            </a:r>
            <a:endParaRPr lang="it-IT" sz="1900" dirty="0" smtClean="0">
              <a:latin typeface="Courier New" panose="02070309020205020404" pitchFamily="49" charset="0"/>
              <a:cs typeface="Courier New" panose="02070309020205020404" pitchFamily="49" charset="0"/>
            </a:endParaRPr>
          </a:p>
          <a:p>
            <a:r>
              <a:rPr lang="it-IT" sz="1900" dirty="0" smtClean="0">
                <a:latin typeface="Courier New" panose="02070309020205020404" pitchFamily="49" charset="0"/>
                <a:cs typeface="Courier New" panose="02070309020205020404" pitchFamily="49" charset="0"/>
              </a:rPr>
              <a:t>La famiglia è composta da due figli</a:t>
            </a:r>
          </a:p>
          <a:p>
            <a:r>
              <a:rPr lang="it-IT" sz="1900" dirty="0" smtClean="0">
                <a:latin typeface="Courier New" panose="02070309020205020404" pitchFamily="49" charset="0"/>
                <a:cs typeface="Courier New" panose="02070309020205020404" pitchFamily="49" charset="0"/>
              </a:rPr>
              <a:t>Tutore: zio </a:t>
            </a:r>
            <a:r>
              <a:rPr lang="it-IT" sz="1900" dirty="0" err="1">
                <a:latin typeface="Courier New" panose="02070309020205020404" pitchFamily="49" charset="0"/>
                <a:cs typeface="Courier New" panose="02070309020205020404" pitchFamily="49" charset="0"/>
              </a:rPr>
              <a:t>M</a:t>
            </a:r>
            <a:r>
              <a:rPr lang="it-IT" sz="1900" dirty="0" err="1" smtClean="0">
                <a:latin typeface="Courier New" panose="02070309020205020404" pitchFamily="49" charset="0"/>
                <a:cs typeface="Courier New" panose="02070309020205020404" pitchFamily="49" charset="0"/>
              </a:rPr>
              <a:t>agliavacca</a:t>
            </a:r>
            <a:r>
              <a:rPr lang="it-IT" sz="1900" dirty="0" smtClean="0">
                <a:latin typeface="Courier New" panose="02070309020205020404" pitchFamily="49" charset="0"/>
                <a:cs typeface="Courier New" panose="02070309020205020404" pitchFamily="49" charset="0"/>
              </a:rPr>
              <a:t> </a:t>
            </a:r>
            <a:r>
              <a:rPr lang="it-IT" sz="1900" dirty="0">
                <a:latin typeface="Courier New" panose="02070309020205020404" pitchFamily="49" charset="0"/>
                <a:cs typeface="Courier New" panose="02070309020205020404" pitchFamily="49" charset="0"/>
              </a:rPr>
              <a:t>G</a:t>
            </a:r>
            <a:r>
              <a:rPr lang="it-IT" sz="1900" dirty="0" smtClean="0">
                <a:latin typeface="Courier New" panose="02070309020205020404" pitchFamily="49" charset="0"/>
                <a:cs typeface="Courier New" panose="02070309020205020404" pitchFamily="49" charset="0"/>
              </a:rPr>
              <a:t>aetano</a:t>
            </a:r>
          </a:p>
          <a:p>
            <a:r>
              <a:rPr lang="it-IT" sz="1900" dirty="0" smtClean="0">
                <a:latin typeface="Courier New" panose="02070309020205020404" pitchFamily="49" charset="0"/>
                <a:cs typeface="Courier New" panose="02070309020205020404" pitchFamily="49" charset="0"/>
              </a:rPr>
              <a:t>Professione: giardiniere</a:t>
            </a:r>
          </a:p>
          <a:p>
            <a:r>
              <a:rPr lang="it-IT" sz="1900" dirty="0" smtClean="0">
                <a:latin typeface="Courier New" panose="02070309020205020404" pitchFamily="49" charset="0"/>
                <a:cs typeface="Courier New" panose="02070309020205020404" pitchFamily="49" charset="0"/>
              </a:rPr>
              <a:t>Rilasciato anticipatamente il 22 Novembre 1899</a:t>
            </a:r>
          </a:p>
          <a:p>
            <a:pPr marL="0" indent="0" algn="r">
              <a:buNone/>
            </a:pPr>
            <a:r>
              <a:rPr lang="it-IT" sz="1900" dirty="0" smtClean="0">
                <a:latin typeface="Courier New" panose="02070309020205020404" pitchFamily="49" charset="0"/>
                <a:cs typeface="Courier New" panose="02070309020205020404" pitchFamily="49" charset="0"/>
              </a:rPr>
              <a:t>CHIARA NOCERA</a:t>
            </a:r>
            <a:r>
              <a:rPr lang="it-IT" sz="1900" dirty="0">
                <a:latin typeface="Courier New" panose="02070309020205020404" pitchFamily="49" charset="0"/>
                <a:cs typeface="Courier New" panose="02070309020205020404" pitchFamily="49" charset="0"/>
              </a:rPr>
              <a:t/>
            </a:r>
            <a:br>
              <a:rPr lang="it-IT" sz="1900" dirty="0">
                <a:latin typeface="Courier New" panose="02070309020205020404" pitchFamily="49" charset="0"/>
                <a:cs typeface="Courier New" panose="02070309020205020404" pitchFamily="49" charset="0"/>
              </a:rPr>
            </a:br>
            <a:endParaRPr lang="it-IT" sz="1900" dirty="0">
              <a:latin typeface="Courier New" panose="02070309020205020404" pitchFamily="49" charset="0"/>
              <a:cs typeface="Courier New" panose="02070309020205020404" pitchFamily="49"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anim calcmode="lin" valueType="num">
                                      <p:cBhvr>
                                        <p:cTn id="8" dur="1500" fill="hold"/>
                                        <p:tgtEl>
                                          <p:spTgt spid="2"/>
                                        </p:tgtEl>
                                        <p:attrNameLst>
                                          <p:attrName>ppt_w</p:attrName>
                                        </p:attrNameLst>
                                      </p:cBhvr>
                                      <p:tavLst>
                                        <p:tav tm="0" fmla="#ppt_w*sin(2.5*pi*$)">
                                          <p:val>
                                            <p:fltVal val="0"/>
                                          </p:val>
                                        </p:tav>
                                        <p:tav tm="100000">
                                          <p:val>
                                            <p:fltVal val="1"/>
                                          </p:val>
                                        </p:tav>
                                      </p:tavLst>
                                    </p:anim>
                                    <p:anim calcmode="lin" valueType="num">
                                      <p:cBhvr>
                                        <p:cTn id="9" dur="1500" fill="hold"/>
                                        <p:tgtEl>
                                          <p:spTgt spid="2"/>
                                        </p:tgtEl>
                                        <p:attrNameLst>
                                          <p:attrName>ppt_h</p:attrName>
                                        </p:attrNameLst>
                                      </p:cBhvr>
                                      <p:tavLst>
                                        <p:tav tm="0">
                                          <p:val>
                                            <p:strVal val="#ppt_h"/>
                                          </p:val>
                                        </p:tav>
                                        <p:tav tm="100000">
                                          <p:val>
                                            <p:strVal val="#ppt_h"/>
                                          </p:val>
                                        </p:tav>
                                      </p:tavLst>
                                    </p:anim>
                                  </p:childTnLst>
                                </p:cTn>
                              </p:par>
                              <p:par>
                                <p:cTn id="10" presetID="21" presetClass="entr" presetSubtype="1" fill="hold"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heel(1)">
                                      <p:cBhvr>
                                        <p:cTn id="12" dur="2000"/>
                                        <p:tgtEl>
                                          <p:spTgt spid="3">
                                            <p:txEl>
                                              <p:pRg st="0" end="0"/>
                                            </p:txEl>
                                          </p:spTgt>
                                        </p:tgtEl>
                                      </p:cBhvr>
                                    </p:animEffect>
                                  </p:childTnLst>
                                </p:cTn>
                              </p:par>
                              <p:par>
                                <p:cTn id="13" presetID="21" presetClass="entr" presetSubtype="1"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heel(1)">
                                      <p:cBhvr>
                                        <p:cTn id="15" dur="2000"/>
                                        <p:tgtEl>
                                          <p:spTgt spid="3">
                                            <p:txEl>
                                              <p:pRg st="1" end="1"/>
                                            </p:txEl>
                                          </p:spTgt>
                                        </p:tgtEl>
                                      </p:cBhvr>
                                    </p:animEffect>
                                  </p:childTnLst>
                                </p:cTn>
                              </p:par>
                              <p:par>
                                <p:cTn id="16" presetID="21" presetClass="entr" presetSubtype="1"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wheel(1)">
                                      <p:cBhvr>
                                        <p:cTn id="18" dur="2000"/>
                                        <p:tgtEl>
                                          <p:spTgt spid="3">
                                            <p:txEl>
                                              <p:pRg st="2" end="2"/>
                                            </p:txEl>
                                          </p:spTgt>
                                        </p:tgtEl>
                                      </p:cBhvr>
                                    </p:animEffect>
                                  </p:childTnLst>
                                </p:cTn>
                              </p:par>
                              <p:par>
                                <p:cTn id="19" presetID="21" presetClass="entr" presetSubtype="1"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wheel(1)">
                                      <p:cBhvr>
                                        <p:cTn id="21" dur="2000"/>
                                        <p:tgtEl>
                                          <p:spTgt spid="3">
                                            <p:txEl>
                                              <p:pRg st="3" end="3"/>
                                            </p:txEl>
                                          </p:spTgt>
                                        </p:tgtEl>
                                      </p:cBhvr>
                                    </p:animEffect>
                                  </p:childTnLst>
                                </p:cTn>
                              </p:par>
                              <p:par>
                                <p:cTn id="22" presetID="21" presetClass="entr" presetSubtype="1" fill="hold"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wheel(1)">
                                      <p:cBhvr>
                                        <p:cTn id="24" dur="2000"/>
                                        <p:tgtEl>
                                          <p:spTgt spid="3">
                                            <p:txEl>
                                              <p:pRg st="4" end="4"/>
                                            </p:txEl>
                                          </p:spTgt>
                                        </p:tgtEl>
                                      </p:cBhvr>
                                    </p:animEffect>
                                  </p:childTnLst>
                                </p:cTn>
                              </p:par>
                              <p:par>
                                <p:cTn id="25" presetID="21" presetClass="entr" presetSubtype="1"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heel(1)">
                                      <p:cBhvr>
                                        <p:cTn id="27" dur="2000"/>
                                        <p:tgtEl>
                                          <p:spTgt spid="3">
                                            <p:txEl>
                                              <p:pRg st="5" end="5"/>
                                            </p:txEl>
                                          </p:spTgt>
                                        </p:tgtEl>
                                      </p:cBhvr>
                                    </p:animEffect>
                                  </p:childTnLst>
                                </p:cTn>
                              </p:par>
                              <p:par>
                                <p:cTn id="28" presetID="21" presetClass="entr" presetSubtype="1" fill="hold"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wheel(1)">
                                      <p:cBhvr>
                                        <p:cTn id="30" dur="2000"/>
                                        <p:tgtEl>
                                          <p:spTgt spid="3">
                                            <p:txEl>
                                              <p:pRg st="6" end="6"/>
                                            </p:txEl>
                                          </p:spTgt>
                                        </p:tgtEl>
                                      </p:cBhvr>
                                    </p:animEffect>
                                  </p:childTnLst>
                                </p:cTn>
                              </p:par>
                              <p:par>
                                <p:cTn id="31" presetID="21" presetClass="entr" presetSubtype="1"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wheel(1)">
                                      <p:cBhvr>
                                        <p:cTn id="33" dur="2000"/>
                                        <p:tgtEl>
                                          <p:spTgt spid="3">
                                            <p:txEl>
                                              <p:pRg st="7" end="7"/>
                                            </p:txEl>
                                          </p:spTgt>
                                        </p:tgtEl>
                                      </p:cBhvr>
                                    </p:animEffect>
                                  </p:childTnLst>
                                </p:cTn>
                              </p:par>
                              <p:par>
                                <p:cTn id="34" presetID="21" presetClass="entr" presetSubtype="1" fill="hold" nodeType="with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Effect transition="in" filter="wheel(1)">
                                      <p:cBhvr>
                                        <p:cTn id="36" dur="2000"/>
                                        <p:tgtEl>
                                          <p:spTgt spid="3">
                                            <p:txEl>
                                              <p:pRg st="8" end="8"/>
                                            </p:txEl>
                                          </p:spTgt>
                                        </p:tgtEl>
                                      </p:cBhvr>
                                    </p:animEffect>
                                  </p:childTnLst>
                                </p:cTn>
                              </p:par>
                              <p:par>
                                <p:cTn id="37" presetID="21" presetClass="entr" presetSubtype="1" fill="hold" nodeType="with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animEffect transition="in" filter="wheel(1)">
                                      <p:cBhvr>
                                        <p:cTn id="39" dur="2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dirty="0"/>
              <a:t>GUASCONI </a:t>
            </a:r>
            <a:r>
              <a:rPr lang="it-IT" b="1" dirty="0" smtClean="0"/>
              <a:t>BERNARDO    186/17</a:t>
            </a:r>
            <a:endParaRPr lang="it-IT" b="1" dirty="0"/>
          </a:p>
        </p:txBody>
      </p:sp>
      <p:sp>
        <p:nvSpPr>
          <p:cNvPr id="3" name="Segnaposto contenuto 2"/>
          <p:cNvSpPr>
            <a:spLocks noGrp="1"/>
          </p:cNvSpPr>
          <p:nvPr>
            <p:ph idx="1"/>
          </p:nvPr>
        </p:nvSpPr>
        <p:spPr/>
        <p:txBody>
          <a:bodyPr/>
          <a:lstStyle/>
          <a:p>
            <a:r>
              <a:rPr lang="it-IT" dirty="0" smtClean="0">
                <a:latin typeface="Courier New" panose="02070309020205020404" pitchFamily="49" charset="0"/>
                <a:cs typeface="Courier New" panose="02070309020205020404" pitchFamily="49" charset="0"/>
              </a:rPr>
              <a:t>Nato il 15 Settembre 1908</a:t>
            </a:r>
          </a:p>
          <a:p>
            <a:r>
              <a:rPr lang="it-IT" dirty="0" smtClean="0">
                <a:latin typeface="Courier New" panose="02070309020205020404" pitchFamily="49" charset="0"/>
                <a:cs typeface="Courier New" panose="02070309020205020404" pitchFamily="49" charset="0"/>
              </a:rPr>
              <a:t>Il padre morì in guerra</a:t>
            </a:r>
          </a:p>
          <a:p>
            <a:r>
              <a:rPr lang="it-IT" dirty="0" smtClean="0">
                <a:latin typeface="Courier New" panose="02070309020205020404" pitchFamily="49" charset="0"/>
                <a:cs typeface="Courier New" panose="02070309020205020404" pitchFamily="49" charset="0"/>
              </a:rPr>
              <a:t>Ammesso il 17 </a:t>
            </a:r>
            <a:r>
              <a:rPr lang="it-IT" dirty="0">
                <a:latin typeface="Courier New" panose="02070309020205020404" pitchFamily="49" charset="0"/>
                <a:cs typeface="Courier New" panose="02070309020205020404" pitchFamily="49" charset="0"/>
              </a:rPr>
              <a:t>M</a:t>
            </a:r>
            <a:r>
              <a:rPr lang="it-IT" dirty="0" smtClean="0">
                <a:latin typeface="Courier New" panose="02070309020205020404" pitchFamily="49" charset="0"/>
                <a:cs typeface="Courier New" panose="02070309020205020404" pitchFamily="49" charset="0"/>
              </a:rPr>
              <a:t>aggio 1917</a:t>
            </a:r>
          </a:p>
          <a:p>
            <a:r>
              <a:rPr lang="it-IT" dirty="0" smtClean="0">
                <a:latin typeface="Courier New" panose="02070309020205020404" pitchFamily="49" charset="0"/>
                <a:cs typeface="Courier New" panose="02070309020205020404" pitchFamily="49" charset="0"/>
              </a:rPr>
              <a:t>Indisciplinato e sfacciato </a:t>
            </a:r>
          </a:p>
          <a:p>
            <a:r>
              <a:rPr lang="it-IT" dirty="0" smtClean="0">
                <a:latin typeface="Courier New" panose="02070309020205020404" pitchFamily="49" charset="0"/>
                <a:cs typeface="Courier New" panose="02070309020205020404" pitchFamily="49" charset="0"/>
              </a:rPr>
              <a:t>La famiglia è composta da un solo figlio</a:t>
            </a:r>
          </a:p>
          <a:p>
            <a:r>
              <a:rPr lang="it-IT" dirty="0" smtClean="0">
                <a:latin typeface="Courier New" panose="02070309020205020404" pitchFamily="49" charset="0"/>
                <a:cs typeface="Courier New" panose="02070309020205020404" pitchFamily="49" charset="0"/>
              </a:rPr>
              <a:t>Dimesso il 31 Marzo 1920 e mandato in riformatorio</a:t>
            </a:r>
          </a:p>
          <a:p>
            <a:pPr marL="0" indent="0" algn="r">
              <a:buNone/>
            </a:pPr>
            <a:r>
              <a:rPr lang="it-IT" dirty="0" smtClean="0">
                <a:latin typeface="Courier New" panose="02070309020205020404" pitchFamily="49" charset="0"/>
                <a:cs typeface="Courier New" panose="02070309020205020404" pitchFamily="49" charset="0"/>
              </a:rPr>
              <a:t>VIRGINIA MARCHESE</a:t>
            </a:r>
          </a:p>
          <a:p>
            <a:pPr>
              <a:buNone/>
            </a:pPr>
            <a:endParaRPr lang="it-IT" dirty="0">
              <a:latin typeface="Courier New" panose="02070309020205020404" pitchFamily="49" charset="0"/>
              <a:cs typeface="Courier New" panose="02070309020205020404" pitchFamily="49"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anim calcmode="lin" valueType="num">
                                      <p:cBhvr>
                                        <p:cTn id="8" dur="1500" fill="hold"/>
                                        <p:tgtEl>
                                          <p:spTgt spid="2"/>
                                        </p:tgtEl>
                                        <p:attrNameLst>
                                          <p:attrName>ppt_w</p:attrName>
                                        </p:attrNameLst>
                                      </p:cBhvr>
                                      <p:tavLst>
                                        <p:tav tm="0" fmla="#ppt_w*sin(2.5*pi*$)">
                                          <p:val>
                                            <p:fltVal val="0"/>
                                          </p:val>
                                        </p:tav>
                                        <p:tav tm="100000">
                                          <p:val>
                                            <p:fltVal val="1"/>
                                          </p:val>
                                        </p:tav>
                                      </p:tavLst>
                                    </p:anim>
                                    <p:anim calcmode="lin" valueType="num">
                                      <p:cBhvr>
                                        <p:cTn id="9" dur="1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heel(1)">
                                      <p:cBhvr>
                                        <p:cTn id="14" dur="2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heel(1)">
                                      <p:cBhvr>
                                        <p:cTn id="19" dur="20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wheel(1)">
                                      <p:cBhvr>
                                        <p:cTn id="24" dur="20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wheel(1)">
                                      <p:cBhvr>
                                        <p:cTn id="29" dur="20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wheel(1)">
                                      <p:cBhvr>
                                        <p:cTn id="34" dur="20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wheel(1)">
                                      <p:cBhvr>
                                        <p:cTn id="39" dur="2000"/>
                                        <p:tgtEl>
                                          <p:spTgt spid="3">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wheel(1)">
                                      <p:cBhvr>
                                        <p:cTn id="44"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dirty="0"/>
              <a:t>GAETANO </a:t>
            </a:r>
            <a:r>
              <a:rPr lang="it-IT" b="1" dirty="0" smtClean="0"/>
              <a:t>MILANI    296/1</a:t>
            </a:r>
            <a:endParaRPr lang="it-IT" b="1" dirty="0"/>
          </a:p>
        </p:txBody>
      </p:sp>
      <p:sp>
        <p:nvSpPr>
          <p:cNvPr id="3" name="Segnaposto contenuto 2"/>
          <p:cNvSpPr>
            <a:spLocks noGrp="1"/>
          </p:cNvSpPr>
          <p:nvPr>
            <p:ph idx="1"/>
          </p:nvPr>
        </p:nvSpPr>
        <p:spPr/>
        <p:txBody>
          <a:bodyPr>
            <a:normAutofit lnSpcReduction="10000"/>
          </a:bodyPr>
          <a:lstStyle/>
          <a:p>
            <a:r>
              <a:rPr lang="it-IT" dirty="0" smtClean="0">
                <a:latin typeface="Courier New" panose="02070309020205020404" pitchFamily="49" charset="0"/>
                <a:cs typeface="Courier New" panose="02070309020205020404" pitchFamily="49" charset="0"/>
              </a:rPr>
              <a:t>Nato a </a:t>
            </a:r>
            <a:r>
              <a:rPr lang="it-IT" dirty="0">
                <a:latin typeface="Courier New" panose="02070309020205020404" pitchFamily="49" charset="0"/>
                <a:cs typeface="Courier New" panose="02070309020205020404" pitchFamily="49" charset="0"/>
              </a:rPr>
              <a:t>M</a:t>
            </a:r>
            <a:r>
              <a:rPr lang="it-IT" dirty="0" smtClean="0">
                <a:latin typeface="Courier New" panose="02070309020205020404" pitchFamily="49" charset="0"/>
                <a:cs typeface="Courier New" panose="02070309020205020404" pitchFamily="49" charset="0"/>
              </a:rPr>
              <a:t>ilano il 28 Settembre 1932 </a:t>
            </a:r>
          </a:p>
          <a:p>
            <a:r>
              <a:rPr lang="it-IT" dirty="0" smtClean="0">
                <a:latin typeface="Courier New" panose="02070309020205020404" pitchFamily="49" charset="0"/>
                <a:cs typeface="Courier New" panose="02070309020205020404" pitchFamily="49" charset="0"/>
              </a:rPr>
              <a:t>Il padre </a:t>
            </a:r>
            <a:r>
              <a:rPr lang="it-IT" dirty="0">
                <a:latin typeface="Courier New" panose="02070309020205020404" pitchFamily="49" charset="0"/>
                <a:cs typeface="Courier New" panose="02070309020205020404" pitchFamily="49" charset="0"/>
              </a:rPr>
              <a:t>A</a:t>
            </a:r>
            <a:r>
              <a:rPr lang="it-IT" dirty="0" smtClean="0">
                <a:latin typeface="Courier New" panose="02070309020205020404" pitchFamily="49" charset="0"/>
                <a:cs typeface="Courier New" panose="02070309020205020404" pitchFamily="49" charset="0"/>
              </a:rPr>
              <a:t>ntonio muore di tubercolosi</a:t>
            </a:r>
          </a:p>
          <a:p>
            <a:r>
              <a:rPr lang="it-IT" dirty="0" smtClean="0">
                <a:latin typeface="Courier New" panose="02070309020205020404" pitchFamily="49" charset="0"/>
                <a:cs typeface="Courier New" panose="02070309020205020404" pitchFamily="49" charset="0"/>
              </a:rPr>
              <a:t>Ammesso d’urgenza il 16 Novembre 1939</a:t>
            </a:r>
          </a:p>
          <a:p>
            <a:r>
              <a:rPr lang="it-IT" dirty="0" smtClean="0">
                <a:latin typeface="Courier New" panose="02070309020205020404" pitchFamily="49" charset="0"/>
                <a:cs typeface="Courier New" panose="02070309020205020404" pitchFamily="49" charset="0"/>
              </a:rPr>
              <a:t>Indole buona, sebbene fosse un po’ tardivo nello sviluppo intellettuale</a:t>
            </a:r>
          </a:p>
          <a:p>
            <a:r>
              <a:rPr lang="it-IT" dirty="0" smtClean="0">
                <a:latin typeface="Courier New" panose="02070309020205020404" pitchFamily="49" charset="0"/>
                <a:cs typeface="Courier New" panose="02070309020205020404" pitchFamily="49" charset="0"/>
              </a:rPr>
              <a:t>Padre arruolato in guerra, madre casalinga</a:t>
            </a:r>
          </a:p>
          <a:p>
            <a:r>
              <a:rPr lang="it-IT" dirty="0" smtClean="0">
                <a:latin typeface="Courier New" panose="02070309020205020404" pitchFamily="49" charset="0"/>
                <a:cs typeface="Courier New" panose="02070309020205020404" pitchFamily="49" charset="0"/>
              </a:rPr>
              <a:t>La famiglia è composta da cinque figli</a:t>
            </a:r>
          </a:p>
          <a:p>
            <a:r>
              <a:rPr lang="it-IT" dirty="0" smtClean="0">
                <a:latin typeface="Courier New" panose="02070309020205020404" pitchFamily="49" charset="0"/>
                <a:cs typeface="Courier New" panose="02070309020205020404" pitchFamily="49" charset="0"/>
              </a:rPr>
              <a:t>Dimesso per sfollamento il 23 Ottobre 1943.</a:t>
            </a:r>
          </a:p>
          <a:p>
            <a:pPr marL="0" indent="0" algn="r">
              <a:buNone/>
            </a:pPr>
            <a:r>
              <a:rPr lang="it-IT" dirty="0" smtClean="0">
                <a:latin typeface="Courier New" panose="02070309020205020404" pitchFamily="49" charset="0"/>
                <a:cs typeface="Courier New" panose="02070309020205020404" pitchFamily="49" charset="0"/>
              </a:rPr>
              <a:t>CHIARA TOGNARINI</a:t>
            </a:r>
            <a:endParaRPr lang="it-IT" dirty="0">
              <a:latin typeface="Courier New" panose="02070309020205020404" pitchFamily="49" charset="0"/>
              <a:cs typeface="Courier New" panose="02070309020205020404" pitchFamily="49"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anim calcmode="lin" valueType="num">
                                      <p:cBhvr>
                                        <p:cTn id="8" dur="1500" fill="hold"/>
                                        <p:tgtEl>
                                          <p:spTgt spid="2"/>
                                        </p:tgtEl>
                                        <p:attrNameLst>
                                          <p:attrName>ppt_w</p:attrName>
                                        </p:attrNameLst>
                                      </p:cBhvr>
                                      <p:tavLst>
                                        <p:tav tm="0" fmla="#ppt_w*sin(2.5*pi*$)">
                                          <p:val>
                                            <p:fltVal val="0"/>
                                          </p:val>
                                        </p:tav>
                                        <p:tav tm="100000">
                                          <p:val>
                                            <p:fltVal val="1"/>
                                          </p:val>
                                        </p:tav>
                                      </p:tavLst>
                                    </p:anim>
                                    <p:anim calcmode="lin" valueType="num">
                                      <p:cBhvr>
                                        <p:cTn id="9" dur="1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heel(1)">
                                      <p:cBhvr>
                                        <p:cTn id="14" dur="2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heel(1)">
                                      <p:cBhvr>
                                        <p:cTn id="19" dur="20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wheel(1)">
                                      <p:cBhvr>
                                        <p:cTn id="24" dur="20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wheel(1)">
                                      <p:cBhvr>
                                        <p:cTn id="29" dur="20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wheel(1)">
                                      <p:cBhvr>
                                        <p:cTn id="34" dur="20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wheel(1)">
                                      <p:cBhvr>
                                        <p:cTn id="39" dur="2000"/>
                                        <p:tgtEl>
                                          <p:spTgt spid="3">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wheel(1)">
                                      <p:cBhvr>
                                        <p:cTn id="44" dur="2000"/>
                                        <p:tgtEl>
                                          <p:spTgt spid="3">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wheel(1)">
                                      <p:cBhvr>
                                        <p:cTn id="49"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dirty="0"/>
              <a:t>MOBILI </a:t>
            </a:r>
            <a:r>
              <a:rPr lang="it-IT" b="1" dirty="0" smtClean="0"/>
              <a:t>GIUSEPPE     296/9</a:t>
            </a:r>
            <a:endParaRPr lang="it-IT" b="1" dirty="0"/>
          </a:p>
        </p:txBody>
      </p:sp>
      <p:sp>
        <p:nvSpPr>
          <p:cNvPr id="3" name="Segnaposto contenuto 2"/>
          <p:cNvSpPr>
            <a:spLocks noGrp="1"/>
          </p:cNvSpPr>
          <p:nvPr>
            <p:ph idx="1"/>
          </p:nvPr>
        </p:nvSpPr>
        <p:spPr/>
        <p:txBody>
          <a:bodyPr>
            <a:normAutofit fontScale="85000" lnSpcReduction="20000"/>
          </a:bodyPr>
          <a:lstStyle/>
          <a:p>
            <a:r>
              <a:rPr lang="it-IT" dirty="0" smtClean="0">
                <a:latin typeface="Courier New" panose="02070309020205020404" pitchFamily="49" charset="0"/>
                <a:cs typeface="Courier New" panose="02070309020205020404" pitchFamily="49" charset="0"/>
              </a:rPr>
              <a:t>Nato il 4 Maggio 1942 a </a:t>
            </a:r>
            <a:r>
              <a:rPr lang="it-IT" dirty="0">
                <a:latin typeface="Courier New" panose="02070309020205020404" pitchFamily="49" charset="0"/>
                <a:cs typeface="Courier New" panose="02070309020205020404" pitchFamily="49" charset="0"/>
              </a:rPr>
              <a:t>M</a:t>
            </a:r>
            <a:r>
              <a:rPr lang="it-IT" dirty="0" smtClean="0">
                <a:latin typeface="Courier New" panose="02070309020205020404" pitchFamily="49" charset="0"/>
                <a:cs typeface="Courier New" panose="02070309020205020404" pitchFamily="49" charset="0"/>
              </a:rPr>
              <a:t>ilano </a:t>
            </a:r>
          </a:p>
          <a:p>
            <a:r>
              <a:rPr lang="it-IT" dirty="0" smtClean="0">
                <a:latin typeface="Courier New" panose="02070309020205020404" pitchFamily="49" charset="0"/>
                <a:cs typeface="Courier New" panose="02070309020205020404" pitchFamily="49" charset="0"/>
              </a:rPr>
              <a:t>Il padre morì a causa della tubercolosi il primo Maggio 1946</a:t>
            </a:r>
          </a:p>
          <a:p>
            <a:r>
              <a:rPr lang="it-IT" dirty="0" smtClean="0">
                <a:latin typeface="Courier New" panose="02070309020205020404" pitchFamily="49" charset="0"/>
                <a:cs typeface="Courier New" panose="02070309020205020404" pitchFamily="49" charset="0"/>
              </a:rPr>
              <a:t>Ammesso il 2 Febbraio 1948</a:t>
            </a:r>
          </a:p>
          <a:p>
            <a:r>
              <a:rPr lang="it-IT" dirty="0" smtClean="0">
                <a:latin typeface="Courier New" panose="02070309020205020404" pitchFamily="49" charset="0"/>
                <a:cs typeface="Courier New" panose="02070309020205020404" pitchFamily="49" charset="0"/>
              </a:rPr>
              <a:t>Il padre morì a causa della tubercolosi l’ 1 Maggio 1946</a:t>
            </a:r>
          </a:p>
          <a:p>
            <a:r>
              <a:rPr lang="it-IT" dirty="0" smtClean="0">
                <a:latin typeface="Courier New" panose="02070309020205020404" pitchFamily="49" charset="0"/>
                <a:cs typeface="Courier New" panose="02070309020205020404" pitchFamily="49" charset="0"/>
              </a:rPr>
              <a:t>Ragazzo chiuso in se stesso</a:t>
            </a:r>
          </a:p>
          <a:p>
            <a:r>
              <a:rPr lang="it-IT" dirty="0" smtClean="0">
                <a:latin typeface="Courier New" panose="02070309020205020404" pitchFamily="49" charset="0"/>
                <a:cs typeface="Courier New" panose="02070309020205020404" pitchFamily="49" charset="0"/>
              </a:rPr>
              <a:t>Padre meccanico, madre operaia</a:t>
            </a:r>
          </a:p>
          <a:p>
            <a:r>
              <a:rPr lang="it-IT" dirty="0" smtClean="0">
                <a:latin typeface="Courier New" panose="02070309020205020404" pitchFamily="49" charset="0"/>
                <a:cs typeface="Courier New" panose="02070309020205020404" pitchFamily="49" charset="0"/>
              </a:rPr>
              <a:t>Tutore: madre</a:t>
            </a:r>
          </a:p>
          <a:p>
            <a:r>
              <a:rPr lang="it-IT" dirty="0" smtClean="0">
                <a:latin typeface="Courier New" panose="02070309020205020404" pitchFamily="49" charset="0"/>
                <a:cs typeface="Courier New" panose="02070309020205020404" pitchFamily="49" charset="0"/>
              </a:rPr>
              <a:t>Dimesso nel 1957</a:t>
            </a:r>
          </a:p>
          <a:p>
            <a:pPr marL="0" indent="0" algn="r">
              <a:buNone/>
            </a:pPr>
            <a:r>
              <a:rPr lang="it-IT" dirty="0" smtClean="0">
                <a:latin typeface="Courier New" panose="02070309020205020404" pitchFamily="49" charset="0"/>
                <a:cs typeface="Courier New" panose="02070309020205020404" pitchFamily="49" charset="0"/>
              </a:rPr>
              <a:t>CAMILLA PELUCCHI</a:t>
            </a:r>
            <a:endParaRPr lang="it-IT" dirty="0">
              <a:latin typeface="Courier New" panose="02070309020205020404" pitchFamily="49" charset="0"/>
              <a:cs typeface="Courier New" panose="02070309020205020404" pitchFamily="49"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anim calcmode="lin" valueType="num">
                                      <p:cBhvr>
                                        <p:cTn id="8" dur="1500" fill="hold"/>
                                        <p:tgtEl>
                                          <p:spTgt spid="2"/>
                                        </p:tgtEl>
                                        <p:attrNameLst>
                                          <p:attrName>ppt_w</p:attrName>
                                        </p:attrNameLst>
                                      </p:cBhvr>
                                      <p:tavLst>
                                        <p:tav tm="0" fmla="#ppt_w*sin(2.5*pi*$)">
                                          <p:val>
                                            <p:fltVal val="0"/>
                                          </p:val>
                                        </p:tav>
                                        <p:tav tm="100000">
                                          <p:val>
                                            <p:fltVal val="1"/>
                                          </p:val>
                                        </p:tav>
                                      </p:tavLst>
                                    </p:anim>
                                    <p:anim calcmode="lin" valueType="num">
                                      <p:cBhvr>
                                        <p:cTn id="9" dur="1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heel(1)">
                                      <p:cBhvr>
                                        <p:cTn id="14" dur="2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heel(1)">
                                      <p:cBhvr>
                                        <p:cTn id="19" dur="20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wheel(1)">
                                      <p:cBhvr>
                                        <p:cTn id="24" dur="20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wheel(1)">
                                      <p:cBhvr>
                                        <p:cTn id="29" dur="20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wheel(1)">
                                      <p:cBhvr>
                                        <p:cTn id="34" dur="20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wheel(1)">
                                      <p:cBhvr>
                                        <p:cTn id="39" dur="2000"/>
                                        <p:tgtEl>
                                          <p:spTgt spid="3">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wheel(1)">
                                      <p:cBhvr>
                                        <p:cTn id="44" dur="2000"/>
                                        <p:tgtEl>
                                          <p:spTgt spid="3">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wheel(1)">
                                      <p:cBhvr>
                                        <p:cTn id="49" dur="2000"/>
                                        <p:tgtEl>
                                          <p:spTgt spid="3">
                                            <p:txEl>
                                              <p:pRg st="7" end="7"/>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1" presetClass="entr" presetSubtype="1" fill="hold" nodeType="clickEffect">
                                  <p:stCondLst>
                                    <p:cond delay="0"/>
                                  </p:stCondLst>
                                  <p:childTnLst>
                                    <p:set>
                                      <p:cBhvr>
                                        <p:cTn id="53" dur="1" fill="hold">
                                          <p:stCondLst>
                                            <p:cond delay="0"/>
                                          </p:stCondLst>
                                        </p:cTn>
                                        <p:tgtEl>
                                          <p:spTgt spid="3">
                                            <p:txEl>
                                              <p:pRg st="8" end="8"/>
                                            </p:txEl>
                                          </p:spTgt>
                                        </p:tgtEl>
                                        <p:attrNameLst>
                                          <p:attrName>style.visibility</p:attrName>
                                        </p:attrNameLst>
                                      </p:cBhvr>
                                      <p:to>
                                        <p:strVal val="visible"/>
                                      </p:to>
                                    </p:set>
                                    <p:animEffect transition="in" filter="wheel(1)">
                                      <p:cBhvr>
                                        <p:cTn id="54"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dirty="0"/>
              <a:t>MONTORFANO </a:t>
            </a:r>
            <a:r>
              <a:rPr lang="it-IT" b="1" dirty="0" smtClean="0"/>
              <a:t>ANGELO    297/10</a:t>
            </a:r>
            <a:endParaRPr lang="it-IT" b="1" dirty="0"/>
          </a:p>
        </p:txBody>
      </p:sp>
      <p:sp>
        <p:nvSpPr>
          <p:cNvPr id="3" name="Segnaposto contenuto 2"/>
          <p:cNvSpPr>
            <a:spLocks noGrp="1"/>
          </p:cNvSpPr>
          <p:nvPr>
            <p:ph idx="1"/>
          </p:nvPr>
        </p:nvSpPr>
        <p:spPr>
          <a:xfrm>
            <a:off x="1028700" y="1916832"/>
            <a:ext cx="7200900" cy="3950568"/>
          </a:xfrm>
        </p:spPr>
        <p:txBody>
          <a:bodyPr>
            <a:noAutofit/>
          </a:bodyPr>
          <a:lstStyle/>
          <a:p>
            <a:r>
              <a:rPr lang="it-IT" sz="1900" dirty="0" smtClean="0">
                <a:latin typeface="Courier New" panose="02070309020205020404" pitchFamily="49" charset="0"/>
                <a:cs typeface="Courier New" panose="02070309020205020404" pitchFamily="49" charset="0"/>
              </a:rPr>
              <a:t>Nato a </a:t>
            </a:r>
            <a:r>
              <a:rPr lang="it-IT" sz="1900" dirty="0">
                <a:latin typeface="Courier New" panose="02070309020205020404" pitchFamily="49" charset="0"/>
                <a:cs typeface="Courier New" panose="02070309020205020404" pitchFamily="49" charset="0"/>
              </a:rPr>
              <a:t>M</a:t>
            </a:r>
            <a:r>
              <a:rPr lang="it-IT" sz="1900" dirty="0" smtClean="0">
                <a:latin typeface="Courier New" panose="02070309020205020404" pitchFamily="49" charset="0"/>
                <a:cs typeface="Courier New" panose="02070309020205020404" pitchFamily="49" charset="0"/>
              </a:rPr>
              <a:t>ilano il 29 Luglio 1931</a:t>
            </a:r>
          </a:p>
          <a:p>
            <a:r>
              <a:rPr lang="it-IT" sz="1900" dirty="0" smtClean="0">
                <a:latin typeface="Courier New" panose="02070309020205020404" pitchFamily="49" charset="0"/>
                <a:cs typeface="Courier New" panose="02070309020205020404" pitchFamily="49" charset="0"/>
              </a:rPr>
              <a:t>Il padre morì a causa di un attacco cardiaco </a:t>
            </a:r>
          </a:p>
          <a:p>
            <a:r>
              <a:rPr lang="it-IT" sz="1900" dirty="0" smtClean="0">
                <a:latin typeface="Courier New" panose="02070309020205020404" pitchFamily="49" charset="0"/>
                <a:cs typeface="Courier New" panose="02070309020205020404" pitchFamily="49" charset="0"/>
              </a:rPr>
              <a:t>Ammesso il 4 Aprile 1940.</a:t>
            </a:r>
          </a:p>
          <a:p>
            <a:r>
              <a:rPr lang="it-IT" sz="1900" dirty="0" smtClean="0">
                <a:latin typeface="Courier New" panose="02070309020205020404" pitchFamily="49" charset="0"/>
                <a:cs typeface="Courier New" panose="02070309020205020404" pitchFamily="49" charset="0"/>
              </a:rPr>
              <a:t>Temperamento gaio e socievole, tuttavia un po' lento nell' apprendimento e di debole memoria</a:t>
            </a:r>
          </a:p>
          <a:p>
            <a:r>
              <a:rPr lang="it-IT" sz="1900" dirty="0" smtClean="0">
                <a:latin typeface="Courier New" panose="02070309020205020404" pitchFamily="49" charset="0"/>
                <a:cs typeface="Courier New" panose="02070309020205020404" pitchFamily="49" charset="0"/>
              </a:rPr>
              <a:t>Padre cuoco, madre operaia specializzata in sartoria</a:t>
            </a:r>
          </a:p>
          <a:p>
            <a:r>
              <a:rPr lang="it-IT" sz="1900" dirty="0" smtClean="0">
                <a:latin typeface="Courier New" panose="02070309020205020404" pitchFamily="49" charset="0"/>
                <a:cs typeface="Courier New" panose="02070309020205020404" pitchFamily="49" charset="0"/>
              </a:rPr>
              <a:t>La famiglia è composta da cinque figli</a:t>
            </a:r>
          </a:p>
          <a:p>
            <a:r>
              <a:rPr lang="it-IT" sz="1900" dirty="0" smtClean="0">
                <a:latin typeface="Courier New" panose="02070309020205020404" pitchFamily="49" charset="0"/>
                <a:cs typeface="Courier New" panose="02070309020205020404" pitchFamily="49" charset="0"/>
              </a:rPr>
              <a:t>Professione: avviamento di tipo industriale</a:t>
            </a:r>
          </a:p>
          <a:p>
            <a:r>
              <a:rPr lang="it-IT" sz="1900" dirty="0" smtClean="0">
                <a:latin typeface="Courier New" panose="02070309020205020404" pitchFamily="49" charset="0"/>
                <a:cs typeface="Courier New" panose="02070309020205020404" pitchFamily="49" charset="0"/>
              </a:rPr>
              <a:t>Dimesso anticipatamente per volere della madre il 19 Agosto 1946</a:t>
            </a:r>
          </a:p>
          <a:p>
            <a:pPr marL="0" indent="0" algn="r">
              <a:buNone/>
            </a:pPr>
            <a:r>
              <a:rPr lang="it-IT" sz="1900" dirty="0" smtClean="0">
                <a:latin typeface="Courier New" panose="02070309020205020404" pitchFamily="49" charset="0"/>
                <a:cs typeface="Courier New" panose="02070309020205020404" pitchFamily="49" charset="0"/>
              </a:rPr>
              <a:t>EMMA POTE’</a:t>
            </a:r>
          </a:p>
          <a:p>
            <a:pPr marL="0" indent="0">
              <a:buNone/>
            </a:pPr>
            <a:endParaRPr lang="it-IT" sz="1900" dirty="0">
              <a:latin typeface="Courier New" panose="02070309020205020404" pitchFamily="49" charset="0"/>
              <a:cs typeface="Courier New" panose="02070309020205020404" pitchFamily="49"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anim calcmode="lin" valueType="num">
                                      <p:cBhvr>
                                        <p:cTn id="8" dur="1500" fill="hold"/>
                                        <p:tgtEl>
                                          <p:spTgt spid="2"/>
                                        </p:tgtEl>
                                        <p:attrNameLst>
                                          <p:attrName>ppt_w</p:attrName>
                                        </p:attrNameLst>
                                      </p:cBhvr>
                                      <p:tavLst>
                                        <p:tav tm="0" fmla="#ppt_w*sin(2.5*pi*$)">
                                          <p:val>
                                            <p:fltVal val="0"/>
                                          </p:val>
                                        </p:tav>
                                        <p:tav tm="100000">
                                          <p:val>
                                            <p:fltVal val="1"/>
                                          </p:val>
                                        </p:tav>
                                      </p:tavLst>
                                    </p:anim>
                                    <p:anim calcmode="lin" valueType="num">
                                      <p:cBhvr>
                                        <p:cTn id="9" dur="1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heel(1)">
                                      <p:cBhvr>
                                        <p:cTn id="14" dur="2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heel(1)">
                                      <p:cBhvr>
                                        <p:cTn id="19" dur="20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wheel(1)">
                                      <p:cBhvr>
                                        <p:cTn id="24" dur="20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wheel(1)">
                                      <p:cBhvr>
                                        <p:cTn id="29" dur="20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wheel(1)">
                                      <p:cBhvr>
                                        <p:cTn id="34" dur="20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wheel(1)">
                                      <p:cBhvr>
                                        <p:cTn id="39" dur="2000"/>
                                        <p:tgtEl>
                                          <p:spTgt spid="3">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wheel(1)">
                                      <p:cBhvr>
                                        <p:cTn id="44" dur="2000"/>
                                        <p:tgtEl>
                                          <p:spTgt spid="3">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wheel(1)">
                                      <p:cBhvr>
                                        <p:cTn id="49" dur="2000"/>
                                        <p:tgtEl>
                                          <p:spTgt spid="3">
                                            <p:txEl>
                                              <p:pRg st="7" end="7"/>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1" presetClass="entr" presetSubtype="1" fill="hold" nodeType="clickEffect">
                                  <p:stCondLst>
                                    <p:cond delay="0"/>
                                  </p:stCondLst>
                                  <p:childTnLst>
                                    <p:set>
                                      <p:cBhvr>
                                        <p:cTn id="53" dur="1" fill="hold">
                                          <p:stCondLst>
                                            <p:cond delay="0"/>
                                          </p:stCondLst>
                                        </p:cTn>
                                        <p:tgtEl>
                                          <p:spTgt spid="3">
                                            <p:txEl>
                                              <p:pRg st="8" end="8"/>
                                            </p:txEl>
                                          </p:spTgt>
                                        </p:tgtEl>
                                        <p:attrNameLst>
                                          <p:attrName>style.visibility</p:attrName>
                                        </p:attrNameLst>
                                      </p:cBhvr>
                                      <p:to>
                                        <p:strVal val="visible"/>
                                      </p:to>
                                    </p:set>
                                    <p:animEffect transition="in" filter="wheel(1)">
                                      <p:cBhvr>
                                        <p:cTn id="54"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467544" y="188640"/>
            <a:ext cx="8229600" cy="6408712"/>
          </a:xfrm>
        </p:spPr>
        <p:txBody>
          <a:bodyPr>
            <a:normAutofit fontScale="92500" lnSpcReduction="10000"/>
          </a:bodyPr>
          <a:lstStyle/>
          <a:p>
            <a:pPr marL="0" indent="0" algn="ctr">
              <a:buNone/>
            </a:pPr>
            <a:r>
              <a:rPr lang="it-IT" sz="7800" b="1" dirty="0">
                <a:ln w="12700">
                  <a:noFill/>
                </a:ln>
                <a:latin typeface="Kunstler Script" panose="030304020206070D0D06" pitchFamily="66" charset="0"/>
                <a:cs typeface="Courier New" panose="02070309020205020404" pitchFamily="49" charset="0"/>
              </a:rPr>
              <a:t>Curiosità</a:t>
            </a:r>
          </a:p>
          <a:p>
            <a:r>
              <a:rPr lang="it-IT" sz="2800" dirty="0">
                <a:latin typeface="Courier New" panose="02070309020205020404" pitchFamily="49" charset="0"/>
                <a:cs typeface="Courier New" panose="02070309020205020404" pitchFamily="49" charset="0"/>
              </a:rPr>
              <a:t>Fin dall'inizio venne posta molta attenzione all'educazione degli orfani, i quali ricevevano un'istruzione elementare </a:t>
            </a:r>
            <a:r>
              <a:rPr lang="it-IT" sz="2800" dirty="0" smtClean="0">
                <a:latin typeface="Courier New" panose="02070309020205020404" pitchFamily="49" charset="0"/>
                <a:cs typeface="Courier New" panose="02070309020205020404" pitchFamily="49" charset="0"/>
              </a:rPr>
              <a:t>e dal XVIII secolo anche </a:t>
            </a:r>
            <a:r>
              <a:rPr lang="it-IT" sz="2800" dirty="0">
                <a:latin typeface="Courier New" panose="02070309020205020404" pitchFamily="49" charset="0"/>
                <a:cs typeface="Courier New" panose="02070309020205020404" pitchFamily="49" charset="0"/>
              </a:rPr>
              <a:t>lavorativa (meccanico, ebanista, tipografo, falegname, vetraio, infermiere, cameriere, fabbro</a:t>
            </a:r>
            <a:r>
              <a:rPr lang="it-IT" sz="2800" dirty="0" smtClean="0">
                <a:latin typeface="Courier New" panose="02070309020205020404" pitchFamily="49" charset="0"/>
                <a:cs typeface="Courier New" panose="02070309020205020404" pitchFamily="49" charset="0"/>
              </a:rPr>
              <a:t>...).</a:t>
            </a:r>
            <a:endParaRPr lang="it-IT" sz="2800" dirty="0">
              <a:latin typeface="Courier New" panose="02070309020205020404" pitchFamily="49" charset="0"/>
              <a:cs typeface="Courier New" panose="02070309020205020404" pitchFamily="49" charset="0"/>
            </a:endParaRPr>
          </a:p>
          <a:p>
            <a:r>
              <a:rPr lang="it-IT" sz="2800" dirty="0">
                <a:latin typeface="Courier New" panose="02070309020205020404" pitchFamily="49" charset="0"/>
                <a:cs typeface="Courier New" panose="02070309020205020404" pitchFamily="49" charset="0"/>
              </a:rPr>
              <a:t>Nel 1778 il capitolo dei deputati approvò un nuovo regolamento: l'istituto divenne laico e i padri Somaschi adempirono all'assistenza </a:t>
            </a:r>
            <a:r>
              <a:rPr lang="it-IT" sz="2800" dirty="0" smtClean="0">
                <a:latin typeface="Courier New" panose="02070309020205020404" pitchFamily="49" charset="0"/>
                <a:cs typeface="Courier New" panose="02070309020205020404" pitchFamily="49" charset="0"/>
              </a:rPr>
              <a:t>spirituale. Anche </a:t>
            </a:r>
            <a:r>
              <a:rPr lang="it-IT" sz="2800" dirty="0">
                <a:latin typeface="Courier New" panose="02070309020205020404" pitchFamily="49" charset="0"/>
                <a:cs typeface="Courier New" panose="02070309020205020404" pitchFamily="49" charset="0"/>
              </a:rPr>
              <a:t>la divisa cambiò, adottando un completo in giacca e </a:t>
            </a:r>
            <a:r>
              <a:rPr lang="it-IT" sz="2800" dirty="0" smtClean="0">
                <a:latin typeface="Courier New" panose="02070309020205020404" pitchFamily="49" charset="0"/>
                <a:cs typeface="Courier New" panose="02070309020205020404" pitchFamily="49" charset="0"/>
              </a:rPr>
              <a:t>pantalone.</a:t>
            </a:r>
            <a:endParaRPr lang="it-IT" sz="2800" dirty="0">
              <a:latin typeface="Courier New" panose="02070309020205020404" pitchFamily="49" charset="0"/>
              <a:cs typeface="Courier New" panose="02070309020205020404" pitchFamily="49" charset="0"/>
            </a:endParaRPr>
          </a:p>
          <a:p>
            <a:endParaRPr lang="it-IT" dirty="0"/>
          </a:p>
        </p:txBody>
      </p:sp>
    </p:spTree>
    <p:extLst>
      <p:ext uri="{BB962C8B-B14F-4D97-AF65-F5344CB8AC3E}">
        <p14:creationId xmlns:p14="http://schemas.microsoft.com/office/powerpoint/2010/main" val="508148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wheel(1)">
                                      <p:cBhvr>
                                        <p:cTn id="15" dur="2000"/>
                                        <p:tgtEl>
                                          <p:spTgt spid="2">
                                            <p:txEl>
                                              <p:pRg st="1" end="1"/>
                                            </p:txEl>
                                          </p:spTgt>
                                        </p:tgtEl>
                                      </p:cBhvr>
                                    </p:animEffect>
                                  </p:childTnLst>
                                </p:cTn>
                              </p:par>
                              <p:par>
                                <p:cTn id="16" presetID="21" presetClass="entr" presetSubtype="1" fill="hold" nodeType="with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wheel(1)">
                                      <p:cBhvr>
                                        <p:cTn id="18" dur="2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457200" y="152400"/>
            <a:ext cx="8229600" cy="756320"/>
          </a:xfrm>
        </p:spPr>
        <p:txBody>
          <a:bodyPr/>
          <a:lstStyle/>
          <a:p>
            <a:pPr algn="ctr"/>
            <a:r>
              <a:rPr lang="it-IT" dirty="0"/>
              <a:t>GRAFICI </a:t>
            </a:r>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5337" y="1067934"/>
            <a:ext cx="7173326" cy="5481847"/>
          </a:xfrm>
          <a:prstGeom prst="rect">
            <a:avLst/>
          </a:prstGeom>
        </p:spPr>
      </p:pic>
      <p:sp>
        <p:nvSpPr>
          <p:cNvPr id="9" name="Rettangolo 8"/>
          <p:cNvSpPr/>
          <p:nvPr/>
        </p:nvSpPr>
        <p:spPr>
          <a:xfrm>
            <a:off x="3779912" y="6377503"/>
            <a:ext cx="648072" cy="45719"/>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it-IT"/>
          </a:p>
        </p:txBody>
      </p:sp>
      <p:sp>
        <p:nvSpPr>
          <p:cNvPr id="8" name="CasellaDiTesto 7"/>
          <p:cNvSpPr txBox="1"/>
          <p:nvPr/>
        </p:nvSpPr>
        <p:spPr>
          <a:xfrm>
            <a:off x="6300192" y="345894"/>
            <a:ext cx="1512168"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it-IT" b="1" dirty="0">
                <a:solidFill>
                  <a:srgbClr val="FF0000"/>
                </a:solidFill>
                <a:effectLst>
                  <a:outerShdw blurRad="38100" dist="38100" dir="2700000" algn="tl">
                    <a:srgbClr val="000000">
                      <a:alpha val="43137"/>
                    </a:srgbClr>
                  </a:outerShdw>
                </a:effectLst>
              </a:rPr>
              <a:t>Lavori orfani</a:t>
            </a:r>
          </a:p>
        </p:txBody>
      </p:sp>
      <p:sp>
        <p:nvSpPr>
          <p:cNvPr id="11" name="CasellaDiTesto 10"/>
          <p:cNvSpPr txBox="1"/>
          <p:nvPr/>
        </p:nvSpPr>
        <p:spPr>
          <a:xfrm>
            <a:off x="638767" y="2012610"/>
            <a:ext cx="346570" cy="3600986"/>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endParaRPr lang="it-IT" sz="1400" dirty="0"/>
          </a:p>
          <a:p>
            <a:endParaRPr lang="it-IT" sz="1400" dirty="0"/>
          </a:p>
          <a:p>
            <a:r>
              <a:rPr lang="it-IT" sz="1400" dirty="0"/>
              <a:t>N</a:t>
            </a:r>
          </a:p>
          <a:p>
            <a:r>
              <a:rPr lang="it-IT" sz="1400" dirty="0"/>
              <a:t>U</a:t>
            </a:r>
          </a:p>
          <a:p>
            <a:r>
              <a:rPr lang="it-IT" sz="1400" dirty="0"/>
              <a:t>M</a:t>
            </a:r>
          </a:p>
          <a:p>
            <a:r>
              <a:rPr lang="it-IT" sz="1400" dirty="0"/>
              <a:t>E</a:t>
            </a:r>
          </a:p>
          <a:p>
            <a:r>
              <a:rPr lang="it-IT" sz="1400" dirty="0"/>
              <a:t>R</a:t>
            </a:r>
          </a:p>
          <a:p>
            <a:r>
              <a:rPr lang="it-IT" sz="1400" dirty="0"/>
              <a:t>O</a:t>
            </a:r>
          </a:p>
          <a:p>
            <a:endParaRPr lang="it-IT" sz="1400" dirty="0"/>
          </a:p>
          <a:p>
            <a:r>
              <a:rPr lang="it-IT" sz="1400" dirty="0"/>
              <a:t>O</a:t>
            </a:r>
          </a:p>
          <a:p>
            <a:r>
              <a:rPr lang="it-IT" sz="1400" dirty="0"/>
              <a:t>R</a:t>
            </a:r>
          </a:p>
          <a:p>
            <a:r>
              <a:rPr lang="it-IT" sz="1400" dirty="0"/>
              <a:t>F</a:t>
            </a:r>
          </a:p>
          <a:p>
            <a:r>
              <a:rPr lang="it-IT" sz="1400" dirty="0"/>
              <a:t>A</a:t>
            </a:r>
          </a:p>
          <a:p>
            <a:r>
              <a:rPr lang="it-IT" sz="1400" dirty="0"/>
              <a:t>N</a:t>
            </a:r>
          </a:p>
          <a:p>
            <a:r>
              <a:rPr lang="it-IT" sz="1400" dirty="0"/>
              <a:t>I</a:t>
            </a:r>
          </a:p>
          <a:p>
            <a:endParaRPr lang="it-IT" dirty="0"/>
          </a:p>
        </p:txBody>
      </p:sp>
      <p:sp>
        <p:nvSpPr>
          <p:cNvPr id="12" name="Rettangolo 11"/>
          <p:cNvSpPr/>
          <p:nvPr/>
        </p:nvSpPr>
        <p:spPr>
          <a:xfrm>
            <a:off x="3171072" y="1268760"/>
            <a:ext cx="2513830" cy="584775"/>
          </a:xfrm>
          <a:prstGeom prst="rect">
            <a:avLst/>
          </a:prstGeom>
          <a:noFill/>
        </p:spPr>
        <p:txBody>
          <a:bodyPr wrap="none" lIns="91440" tIns="45720" rIns="91440" bIns="45720">
            <a:spAutoFit/>
          </a:bodyPr>
          <a:lstStyle/>
          <a:p>
            <a:pPr algn="ctr"/>
            <a:r>
              <a:rPr lang="it-IT" sz="32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Black" panose="020B0A04020102020204" pitchFamily="34" charset="0"/>
              </a:rPr>
              <a:t>1800-1900</a:t>
            </a:r>
            <a:endParaRPr lang="it-IT" sz="32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Black" panose="020B0A04020102020204" pitchFamily="34" charset="0"/>
            </a:endParaRPr>
          </a:p>
        </p:txBody>
      </p:sp>
      <p:sp>
        <p:nvSpPr>
          <p:cNvPr id="4" name="CasellaDiTesto 3"/>
          <p:cNvSpPr txBox="1"/>
          <p:nvPr/>
        </p:nvSpPr>
        <p:spPr>
          <a:xfrm>
            <a:off x="3542775" y="1959659"/>
            <a:ext cx="1608133" cy="253916"/>
          </a:xfrm>
          <a:prstGeom prst="rect">
            <a:avLst/>
          </a:prstGeom>
          <a:noFill/>
        </p:spPr>
        <p:txBody>
          <a:bodyPr wrap="none" rtlCol="0">
            <a:spAutoFit/>
          </a:bodyPr>
          <a:lstStyle/>
          <a:p>
            <a:r>
              <a:rPr lang="it-IT" sz="1050" dirty="0" smtClean="0"/>
              <a:t>28 risultanze su 59 totali</a:t>
            </a:r>
            <a:endParaRPr lang="it-IT" sz="1050" dirty="0"/>
          </a:p>
        </p:txBody>
      </p:sp>
    </p:spTree>
    <p:extLst>
      <p:ext uri="{BB962C8B-B14F-4D97-AF65-F5344CB8AC3E}">
        <p14:creationId xmlns:p14="http://schemas.microsoft.com/office/powerpoint/2010/main" val="2614754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11" grpId="0" animBg="1"/>
      <p:bldP spid="1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931105"/>
            <a:ext cx="7835464" cy="5143102"/>
          </a:xfrm>
          <a:prstGeom prst="rect">
            <a:avLst/>
          </a:prstGeom>
        </p:spPr>
      </p:pic>
      <p:sp>
        <p:nvSpPr>
          <p:cNvPr id="5" name="CasellaDiTesto 4"/>
          <p:cNvSpPr txBox="1"/>
          <p:nvPr/>
        </p:nvSpPr>
        <p:spPr>
          <a:xfrm>
            <a:off x="3595755" y="345346"/>
            <a:ext cx="432048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it-IT" b="1" dirty="0">
                <a:solidFill>
                  <a:srgbClr val="FF0000"/>
                </a:solidFill>
                <a:effectLst>
                  <a:outerShdw blurRad="38100" dist="38100" dir="2700000" algn="tl">
                    <a:srgbClr val="000000">
                      <a:alpha val="43137"/>
                    </a:srgbClr>
                  </a:outerShdw>
                </a:effectLst>
              </a:rPr>
              <a:t>  Lavori maschili (Padre, fratelli e tutore)</a:t>
            </a:r>
          </a:p>
        </p:txBody>
      </p:sp>
      <p:sp>
        <p:nvSpPr>
          <p:cNvPr id="6" name="CasellaDiTesto 5"/>
          <p:cNvSpPr txBox="1"/>
          <p:nvPr/>
        </p:nvSpPr>
        <p:spPr>
          <a:xfrm>
            <a:off x="179512" y="2810158"/>
            <a:ext cx="346570" cy="138499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it-IT" sz="1400" dirty="0"/>
              <a:t>N</a:t>
            </a:r>
          </a:p>
          <a:p>
            <a:r>
              <a:rPr lang="it-IT" sz="1400" dirty="0"/>
              <a:t>U</a:t>
            </a:r>
          </a:p>
          <a:p>
            <a:r>
              <a:rPr lang="it-IT" sz="1400" dirty="0"/>
              <a:t>M</a:t>
            </a:r>
          </a:p>
          <a:p>
            <a:r>
              <a:rPr lang="it-IT" sz="1400" dirty="0"/>
              <a:t>E</a:t>
            </a:r>
          </a:p>
          <a:p>
            <a:r>
              <a:rPr lang="it-IT" sz="1400" dirty="0"/>
              <a:t>R</a:t>
            </a:r>
          </a:p>
          <a:p>
            <a:r>
              <a:rPr lang="it-IT" sz="1400" dirty="0"/>
              <a:t>O</a:t>
            </a:r>
          </a:p>
        </p:txBody>
      </p:sp>
      <p:sp>
        <p:nvSpPr>
          <p:cNvPr id="3" name="CasellaDiTesto 2"/>
          <p:cNvSpPr txBox="1"/>
          <p:nvPr/>
        </p:nvSpPr>
        <p:spPr>
          <a:xfrm>
            <a:off x="3613816" y="1537980"/>
            <a:ext cx="2388795" cy="261610"/>
          </a:xfrm>
          <a:prstGeom prst="rect">
            <a:avLst/>
          </a:prstGeom>
          <a:noFill/>
        </p:spPr>
        <p:txBody>
          <a:bodyPr wrap="none" rtlCol="0">
            <a:spAutoFit/>
          </a:bodyPr>
          <a:lstStyle/>
          <a:p>
            <a:r>
              <a:rPr lang="it-IT" sz="1100" dirty="0" smtClean="0"/>
              <a:t>66 rilevati su 177 fascicoli consultati</a:t>
            </a:r>
            <a:endParaRPr lang="it-IT" sz="1100" dirty="0"/>
          </a:p>
        </p:txBody>
      </p:sp>
      <p:sp>
        <p:nvSpPr>
          <p:cNvPr id="7" name="CasellaDiTesto 6"/>
          <p:cNvSpPr txBox="1"/>
          <p:nvPr/>
        </p:nvSpPr>
        <p:spPr>
          <a:xfrm>
            <a:off x="3491880" y="1124744"/>
            <a:ext cx="2808312" cy="369332"/>
          </a:xfrm>
          <a:prstGeom prst="rect">
            <a:avLst/>
          </a:prstGeom>
          <a:noFill/>
        </p:spPr>
        <p:txBody>
          <a:bodyPr wrap="square" rtlCol="0">
            <a:spAutoFit/>
          </a:bodyPr>
          <a:lstStyle/>
          <a:p>
            <a:r>
              <a:rPr lang="it-IT" b="1" dirty="0" smtClean="0"/>
              <a:t>1800-1900</a:t>
            </a:r>
            <a:endParaRPr lang="it-IT" b="1" dirty="0"/>
          </a:p>
        </p:txBody>
      </p:sp>
    </p:spTree>
    <p:extLst>
      <p:ext uri="{BB962C8B-B14F-4D97-AF65-F5344CB8AC3E}">
        <p14:creationId xmlns:p14="http://schemas.microsoft.com/office/powerpoint/2010/main" val="4053722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836712"/>
            <a:ext cx="7760019" cy="5258281"/>
          </a:xfrm>
          <a:prstGeom prst="rect">
            <a:avLst/>
          </a:prstGeom>
        </p:spPr>
      </p:pic>
      <p:sp>
        <p:nvSpPr>
          <p:cNvPr id="6" name="CasellaDiTesto 5"/>
          <p:cNvSpPr txBox="1"/>
          <p:nvPr/>
        </p:nvSpPr>
        <p:spPr>
          <a:xfrm>
            <a:off x="251520" y="2773354"/>
            <a:ext cx="346570" cy="138499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it-IT" sz="1400" dirty="0"/>
              <a:t>N</a:t>
            </a:r>
          </a:p>
          <a:p>
            <a:r>
              <a:rPr lang="it-IT" sz="1400" dirty="0"/>
              <a:t>U</a:t>
            </a:r>
          </a:p>
          <a:p>
            <a:r>
              <a:rPr lang="it-IT" sz="1400" dirty="0"/>
              <a:t>M</a:t>
            </a:r>
          </a:p>
          <a:p>
            <a:r>
              <a:rPr lang="it-IT" sz="1400" dirty="0"/>
              <a:t>E</a:t>
            </a:r>
          </a:p>
          <a:p>
            <a:r>
              <a:rPr lang="it-IT" sz="1400" dirty="0"/>
              <a:t>R</a:t>
            </a:r>
          </a:p>
          <a:p>
            <a:r>
              <a:rPr lang="it-IT" sz="1400" dirty="0"/>
              <a:t>O</a:t>
            </a:r>
          </a:p>
        </p:txBody>
      </p:sp>
      <p:sp>
        <p:nvSpPr>
          <p:cNvPr id="7" name="CasellaDiTesto 6"/>
          <p:cNvSpPr txBox="1"/>
          <p:nvPr/>
        </p:nvSpPr>
        <p:spPr>
          <a:xfrm>
            <a:off x="3563888" y="210706"/>
            <a:ext cx="4387035"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it-IT" b="1" dirty="0">
                <a:solidFill>
                  <a:srgbClr val="FF0000"/>
                </a:solidFill>
                <a:effectLst>
                  <a:outerShdw blurRad="38100" dist="38100" dir="2700000" algn="tl">
                    <a:srgbClr val="000000">
                      <a:alpha val="43137"/>
                    </a:srgbClr>
                  </a:outerShdw>
                </a:effectLst>
              </a:rPr>
              <a:t>Lavoro femminile (Madre, sorelle e tutore)</a:t>
            </a:r>
          </a:p>
        </p:txBody>
      </p:sp>
      <p:sp>
        <p:nvSpPr>
          <p:cNvPr id="3" name="CasellaDiTesto 2"/>
          <p:cNvSpPr txBox="1"/>
          <p:nvPr/>
        </p:nvSpPr>
        <p:spPr>
          <a:xfrm>
            <a:off x="3771134" y="1633863"/>
            <a:ext cx="2388795" cy="261610"/>
          </a:xfrm>
          <a:prstGeom prst="rect">
            <a:avLst/>
          </a:prstGeom>
          <a:noFill/>
        </p:spPr>
        <p:txBody>
          <a:bodyPr wrap="none" rtlCol="0">
            <a:spAutoFit/>
          </a:bodyPr>
          <a:lstStyle/>
          <a:p>
            <a:r>
              <a:rPr lang="it-IT" sz="1100" dirty="0" smtClean="0"/>
              <a:t>40 rilevati su 177 fascicoli consultati</a:t>
            </a:r>
            <a:endParaRPr lang="it-IT" sz="1100" dirty="0"/>
          </a:p>
        </p:txBody>
      </p:sp>
      <p:sp>
        <p:nvSpPr>
          <p:cNvPr id="9" name="CasellaDiTesto 8"/>
          <p:cNvSpPr txBox="1"/>
          <p:nvPr/>
        </p:nvSpPr>
        <p:spPr>
          <a:xfrm>
            <a:off x="3491880" y="1124744"/>
            <a:ext cx="2808312" cy="369332"/>
          </a:xfrm>
          <a:prstGeom prst="rect">
            <a:avLst/>
          </a:prstGeom>
          <a:noFill/>
        </p:spPr>
        <p:txBody>
          <a:bodyPr wrap="square" rtlCol="0">
            <a:spAutoFit/>
          </a:bodyPr>
          <a:lstStyle/>
          <a:p>
            <a:r>
              <a:rPr lang="it-IT" b="1" dirty="0" smtClean="0"/>
              <a:t>1800-1900</a:t>
            </a:r>
            <a:endParaRPr lang="it-IT" b="1" dirty="0"/>
          </a:p>
        </p:txBody>
      </p:sp>
    </p:spTree>
    <p:extLst>
      <p:ext uri="{BB962C8B-B14F-4D97-AF65-F5344CB8AC3E}">
        <p14:creationId xmlns:p14="http://schemas.microsoft.com/office/powerpoint/2010/main" val="978001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599" y="380574"/>
            <a:ext cx="7706801" cy="6096851"/>
          </a:xfrm>
          <a:prstGeom prst="rect">
            <a:avLst/>
          </a:prstGeom>
        </p:spPr>
      </p:pic>
      <p:sp>
        <p:nvSpPr>
          <p:cNvPr id="5" name="CasellaDiTesto 4"/>
          <p:cNvSpPr txBox="1"/>
          <p:nvPr/>
        </p:nvSpPr>
        <p:spPr>
          <a:xfrm>
            <a:off x="3419872" y="76205"/>
            <a:ext cx="3926972"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it-IT" b="1" dirty="0">
                <a:solidFill>
                  <a:srgbClr val="FF0000"/>
                </a:solidFill>
                <a:effectLst>
                  <a:outerShdw blurRad="38100" dist="38100" dir="2700000" algn="tl">
                    <a:srgbClr val="000000">
                      <a:alpha val="43137"/>
                    </a:srgbClr>
                  </a:outerShdw>
                </a:effectLst>
              </a:rPr>
              <a:t>Numero componenti nucleo familiare</a:t>
            </a:r>
          </a:p>
        </p:txBody>
      </p:sp>
      <p:sp>
        <p:nvSpPr>
          <p:cNvPr id="6" name="CasellaDiTesto 5"/>
          <p:cNvSpPr txBox="1"/>
          <p:nvPr/>
        </p:nvSpPr>
        <p:spPr>
          <a:xfrm>
            <a:off x="179512" y="1305340"/>
            <a:ext cx="393056" cy="4247317"/>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it-IT" dirty="0"/>
              <a:t>N</a:t>
            </a:r>
          </a:p>
          <a:p>
            <a:r>
              <a:rPr lang="it-IT" dirty="0"/>
              <a:t>U</a:t>
            </a:r>
          </a:p>
          <a:p>
            <a:r>
              <a:rPr lang="it-IT" dirty="0"/>
              <a:t>M</a:t>
            </a:r>
          </a:p>
          <a:p>
            <a:r>
              <a:rPr lang="it-IT" dirty="0"/>
              <a:t>E</a:t>
            </a:r>
          </a:p>
          <a:p>
            <a:r>
              <a:rPr lang="it-IT" dirty="0"/>
              <a:t>R</a:t>
            </a:r>
          </a:p>
          <a:p>
            <a:r>
              <a:rPr lang="it-IT" dirty="0"/>
              <a:t>O</a:t>
            </a:r>
          </a:p>
          <a:p>
            <a:endParaRPr lang="it-IT" dirty="0"/>
          </a:p>
          <a:p>
            <a:r>
              <a:rPr lang="it-IT" dirty="0"/>
              <a:t>F</a:t>
            </a:r>
          </a:p>
          <a:p>
            <a:r>
              <a:rPr lang="it-IT" dirty="0"/>
              <a:t>A</a:t>
            </a:r>
          </a:p>
          <a:p>
            <a:r>
              <a:rPr lang="it-IT" dirty="0"/>
              <a:t>M</a:t>
            </a:r>
          </a:p>
          <a:p>
            <a:r>
              <a:rPr lang="it-IT" dirty="0"/>
              <a:t>I</a:t>
            </a:r>
          </a:p>
          <a:p>
            <a:r>
              <a:rPr lang="it-IT" dirty="0"/>
              <a:t>G</a:t>
            </a:r>
          </a:p>
          <a:p>
            <a:r>
              <a:rPr lang="it-IT" dirty="0"/>
              <a:t>L</a:t>
            </a:r>
          </a:p>
          <a:p>
            <a:r>
              <a:rPr lang="it-IT" dirty="0"/>
              <a:t>I</a:t>
            </a:r>
          </a:p>
          <a:p>
            <a:r>
              <a:rPr lang="it-IT" dirty="0"/>
              <a:t>E</a:t>
            </a:r>
          </a:p>
        </p:txBody>
      </p:sp>
      <p:sp>
        <p:nvSpPr>
          <p:cNvPr id="2" name="CasellaDiTesto 1"/>
          <p:cNvSpPr txBox="1"/>
          <p:nvPr/>
        </p:nvSpPr>
        <p:spPr>
          <a:xfrm>
            <a:off x="3698202" y="1133947"/>
            <a:ext cx="2305439" cy="261610"/>
          </a:xfrm>
          <a:prstGeom prst="rect">
            <a:avLst/>
          </a:prstGeom>
          <a:noFill/>
        </p:spPr>
        <p:txBody>
          <a:bodyPr wrap="none" rtlCol="0">
            <a:spAutoFit/>
          </a:bodyPr>
          <a:lstStyle/>
          <a:p>
            <a:r>
              <a:rPr lang="it-IT" sz="1100" dirty="0" smtClean="0"/>
              <a:t>53 rilevati su 59 fascicoli consultati</a:t>
            </a:r>
            <a:endParaRPr lang="it-IT" sz="1100" dirty="0"/>
          </a:p>
        </p:txBody>
      </p:sp>
      <p:sp>
        <p:nvSpPr>
          <p:cNvPr id="8" name="CasellaDiTesto 7"/>
          <p:cNvSpPr txBox="1"/>
          <p:nvPr/>
        </p:nvSpPr>
        <p:spPr>
          <a:xfrm>
            <a:off x="3491880" y="633810"/>
            <a:ext cx="2808312" cy="369332"/>
          </a:xfrm>
          <a:prstGeom prst="rect">
            <a:avLst/>
          </a:prstGeom>
          <a:noFill/>
        </p:spPr>
        <p:txBody>
          <a:bodyPr wrap="square" rtlCol="0">
            <a:spAutoFit/>
          </a:bodyPr>
          <a:lstStyle/>
          <a:p>
            <a:r>
              <a:rPr lang="it-IT" b="1" dirty="0" smtClean="0"/>
              <a:t>1800-1900</a:t>
            </a:r>
            <a:endParaRPr lang="it-IT" b="1" dirty="0"/>
          </a:p>
        </p:txBody>
      </p:sp>
    </p:spTree>
    <p:extLst>
      <p:ext uri="{BB962C8B-B14F-4D97-AF65-F5344CB8AC3E}">
        <p14:creationId xmlns:p14="http://schemas.microsoft.com/office/powerpoint/2010/main" val="521116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4862" y="260648"/>
            <a:ext cx="7154273" cy="6173061"/>
          </a:xfrm>
          <a:prstGeom prst="rect">
            <a:avLst/>
          </a:prstGeom>
        </p:spPr>
      </p:pic>
      <p:sp>
        <p:nvSpPr>
          <p:cNvPr id="5" name="CasellaDiTesto 4"/>
          <p:cNvSpPr txBox="1"/>
          <p:nvPr/>
        </p:nvSpPr>
        <p:spPr>
          <a:xfrm>
            <a:off x="6344354" y="532710"/>
            <a:ext cx="1456232"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it-IT" dirty="0" smtClean="0"/>
              <a:t>Lavori orfani</a:t>
            </a:r>
            <a:endParaRPr lang="it-IT" dirty="0"/>
          </a:p>
        </p:txBody>
      </p:sp>
      <p:sp>
        <p:nvSpPr>
          <p:cNvPr id="6" name="CasellaDiTesto 5"/>
          <p:cNvSpPr txBox="1"/>
          <p:nvPr/>
        </p:nvSpPr>
        <p:spPr>
          <a:xfrm flipH="1">
            <a:off x="600443" y="2470015"/>
            <a:ext cx="360039" cy="175432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it-IT" dirty="0" smtClean="0"/>
              <a:t>N</a:t>
            </a:r>
          </a:p>
          <a:p>
            <a:r>
              <a:rPr lang="it-IT" dirty="0" smtClean="0"/>
              <a:t>U</a:t>
            </a:r>
          </a:p>
          <a:p>
            <a:r>
              <a:rPr lang="it-IT" dirty="0" smtClean="0"/>
              <a:t>M</a:t>
            </a:r>
          </a:p>
          <a:p>
            <a:r>
              <a:rPr lang="it-IT" dirty="0" smtClean="0"/>
              <a:t>E</a:t>
            </a:r>
          </a:p>
          <a:p>
            <a:r>
              <a:rPr lang="it-IT" dirty="0" smtClean="0"/>
              <a:t>R</a:t>
            </a:r>
          </a:p>
          <a:p>
            <a:r>
              <a:rPr lang="it-IT" dirty="0"/>
              <a:t>O</a:t>
            </a:r>
          </a:p>
        </p:txBody>
      </p:sp>
      <p:sp>
        <p:nvSpPr>
          <p:cNvPr id="7" name="Rettangolo 6"/>
          <p:cNvSpPr/>
          <p:nvPr/>
        </p:nvSpPr>
        <p:spPr>
          <a:xfrm>
            <a:off x="3089285" y="332656"/>
            <a:ext cx="2965427" cy="769441"/>
          </a:xfrm>
          <a:prstGeom prst="rect">
            <a:avLst/>
          </a:prstGeom>
          <a:noFill/>
        </p:spPr>
        <p:txBody>
          <a:bodyPr wrap="none" lIns="91440" tIns="45720" rIns="91440" bIns="45720">
            <a:spAutoFit/>
          </a:bodyPr>
          <a:lstStyle/>
          <a:p>
            <a:pPr algn="ctr"/>
            <a:r>
              <a:rPr lang="it-IT" sz="4400" b="1" dirty="0" smtClean="0">
                <a:ln w="9525">
                  <a:solidFill>
                    <a:schemeClr val="bg1"/>
                  </a:solidFill>
                  <a:prstDash val="solid"/>
                </a:ln>
                <a:effectLst>
                  <a:outerShdw blurRad="12700" dist="38100" dir="2700000" algn="tl" rotWithShape="0">
                    <a:schemeClr val="bg1">
                      <a:lumMod val="50000"/>
                    </a:schemeClr>
                  </a:outerShdw>
                </a:effectLst>
              </a:rPr>
              <a:t>1900-1939</a:t>
            </a:r>
            <a:endParaRPr lang="it-IT" sz="4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 name="Rettangolo 1"/>
          <p:cNvSpPr/>
          <p:nvPr/>
        </p:nvSpPr>
        <p:spPr>
          <a:xfrm>
            <a:off x="6475307" y="2132856"/>
            <a:ext cx="1121029" cy="3371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tx1"/>
              </a:solidFill>
            </a:endParaRPr>
          </a:p>
        </p:txBody>
      </p:sp>
      <p:sp>
        <p:nvSpPr>
          <p:cNvPr id="3" name="CasellaDiTesto 2"/>
          <p:cNvSpPr txBox="1"/>
          <p:nvPr/>
        </p:nvSpPr>
        <p:spPr>
          <a:xfrm>
            <a:off x="6392289" y="2060848"/>
            <a:ext cx="1276055" cy="369332"/>
          </a:xfrm>
          <a:prstGeom prst="rect">
            <a:avLst/>
          </a:prstGeom>
          <a:noFill/>
        </p:spPr>
        <p:txBody>
          <a:bodyPr wrap="none" rtlCol="0">
            <a:spAutoFit/>
          </a:bodyPr>
          <a:lstStyle/>
          <a:p>
            <a:r>
              <a:rPr lang="it-IT" dirty="0" smtClean="0">
                <a:solidFill>
                  <a:schemeClr val="tx2"/>
                </a:solidFill>
              </a:rPr>
              <a:t>Cesellatore</a:t>
            </a:r>
            <a:endParaRPr lang="it-IT" dirty="0">
              <a:solidFill>
                <a:schemeClr val="tx2"/>
              </a:solidFill>
            </a:endParaRPr>
          </a:p>
        </p:txBody>
      </p:sp>
      <p:sp>
        <p:nvSpPr>
          <p:cNvPr id="8" name="CasellaDiTesto 7"/>
          <p:cNvSpPr txBox="1"/>
          <p:nvPr/>
        </p:nvSpPr>
        <p:spPr>
          <a:xfrm>
            <a:off x="3656523" y="1191928"/>
            <a:ext cx="2305439" cy="261610"/>
          </a:xfrm>
          <a:prstGeom prst="rect">
            <a:avLst/>
          </a:prstGeom>
          <a:noFill/>
        </p:spPr>
        <p:txBody>
          <a:bodyPr wrap="none" rtlCol="0">
            <a:spAutoFit/>
          </a:bodyPr>
          <a:lstStyle/>
          <a:p>
            <a:r>
              <a:rPr lang="it-IT" sz="1100" dirty="0" smtClean="0"/>
              <a:t>19 rilevati su 45 fascicoli consultati</a:t>
            </a:r>
            <a:endParaRPr lang="it-IT" sz="1100" dirty="0"/>
          </a:p>
        </p:txBody>
      </p:sp>
      <p:sp>
        <p:nvSpPr>
          <p:cNvPr id="10" name="Rettangolo 9"/>
          <p:cNvSpPr/>
          <p:nvPr/>
        </p:nvSpPr>
        <p:spPr>
          <a:xfrm>
            <a:off x="3059832" y="288790"/>
            <a:ext cx="2965427" cy="769441"/>
          </a:xfrm>
          <a:prstGeom prst="rect">
            <a:avLst/>
          </a:prstGeom>
          <a:noFill/>
        </p:spPr>
        <p:txBody>
          <a:bodyPr wrap="none" lIns="91440" tIns="45720" rIns="91440" bIns="45720">
            <a:spAutoFit/>
          </a:bodyPr>
          <a:lstStyle/>
          <a:p>
            <a:pPr algn="ctr"/>
            <a:r>
              <a:rPr lang="it-IT" sz="4400" b="1" dirty="0" smtClean="0">
                <a:ln w="9525">
                  <a:solidFill>
                    <a:schemeClr val="bg1"/>
                  </a:solidFill>
                  <a:prstDash val="solid"/>
                </a:ln>
                <a:effectLst>
                  <a:outerShdw blurRad="12700" dist="38100" dir="2700000" algn="tl" rotWithShape="0">
                    <a:schemeClr val="bg1">
                      <a:lumMod val="50000"/>
                    </a:schemeClr>
                  </a:outerShdw>
                </a:effectLst>
              </a:rPr>
              <a:t>1900-1939</a:t>
            </a:r>
            <a:endParaRPr lang="it-IT" sz="4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30501083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1" y="918592"/>
            <a:ext cx="8168448" cy="5451171"/>
          </a:xfrm>
          <a:prstGeom prst="rect">
            <a:avLst/>
          </a:prstGeom>
        </p:spPr>
      </p:pic>
      <p:sp>
        <p:nvSpPr>
          <p:cNvPr id="5" name="CasellaDiTesto 4"/>
          <p:cNvSpPr txBox="1"/>
          <p:nvPr/>
        </p:nvSpPr>
        <p:spPr>
          <a:xfrm>
            <a:off x="2964913" y="425735"/>
            <a:ext cx="3231719" cy="307777"/>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it-IT" sz="1400" dirty="0" smtClean="0"/>
              <a:t>Lavori maschili (Padre, fratelli e tutore)</a:t>
            </a:r>
            <a:endParaRPr lang="it-IT" sz="1400" dirty="0"/>
          </a:p>
        </p:txBody>
      </p:sp>
      <p:sp>
        <p:nvSpPr>
          <p:cNvPr id="6" name="CasellaDiTesto 5"/>
          <p:cNvSpPr txBox="1"/>
          <p:nvPr/>
        </p:nvSpPr>
        <p:spPr>
          <a:xfrm>
            <a:off x="129555" y="2420888"/>
            <a:ext cx="409996" cy="175432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it-IT" dirty="0" smtClean="0"/>
              <a:t>N</a:t>
            </a:r>
          </a:p>
          <a:p>
            <a:r>
              <a:rPr lang="it-IT" dirty="0" smtClean="0"/>
              <a:t>U</a:t>
            </a:r>
          </a:p>
          <a:p>
            <a:r>
              <a:rPr lang="it-IT" dirty="0" smtClean="0"/>
              <a:t>M</a:t>
            </a:r>
          </a:p>
          <a:p>
            <a:r>
              <a:rPr lang="it-IT" dirty="0" smtClean="0"/>
              <a:t>E</a:t>
            </a:r>
          </a:p>
          <a:p>
            <a:r>
              <a:rPr lang="it-IT" dirty="0" smtClean="0"/>
              <a:t>R</a:t>
            </a:r>
          </a:p>
          <a:p>
            <a:r>
              <a:rPr lang="it-IT" dirty="0"/>
              <a:t>O</a:t>
            </a:r>
          </a:p>
        </p:txBody>
      </p:sp>
      <p:sp>
        <p:nvSpPr>
          <p:cNvPr id="2" name="CasellaDiTesto 1"/>
          <p:cNvSpPr txBox="1"/>
          <p:nvPr/>
        </p:nvSpPr>
        <p:spPr>
          <a:xfrm>
            <a:off x="3293402" y="1548255"/>
            <a:ext cx="2574742" cy="276999"/>
          </a:xfrm>
          <a:prstGeom prst="rect">
            <a:avLst/>
          </a:prstGeom>
          <a:noFill/>
        </p:spPr>
        <p:txBody>
          <a:bodyPr wrap="square" rtlCol="0">
            <a:spAutoFit/>
          </a:bodyPr>
          <a:lstStyle/>
          <a:p>
            <a:pPr algn="ctr"/>
            <a:r>
              <a:rPr lang="it-IT" sz="1200" dirty="0" smtClean="0"/>
              <a:t>41 rilevati su 135 fascicoli consultati </a:t>
            </a:r>
            <a:endParaRPr lang="it-IT" sz="1200" dirty="0"/>
          </a:p>
        </p:txBody>
      </p:sp>
      <p:sp>
        <p:nvSpPr>
          <p:cNvPr id="3" name="Rettangolo 2"/>
          <p:cNvSpPr/>
          <p:nvPr/>
        </p:nvSpPr>
        <p:spPr>
          <a:xfrm>
            <a:off x="2699792" y="1048344"/>
            <a:ext cx="2406509" cy="523220"/>
          </a:xfrm>
          <a:prstGeom prst="rect">
            <a:avLst/>
          </a:prstGeom>
        </p:spPr>
        <p:txBody>
          <a:bodyPr wrap="square">
            <a:spAutoFit/>
          </a:bodyPr>
          <a:lstStyle/>
          <a:p>
            <a:r>
              <a:rPr lang="it-IT" sz="2800" b="1" dirty="0">
                <a:ln w="9525">
                  <a:solidFill>
                    <a:schemeClr val="bg1"/>
                  </a:solidFill>
                  <a:prstDash val="solid"/>
                </a:ln>
                <a:effectLst>
                  <a:outerShdw blurRad="12700" dist="38100" dir="2700000" algn="tl" rotWithShape="0">
                    <a:schemeClr val="bg1">
                      <a:lumMod val="50000"/>
                    </a:schemeClr>
                  </a:outerShdw>
                </a:effectLst>
              </a:rPr>
              <a:t>1900-1939</a:t>
            </a:r>
            <a:endParaRPr lang="it-IT" sz="2800" dirty="0"/>
          </a:p>
        </p:txBody>
      </p:sp>
    </p:spTree>
    <p:extLst>
      <p:ext uri="{BB962C8B-B14F-4D97-AF65-F5344CB8AC3E}">
        <p14:creationId xmlns:p14="http://schemas.microsoft.com/office/powerpoint/2010/main" val="403398519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592" y="445315"/>
            <a:ext cx="7697274" cy="6109746"/>
          </a:xfrm>
          <a:prstGeom prst="rect">
            <a:avLst/>
          </a:prstGeom>
        </p:spPr>
      </p:pic>
      <p:sp>
        <p:nvSpPr>
          <p:cNvPr id="5" name="CasellaDiTesto 4"/>
          <p:cNvSpPr txBox="1"/>
          <p:nvPr/>
        </p:nvSpPr>
        <p:spPr>
          <a:xfrm>
            <a:off x="1044995" y="143443"/>
            <a:ext cx="3834961" cy="338554"/>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it-IT" sz="1600" dirty="0" smtClean="0"/>
              <a:t>Lavori femminili (Madre, sorelle e tutore)</a:t>
            </a:r>
            <a:endParaRPr lang="it-IT" sz="1600" dirty="0"/>
          </a:p>
        </p:txBody>
      </p:sp>
      <p:sp>
        <p:nvSpPr>
          <p:cNvPr id="6" name="CasellaDiTesto 5"/>
          <p:cNvSpPr txBox="1"/>
          <p:nvPr/>
        </p:nvSpPr>
        <p:spPr>
          <a:xfrm>
            <a:off x="362520" y="2510366"/>
            <a:ext cx="393056" cy="1754326"/>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it-IT" dirty="0" smtClean="0"/>
              <a:t>N</a:t>
            </a:r>
          </a:p>
          <a:p>
            <a:r>
              <a:rPr lang="it-IT" dirty="0" smtClean="0"/>
              <a:t>U</a:t>
            </a:r>
          </a:p>
          <a:p>
            <a:r>
              <a:rPr lang="it-IT" dirty="0" smtClean="0"/>
              <a:t>M</a:t>
            </a:r>
          </a:p>
          <a:p>
            <a:r>
              <a:rPr lang="it-IT" dirty="0" smtClean="0"/>
              <a:t>E</a:t>
            </a:r>
          </a:p>
          <a:p>
            <a:r>
              <a:rPr lang="it-IT" dirty="0" smtClean="0"/>
              <a:t>R</a:t>
            </a:r>
          </a:p>
          <a:p>
            <a:r>
              <a:rPr lang="it-IT" dirty="0"/>
              <a:t>O</a:t>
            </a:r>
          </a:p>
        </p:txBody>
      </p:sp>
      <p:sp>
        <p:nvSpPr>
          <p:cNvPr id="2" name="CasellaDiTesto 1"/>
          <p:cNvSpPr txBox="1"/>
          <p:nvPr/>
        </p:nvSpPr>
        <p:spPr>
          <a:xfrm>
            <a:off x="3635896" y="1100819"/>
            <a:ext cx="2664296" cy="276999"/>
          </a:xfrm>
          <a:prstGeom prst="rect">
            <a:avLst/>
          </a:prstGeom>
          <a:noFill/>
        </p:spPr>
        <p:txBody>
          <a:bodyPr wrap="square" rtlCol="0">
            <a:spAutoFit/>
          </a:bodyPr>
          <a:lstStyle/>
          <a:p>
            <a:pPr algn="ctr"/>
            <a:r>
              <a:rPr lang="it-IT" sz="1200" dirty="0" smtClean="0"/>
              <a:t>44 rilevati su 135 fascicoli consultati</a:t>
            </a:r>
            <a:endParaRPr lang="it-IT" sz="1200" dirty="0"/>
          </a:p>
        </p:txBody>
      </p:sp>
      <p:sp>
        <p:nvSpPr>
          <p:cNvPr id="3" name="Rettangolo 2"/>
          <p:cNvSpPr/>
          <p:nvPr/>
        </p:nvSpPr>
        <p:spPr>
          <a:xfrm>
            <a:off x="3779912" y="588401"/>
            <a:ext cx="2200089" cy="584775"/>
          </a:xfrm>
          <a:prstGeom prst="rect">
            <a:avLst/>
          </a:prstGeom>
        </p:spPr>
        <p:txBody>
          <a:bodyPr wrap="none">
            <a:spAutoFit/>
          </a:bodyPr>
          <a:lstStyle/>
          <a:p>
            <a:r>
              <a:rPr lang="it-IT" sz="3200" b="1" dirty="0">
                <a:ln w="9525">
                  <a:solidFill>
                    <a:schemeClr val="bg1"/>
                  </a:solidFill>
                  <a:prstDash val="solid"/>
                </a:ln>
                <a:effectLst>
                  <a:outerShdw blurRad="12700" dist="38100" dir="2700000" algn="tl" rotWithShape="0">
                    <a:schemeClr val="bg1">
                      <a:lumMod val="50000"/>
                    </a:schemeClr>
                  </a:outerShdw>
                </a:effectLst>
              </a:rPr>
              <a:t>1900-1939</a:t>
            </a:r>
            <a:endParaRPr lang="it-IT" sz="3200" dirty="0"/>
          </a:p>
        </p:txBody>
      </p:sp>
    </p:spTree>
    <p:extLst>
      <p:ext uri="{BB962C8B-B14F-4D97-AF65-F5344CB8AC3E}">
        <p14:creationId xmlns:p14="http://schemas.microsoft.com/office/powerpoint/2010/main" val="326716595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073" y="347232"/>
            <a:ext cx="7725853" cy="6163535"/>
          </a:xfrm>
          <a:prstGeom prst="rect">
            <a:avLst/>
          </a:prstGeom>
        </p:spPr>
      </p:pic>
      <p:sp>
        <p:nvSpPr>
          <p:cNvPr id="5" name="CasellaDiTesto 4"/>
          <p:cNvSpPr txBox="1"/>
          <p:nvPr/>
        </p:nvSpPr>
        <p:spPr>
          <a:xfrm>
            <a:off x="5946994" y="473315"/>
            <a:ext cx="3507435" cy="338554"/>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it-IT" sz="1600" dirty="0" smtClean="0"/>
              <a:t>Numero componenti nucleo familiare</a:t>
            </a:r>
            <a:endParaRPr lang="it-IT" sz="1600" dirty="0"/>
          </a:p>
        </p:txBody>
      </p:sp>
      <p:sp>
        <p:nvSpPr>
          <p:cNvPr id="6" name="CasellaDiTesto 5"/>
          <p:cNvSpPr txBox="1"/>
          <p:nvPr/>
        </p:nvSpPr>
        <p:spPr>
          <a:xfrm>
            <a:off x="316017" y="2551836"/>
            <a:ext cx="393056" cy="1754326"/>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it-IT" dirty="0" smtClean="0"/>
              <a:t>N</a:t>
            </a:r>
          </a:p>
          <a:p>
            <a:r>
              <a:rPr lang="it-IT" dirty="0" smtClean="0"/>
              <a:t>U</a:t>
            </a:r>
          </a:p>
          <a:p>
            <a:r>
              <a:rPr lang="it-IT" dirty="0" smtClean="0"/>
              <a:t>M</a:t>
            </a:r>
          </a:p>
          <a:p>
            <a:r>
              <a:rPr lang="it-IT" dirty="0" smtClean="0"/>
              <a:t>E</a:t>
            </a:r>
          </a:p>
          <a:p>
            <a:r>
              <a:rPr lang="it-IT" dirty="0" smtClean="0"/>
              <a:t>R</a:t>
            </a:r>
          </a:p>
          <a:p>
            <a:r>
              <a:rPr lang="it-IT" dirty="0"/>
              <a:t>O</a:t>
            </a:r>
          </a:p>
        </p:txBody>
      </p:sp>
      <p:sp>
        <p:nvSpPr>
          <p:cNvPr id="2" name="CasellaDiTesto 1"/>
          <p:cNvSpPr txBox="1"/>
          <p:nvPr/>
        </p:nvSpPr>
        <p:spPr>
          <a:xfrm>
            <a:off x="3919545" y="976895"/>
            <a:ext cx="2406171" cy="461665"/>
          </a:xfrm>
          <a:prstGeom prst="rect">
            <a:avLst/>
          </a:prstGeom>
          <a:noFill/>
        </p:spPr>
        <p:txBody>
          <a:bodyPr wrap="square" rtlCol="0">
            <a:spAutoFit/>
          </a:bodyPr>
          <a:lstStyle/>
          <a:p>
            <a:pPr algn="ctr"/>
            <a:r>
              <a:rPr lang="it-IT" sz="1200" dirty="0" smtClean="0"/>
              <a:t>34 rilevati su 34 fascicoli consultati</a:t>
            </a:r>
            <a:endParaRPr lang="it-IT" sz="1200" dirty="0"/>
          </a:p>
        </p:txBody>
      </p:sp>
      <p:sp>
        <p:nvSpPr>
          <p:cNvPr id="3" name="Rettangolo 2"/>
          <p:cNvSpPr/>
          <p:nvPr/>
        </p:nvSpPr>
        <p:spPr>
          <a:xfrm>
            <a:off x="2987824" y="231556"/>
            <a:ext cx="2965427" cy="769441"/>
          </a:xfrm>
          <a:prstGeom prst="rect">
            <a:avLst/>
          </a:prstGeom>
        </p:spPr>
        <p:txBody>
          <a:bodyPr wrap="none">
            <a:spAutoFit/>
          </a:bodyPr>
          <a:lstStyle/>
          <a:p>
            <a:r>
              <a:rPr lang="it-IT" sz="4400" b="1" dirty="0">
                <a:ln w="9525">
                  <a:solidFill>
                    <a:prstClr val="white"/>
                  </a:solidFill>
                  <a:prstDash val="solid"/>
                </a:ln>
                <a:solidFill>
                  <a:prstClr val="black"/>
                </a:solidFill>
                <a:effectLst>
                  <a:outerShdw blurRad="12700" dist="38100" dir="2700000" algn="tl" rotWithShape="0">
                    <a:prstClr val="white">
                      <a:lumMod val="50000"/>
                    </a:prstClr>
                  </a:outerShdw>
                </a:effectLst>
              </a:rPr>
              <a:t>1900-1939</a:t>
            </a:r>
            <a:endParaRPr lang="it-IT" dirty="0"/>
          </a:p>
        </p:txBody>
      </p:sp>
    </p:spTree>
    <p:extLst>
      <p:ext uri="{BB962C8B-B14F-4D97-AF65-F5344CB8AC3E}">
        <p14:creationId xmlns:p14="http://schemas.microsoft.com/office/powerpoint/2010/main" val="392464008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705" y="620688"/>
            <a:ext cx="8183921" cy="5384159"/>
          </a:xfrm>
          <a:prstGeom prst="rect">
            <a:avLst/>
          </a:prstGeom>
        </p:spPr>
      </p:pic>
      <p:sp>
        <p:nvSpPr>
          <p:cNvPr id="5" name="CasellaDiTesto 4"/>
          <p:cNvSpPr txBox="1"/>
          <p:nvPr/>
        </p:nvSpPr>
        <p:spPr>
          <a:xfrm>
            <a:off x="5977873" y="861206"/>
            <a:ext cx="1456232"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it-IT" dirty="0" smtClean="0"/>
              <a:t>Lavori orfani</a:t>
            </a:r>
            <a:endParaRPr lang="it-IT" dirty="0"/>
          </a:p>
        </p:txBody>
      </p:sp>
      <p:sp>
        <p:nvSpPr>
          <p:cNvPr id="6" name="CasellaDiTesto 5"/>
          <p:cNvSpPr txBox="1"/>
          <p:nvPr/>
        </p:nvSpPr>
        <p:spPr>
          <a:xfrm>
            <a:off x="94649" y="2435604"/>
            <a:ext cx="393056" cy="1754326"/>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it-IT" dirty="0" smtClean="0"/>
              <a:t>N</a:t>
            </a:r>
          </a:p>
          <a:p>
            <a:r>
              <a:rPr lang="it-IT" dirty="0" smtClean="0"/>
              <a:t>U</a:t>
            </a:r>
          </a:p>
          <a:p>
            <a:r>
              <a:rPr lang="it-IT" dirty="0" smtClean="0"/>
              <a:t>M</a:t>
            </a:r>
          </a:p>
          <a:p>
            <a:r>
              <a:rPr lang="it-IT" dirty="0" smtClean="0"/>
              <a:t>E</a:t>
            </a:r>
          </a:p>
          <a:p>
            <a:r>
              <a:rPr lang="it-IT" dirty="0" smtClean="0"/>
              <a:t>R</a:t>
            </a:r>
          </a:p>
          <a:p>
            <a:r>
              <a:rPr lang="it-IT" dirty="0"/>
              <a:t>O</a:t>
            </a:r>
          </a:p>
        </p:txBody>
      </p:sp>
      <p:sp>
        <p:nvSpPr>
          <p:cNvPr id="7" name="Rettangolo 6"/>
          <p:cNvSpPr/>
          <p:nvPr/>
        </p:nvSpPr>
        <p:spPr>
          <a:xfrm>
            <a:off x="2874460" y="631249"/>
            <a:ext cx="2710357" cy="707886"/>
          </a:xfrm>
          <a:prstGeom prst="rect">
            <a:avLst/>
          </a:prstGeom>
          <a:noFill/>
        </p:spPr>
        <p:txBody>
          <a:bodyPr wrap="none" lIns="91440" tIns="45720" rIns="91440" bIns="45720">
            <a:spAutoFit/>
          </a:bodyPr>
          <a:lstStyle/>
          <a:p>
            <a:pPr algn="ctr"/>
            <a:r>
              <a:rPr lang="it-IT" sz="40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1939-1959</a:t>
            </a:r>
            <a:endParaRPr lang="it-IT" sz="4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 name="CasellaDiTesto 1"/>
          <p:cNvSpPr txBox="1"/>
          <p:nvPr/>
        </p:nvSpPr>
        <p:spPr>
          <a:xfrm>
            <a:off x="4067944" y="1339135"/>
            <a:ext cx="2016224" cy="276999"/>
          </a:xfrm>
          <a:prstGeom prst="rect">
            <a:avLst/>
          </a:prstGeom>
          <a:noFill/>
        </p:spPr>
        <p:txBody>
          <a:bodyPr wrap="square" rtlCol="0">
            <a:spAutoFit/>
          </a:bodyPr>
          <a:lstStyle/>
          <a:p>
            <a:pPr algn="ctr"/>
            <a:r>
              <a:rPr lang="it-IT" sz="1200" dirty="0" smtClean="0"/>
              <a:t>21 rilevati su 36 campioni</a:t>
            </a:r>
            <a:endParaRPr lang="it-IT" sz="1200" dirty="0"/>
          </a:p>
        </p:txBody>
      </p:sp>
    </p:spTree>
    <p:extLst>
      <p:ext uri="{BB962C8B-B14F-4D97-AF65-F5344CB8AC3E}">
        <p14:creationId xmlns:p14="http://schemas.microsoft.com/office/powerpoint/2010/main" val="72602080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592" y="404664"/>
            <a:ext cx="7334161" cy="5994001"/>
          </a:xfrm>
          <a:prstGeom prst="rect">
            <a:avLst/>
          </a:prstGeom>
        </p:spPr>
      </p:pic>
      <p:sp>
        <p:nvSpPr>
          <p:cNvPr id="5" name="CasellaDiTesto 4"/>
          <p:cNvSpPr txBox="1"/>
          <p:nvPr/>
        </p:nvSpPr>
        <p:spPr>
          <a:xfrm>
            <a:off x="3995936" y="259841"/>
            <a:ext cx="3650166" cy="338554"/>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it-IT" sz="1600" dirty="0" smtClean="0"/>
              <a:t>Lavori maschili (Padre, fratelli e tutore)</a:t>
            </a:r>
            <a:endParaRPr lang="it-IT" sz="1600" dirty="0"/>
          </a:p>
        </p:txBody>
      </p:sp>
      <p:sp>
        <p:nvSpPr>
          <p:cNvPr id="6" name="CasellaDiTesto 5"/>
          <p:cNvSpPr txBox="1"/>
          <p:nvPr/>
        </p:nvSpPr>
        <p:spPr>
          <a:xfrm>
            <a:off x="506536" y="2524501"/>
            <a:ext cx="393056" cy="1754326"/>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it-IT" dirty="0" smtClean="0"/>
              <a:t>N</a:t>
            </a:r>
          </a:p>
          <a:p>
            <a:r>
              <a:rPr lang="it-IT" dirty="0" smtClean="0"/>
              <a:t>U</a:t>
            </a:r>
          </a:p>
          <a:p>
            <a:r>
              <a:rPr lang="it-IT" dirty="0" smtClean="0"/>
              <a:t>M</a:t>
            </a:r>
          </a:p>
          <a:p>
            <a:r>
              <a:rPr lang="it-IT" dirty="0" smtClean="0"/>
              <a:t>E</a:t>
            </a:r>
          </a:p>
          <a:p>
            <a:r>
              <a:rPr lang="it-IT" dirty="0" smtClean="0"/>
              <a:t>R</a:t>
            </a:r>
          </a:p>
          <a:p>
            <a:r>
              <a:rPr lang="it-IT" dirty="0"/>
              <a:t>O</a:t>
            </a:r>
          </a:p>
        </p:txBody>
      </p:sp>
      <p:sp>
        <p:nvSpPr>
          <p:cNvPr id="2" name="CasellaDiTesto 1"/>
          <p:cNvSpPr txBox="1"/>
          <p:nvPr/>
        </p:nvSpPr>
        <p:spPr>
          <a:xfrm>
            <a:off x="3018500" y="1005633"/>
            <a:ext cx="3096344" cy="276999"/>
          </a:xfrm>
          <a:prstGeom prst="rect">
            <a:avLst/>
          </a:prstGeom>
          <a:noFill/>
        </p:spPr>
        <p:txBody>
          <a:bodyPr wrap="square" rtlCol="0">
            <a:spAutoFit/>
          </a:bodyPr>
          <a:lstStyle/>
          <a:p>
            <a:pPr algn="ctr"/>
            <a:r>
              <a:rPr lang="it-IT" sz="1200" dirty="0" smtClean="0"/>
              <a:t>36 rilevati su 108 campioni </a:t>
            </a:r>
            <a:endParaRPr lang="it-IT" sz="1200" dirty="0"/>
          </a:p>
        </p:txBody>
      </p:sp>
      <p:sp>
        <p:nvSpPr>
          <p:cNvPr id="8" name="Rettangolo 7"/>
          <p:cNvSpPr/>
          <p:nvPr/>
        </p:nvSpPr>
        <p:spPr>
          <a:xfrm>
            <a:off x="3427506" y="636301"/>
            <a:ext cx="2117887" cy="523220"/>
          </a:xfrm>
          <a:prstGeom prst="rect">
            <a:avLst/>
          </a:prstGeom>
        </p:spPr>
        <p:txBody>
          <a:bodyPr wrap="none">
            <a:spAutoFit/>
          </a:bodyPr>
          <a:lstStyle/>
          <a:p>
            <a:pPr algn="ctr"/>
            <a:r>
              <a:rPr lang="it-IT" sz="2800" b="1" dirty="0" smtClean="0">
                <a:latin typeface="Courier New" panose="02070309020205020404" pitchFamily="49" charset="0"/>
                <a:cs typeface="Courier New" panose="02070309020205020404" pitchFamily="49" charset="0"/>
              </a:rPr>
              <a:t>1939–1959</a:t>
            </a:r>
            <a:endParaRPr lang="it-IT" sz="2800"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3194520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611560" y="116632"/>
            <a:ext cx="8424936" cy="6696744"/>
          </a:xfrm>
        </p:spPr>
        <p:txBody>
          <a:bodyPr>
            <a:normAutofit/>
          </a:bodyPr>
          <a:lstStyle/>
          <a:p>
            <a:pPr marL="0" indent="0" algn="ctr">
              <a:buNone/>
            </a:pPr>
            <a:r>
              <a:rPr lang="it-IT" sz="8800" b="1" dirty="0">
                <a:ln w="12700">
                  <a:noFill/>
                </a:ln>
                <a:latin typeface="Kunstler Script" panose="030304020206070D0D06" pitchFamily="66" charset="0"/>
              </a:rPr>
              <a:t>Istruzione e </a:t>
            </a:r>
            <a:r>
              <a:rPr lang="it-IT" sz="8800" b="1" dirty="0" smtClean="0">
                <a:ln w="12700">
                  <a:noFill/>
                </a:ln>
                <a:latin typeface="Kunstler Script" panose="030304020206070D0D06" pitchFamily="66" charset="0"/>
              </a:rPr>
              <a:t>lavoro</a:t>
            </a:r>
            <a:endParaRPr lang="it-IT" sz="8800" b="1" dirty="0">
              <a:ln w="12700">
                <a:noFill/>
              </a:ln>
              <a:latin typeface="Kunstler Script" panose="030304020206070D0D06" pitchFamily="66" charset="0"/>
            </a:endParaRPr>
          </a:p>
          <a:p>
            <a:r>
              <a:rPr lang="it-IT" sz="2400" dirty="0">
                <a:latin typeface="Courier New" panose="02070309020205020404" pitchFamily="49" charset="0"/>
                <a:cs typeface="Courier New" panose="02070309020205020404" pitchFamily="49" charset="0"/>
              </a:rPr>
              <a:t>Nell' orfanotrofio maschile veniva impartita agli orfani l'istruzione elementare. Successivamente fra i 10-12 anni li si avviava alle professioni artigiane, indirizzandoli alla scelta di un mestiere nelle officine interne annesse all'istituto.</a:t>
            </a:r>
            <a:br>
              <a:rPr lang="it-IT" sz="2400" dirty="0">
                <a:latin typeface="Courier New" panose="02070309020205020404" pitchFamily="49" charset="0"/>
                <a:cs typeface="Courier New" panose="02070309020205020404" pitchFamily="49" charset="0"/>
              </a:rPr>
            </a:br>
            <a:r>
              <a:rPr lang="it-IT" sz="2400" dirty="0">
                <a:latin typeface="Courier New" panose="02070309020205020404" pitchFamily="49" charset="0"/>
                <a:cs typeface="Courier New" panose="02070309020205020404" pitchFamily="49" charset="0"/>
              </a:rPr>
              <a:t>Qualche mese prima delle dimissioni dall'istituto, la Direzione dell'orfanotrofio cercava di collocare i Martinitt in qualche officina o bottega cittadina, per essere avviati al mestiere e iniziare a guadagnare un salario </a:t>
            </a:r>
            <a:r>
              <a:rPr lang="it-IT" sz="2400" dirty="0" smtClean="0">
                <a:latin typeface="Courier New" panose="02070309020205020404" pitchFamily="49" charset="0"/>
                <a:cs typeface="Courier New" panose="02070309020205020404" pitchFamily="49" charset="0"/>
              </a:rPr>
              <a:t>indipendente</a:t>
            </a:r>
            <a:r>
              <a:rPr lang="it-IT" sz="2400" dirty="0">
                <a:latin typeface="Courier New" panose="02070309020205020404" pitchFamily="49" charset="0"/>
                <a:cs typeface="Courier New" panose="02070309020205020404" pitchFamily="49" charset="0"/>
              </a:rPr>
              <a:t>.</a:t>
            </a:r>
          </a:p>
          <a:p>
            <a:pPr marL="0" indent="0">
              <a:buNone/>
            </a:pPr>
            <a:endParaRPr lang="it-IT" dirty="0">
              <a:latin typeface="Courier New" panose="02070309020205020404" pitchFamily="49" charset="0"/>
              <a:cs typeface="Courier New" panose="02070309020205020404" pitchFamily="49" charset="0"/>
            </a:endParaRPr>
          </a:p>
          <a:p>
            <a:pPr marL="0" indent="0">
              <a:buNone/>
            </a:pPr>
            <a:endParaRPr lang="it-IT" sz="6600" dirty="0">
              <a:latin typeface="Kunstler Script" panose="030304020206070D0D06" pitchFamily="66" charset="0"/>
            </a:endParaRPr>
          </a:p>
        </p:txBody>
      </p:sp>
    </p:spTree>
    <p:extLst>
      <p:ext uri="{BB962C8B-B14F-4D97-AF65-F5344CB8AC3E}">
        <p14:creationId xmlns:p14="http://schemas.microsoft.com/office/powerpoint/2010/main" val="1069030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anim calcmode="lin" valueType="num">
                                      <p:cBhvr>
                                        <p:cTn id="8" dur="2000" fill="hold"/>
                                        <p:tgtEl>
                                          <p:spTgt spid="2">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2">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barn(inVertical)">
                                      <p:cBhvr>
                                        <p:cTn id="14" dur="125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620688"/>
            <a:ext cx="7924637" cy="5559739"/>
          </a:xfrm>
          <a:prstGeom prst="rect">
            <a:avLst/>
          </a:prstGeom>
        </p:spPr>
      </p:pic>
      <p:sp>
        <p:nvSpPr>
          <p:cNvPr id="5" name="CasellaDiTesto 4"/>
          <p:cNvSpPr txBox="1"/>
          <p:nvPr/>
        </p:nvSpPr>
        <p:spPr>
          <a:xfrm>
            <a:off x="4345041" y="257434"/>
            <a:ext cx="3834961" cy="338554"/>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it-IT" sz="1600" dirty="0" smtClean="0"/>
              <a:t>Lavori femminili (Madre, sorelle e tutore)</a:t>
            </a:r>
            <a:endParaRPr lang="it-IT" sz="1600" dirty="0"/>
          </a:p>
        </p:txBody>
      </p:sp>
      <p:sp>
        <p:nvSpPr>
          <p:cNvPr id="6" name="CasellaDiTesto 5"/>
          <p:cNvSpPr txBox="1"/>
          <p:nvPr/>
        </p:nvSpPr>
        <p:spPr>
          <a:xfrm>
            <a:off x="211292" y="2523394"/>
            <a:ext cx="393056" cy="1754326"/>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it-IT" dirty="0" smtClean="0"/>
              <a:t>N</a:t>
            </a:r>
          </a:p>
          <a:p>
            <a:r>
              <a:rPr lang="it-IT" dirty="0" smtClean="0"/>
              <a:t>U</a:t>
            </a:r>
          </a:p>
          <a:p>
            <a:r>
              <a:rPr lang="it-IT" dirty="0" smtClean="0"/>
              <a:t>M</a:t>
            </a:r>
          </a:p>
          <a:p>
            <a:r>
              <a:rPr lang="it-IT" dirty="0" smtClean="0"/>
              <a:t>E</a:t>
            </a:r>
          </a:p>
          <a:p>
            <a:r>
              <a:rPr lang="it-IT" dirty="0" smtClean="0"/>
              <a:t>R</a:t>
            </a:r>
          </a:p>
          <a:p>
            <a:r>
              <a:rPr lang="it-IT" dirty="0"/>
              <a:t>O</a:t>
            </a:r>
          </a:p>
        </p:txBody>
      </p:sp>
      <p:sp>
        <p:nvSpPr>
          <p:cNvPr id="2" name="CasellaDiTesto 1"/>
          <p:cNvSpPr txBox="1"/>
          <p:nvPr/>
        </p:nvSpPr>
        <p:spPr>
          <a:xfrm>
            <a:off x="2895572" y="1222764"/>
            <a:ext cx="2952328" cy="276999"/>
          </a:xfrm>
          <a:prstGeom prst="rect">
            <a:avLst/>
          </a:prstGeom>
          <a:noFill/>
        </p:spPr>
        <p:txBody>
          <a:bodyPr wrap="square" rtlCol="0">
            <a:spAutoFit/>
          </a:bodyPr>
          <a:lstStyle/>
          <a:p>
            <a:pPr algn="ctr"/>
            <a:r>
              <a:rPr lang="it-IT" sz="1200" dirty="0" smtClean="0"/>
              <a:t>31 rilevati su 108 campioni</a:t>
            </a:r>
            <a:endParaRPr lang="it-IT" sz="1200" dirty="0"/>
          </a:p>
        </p:txBody>
      </p:sp>
      <p:sp>
        <p:nvSpPr>
          <p:cNvPr id="8" name="Rettangolo 7"/>
          <p:cNvSpPr/>
          <p:nvPr/>
        </p:nvSpPr>
        <p:spPr>
          <a:xfrm>
            <a:off x="3427506" y="636301"/>
            <a:ext cx="2117887" cy="523220"/>
          </a:xfrm>
          <a:prstGeom prst="rect">
            <a:avLst/>
          </a:prstGeom>
        </p:spPr>
        <p:txBody>
          <a:bodyPr wrap="none">
            <a:spAutoFit/>
          </a:bodyPr>
          <a:lstStyle/>
          <a:p>
            <a:pPr algn="ctr"/>
            <a:r>
              <a:rPr lang="it-IT" sz="2800" b="1" dirty="0" smtClean="0">
                <a:latin typeface="Courier New" panose="02070309020205020404" pitchFamily="49" charset="0"/>
                <a:cs typeface="Courier New" panose="02070309020205020404" pitchFamily="49" charset="0"/>
              </a:rPr>
              <a:t>1939–1959</a:t>
            </a:r>
            <a:endParaRPr lang="it-IT" sz="2800"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76146867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363" y="351995"/>
            <a:ext cx="7697274" cy="6154009"/>
          </a:xfrm>
          <a:prstGeom prst="rect">
            <a:avLst/>
          </a:prstGeom>
        </p:spPr>
      </p:pic>
      <p:sp>
        <p:nvSpPr>
          <p:cNvPr id="6" name="CasellaDiTesto 5"/>
          <p:cNvSpPr txBox="1"/>
          <p:nvPr/>
        </p:nvSpPr>
        <p:spPr>
          <a:xfrm>
            <a:off x="5503226" y="84754"/>
            <a:ext cx="3609643" cy="338554"/>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it-IT" sz="1600" dirty="0" smtClean="0"/>
              <a:t>Numero componenti nucleo familiare</a:t>
            </a:r>
            <a:endParaRPr lang="it-IT" sz="1600" dirty="0"/>
          </a:p>
        </p:txBody>
      </p:sp>
      <p:sp>
        <p:nvSpPr>
          <p:cNvPr id="7" name="CasellaDiTesto 6"/>
          <p:cNvSpPr txBox="1"/>
          <p:nvPr/>
        </p:nvSpPr>
        <p:spPr>
          <a:xfrm>
            <a:off x="251520" y="2551836"/>
            <a:ext cx="393056" cy="1754326"/>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it-IT" dirty="0" smtClean="0"/>
              <a:t>N</a:t>
            </a:r>
          </a:p>
          <a:p>
            <a:r>
              <a:rPr lang="it-IT" dirty="0" smtClean="0"/>
              <a:t>U</a:t>
            </a:r>
          </a:p>
          <a:p>
            <a:r>
              <a:rPr lang="it-IT" dirty="0" smtClean="0"/>
              <a:t>M</a:t>
            </a:r>
          </a:p>
          <a:p>
            <a:r>
              <a:rPr lang="it-IT" dirty="0" smtClean="0"/>
              <a:t>E</a:t>
            </a:r>
          </a:p>
          <a:p>
            <a:r>
              <a:rPr lang="it-IT" dirty="0" smtClean="0"/>
              <a:t>R</a:t>
            </a:r>
          </a:p>
          <a:p>
            <a:r>
              <a:rPr lang="it-IT" dirty="0"/>
              <a:t>O</a:t>
            </a:r>
            <a:endParaRPr lang="it-IT" dirty="0" smtClean="0"/>
          </a:p>
        </p:txBody>
      </p:sp>
      <p:sp>
        <p:nvSpPr>
          <p:cNvPr id="2" name="CasellaDiTesto 1"/>
          <p:cNvSpPr txBox="1"/>
          <p:nvPr/>
        </p:nvSpPr>
        <p:spPr>
          <a:xfrm>
            <a:off x="3412532" y="1095515"/>
            <a:ext cx="3316990" cy="276999"/>
          </a:xfrm>
          <a:prstGeom prst="rect">
            <a:avLst/>
          </a:prstGeom>
          <a:noFill/>
        </p:spPr>
        <p:txBody>
          <a:bodyPr wrap="square" rtlCol="0">
            <a:spAutoFit/>
          </a:bodyPr>
          <a:lstStyle/>
          <a:p>
            <a:pPr algn="ctr"/>
            <a:r>
              <a:rPr lang="it-IT" sz="1200" dirty="0" smtClean="0"/>
              <a:t>36 rilevati su 36 campioni</a:t>
            </a:r>
            <a:endParaRPr lang="it-IT" sz="1200" dirty="0"/>
          </a:p>
        </p:txBody>
      </p:sp>
      <p:sp>
        <p:nvSpPr>
          <p:cNvPr id="8" name="Rettangolo 7"/>
          <p:cNvSpPr/>
          <p:nvPr/>
        </p:nvSpPr>
        <p:spPr>
          <a:xfrm>
            <a:off x="3427506" y="636301"/>
            <a:ext cx="2117887" cy="523220"/>
          </a:xfrm>
          <a:prstGeom prst="rect">
            <a:avLst/>
          </a:prstGeom>
        </p:spPr>
        <p:txBody>
          <a:bodyPr wrap="none">
            <a:spAutoFit/>
          </a:bodyPr>
          <a:lstStyle/>
          <a:p>
            <a:pPr algn="ctr"/>
            <a:r>
              <a:rPr lang="it-IT" sz="2800" b="1" dirty="0" smtClean="0">
                <a:latin typeface="Courier New" panose="02070309020205020404" pitchFamily="49" charset="0"/>
                <a:cs typeface="Courier New" panose="02070309020205020404" pitchFamily="49" charset="0"/>
              </a:rPr>
              <a:t>1939–1959</a:t>
            </a:r>
            <a:endParaRPr lang="it-IT" sz="2800"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85872738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457200" y="0"/>
            <a:ext cx="8229600" cy="1219200"/>
          </a:xfrm>
        </p:spPr>
        <p:txBody>
          <a:bodyPr>
            <a:noAutofit/>
          </a:bodyPr>
          <a:lstStyle/>
          <a:p>
            <a:pPr algn="ctr"/>
            <a:r>
              <a:rPr lang="it-IT" sz="8000" b="1" dirty="0" smtClean="0">
                <a:solidFill>
                  <a:schemeClr val="tx1"/>
                </a:solidFill>
                <a:latin typeface="Kunstler Script" panose="030304020206070D0D06" pitchFamily="66" charset="0"/>
              </a:rPr>
              <a:t>Diario di bordo</a:t>
            </a:r>
            <a:endParaRPr lang="it-IT" sz="8000" b="1" dirty="0">
              <a:solidFill>
                <a:schemeClr val="tx1"/>
              </a:solidFill>
              <a:latin typeface="Kunstler Script" panose="030304020206070D0D06" pitchFamily="66" charset="0"/>
            </a:endParaRPr>
          </a:p>
        </p:txBody>
      </p:sp>
      <p:sp>
        <p:nvSpPr>
          <p:cNvPr id="2" name="Segnaposto contenuto 1"/>
          <p:cNvSpPr>
            <a:spLocks noGrp="1"/>
          </p:cNvSpPr>
          <p:nvPr>
            <p:ph idx="1"/>
          </p:nvPr>
        </p:nvSpPr>
        <p:spPr>
          <a:xfrm>
            <a:off x="611560" y="1340768"/>
            <a:ext cx="8532440" cy="5328592"/>
          </a:xfrm>
        </p:spPr>
        <p:txBody>
          <a:bodyPr>
            <a:noAutofit/>
          </a:bodyPr>
          <a:lstStyle/>
          <a:p>
            <a:pPr marL="0" indent="0">
              <a:buNone/>
            </a:pPr>
            <a:r>
              <a:rPr lang="it-IT" sz="1200" dirty="0" smtClean="0">
                <a:ln w="0"/>
                <a:solidFill>
                  <a:schemeClr val="accent1"/>
                </a:solidFill>
                <a:effectLst>
                  <a:outerShdw blurRad="38100" dist="25400" dir="5400000" algn="ctr" rotWithShape="0">
                    <a:srgbClr val="6E747A">
                      <a:alpha val="43000"/>
                    </a:srgbClr>
                  </a:outerShdw>
                </a:effectLst>
                <a:latin typeface="Courier New" panose="02070309020205020404" pitchFamily="49" charset="0"/>
                <a:cs typeface="Courier New" panose="02070309020205020404" pitchFamily="49" charset="0"/>
              </a:rPr>
              <a:t>I </a:t>
            </a:r>
            <a:r>
              <a:rPr lang="it-IT" sz="1200" dirty="0">
                <a:ln w="0"/>
                <a:solidFill>
                  <a:schemeClr val="accent1"/>
                </a:solidFill>
                <a:effectLst>
                  <a:outerShdw blurRad="38100" dist="25400" dir="5400000" algn="ctr" rotWithShape="0">
                    <a:srgbClr val="6E747A">
                      <a:alpha val="43000"/>
                    </a:srgbClr>
                  </a:outerShdw>
                </a:effectLst>
                <a:latin typeface="Courier New" panose="02070309020205020404" pitchFamily="49" charset="0"/>
                <a:cs typeface="Courier New" panose="02070309020205020404" pitchFamily="49" charset="0"/>
              </a:rPr>
              <a:t>GIORNO.</a:t>
            </a:r>
            <a:r>
              <a:rPr lang="it-IT" sz="1200" dirty="0">
                <a:latin typeface="Courier New" panose="02070309020205020404" pitchFamily="49" charset="0"/>
                <a:cs typeface="Courier New" panose="02070309020205020404" pitchFamily="49" charset="0"/>
              </a:rPr>
              <a:t>     </a:t>
            </a:r>
            <a:br>
              <a:rPr lang="it-IT" sz="1200" dirty="0">
                <a:latin typeface="Courier New" panose="02070309020205020404" pitchFamily="49" charset="0"/>
                <a:cs typeface="Courier New" panose="02070309020205020404" pitchFamily="49" charset="0"/>
              </a:rPr>
            </a:br>
            <a:r>
              <a:rPr lang="it-IT" sz="1200" dirty="0">
                <a:latin typeface="Courier New" panose="02070309020205020404" pitchFamily="49" charset="0"/>
                <a:cs typeface="Courier New" panose="02070309020205020404" pitchFamily="49" charset="0"/>
              </a:rPr>
              <a:t>Lunedì 7 Maggio 2018 9:00 – 17:00</a:t>
            </a:r>
            <a:br>
              <a:rPr lang="it-IT" sz="1200" dirty="0">
                <a:latin typeface="Courier New" panose="02070309020205020404" pitchFamily="49" charset="0"/>
                <a:cs typeface="Courier New" panose="02070309020205020404" pitchFamily="49" charset="0"/>
              </a:rPr>
            </a:br>
            <a:r>
              <a:rPr lang="it-IT" sz="1200" dirty="0" smtClean="0">
                <a:latin typeface="Courier New" panose="02070309020205020404" pitchFamily="49" charset="0"/>
                <a:cs typeface="Courier New" panose="02070309020205020404" pitchFamily="49" charset="0"/>
              </a:rPr>
              <a:t>primo </a:t>
            </a:r>
            <a:r>
              <a:rPr lang="it-IT" sz="1200" dirty="0">
                <a:latin typeface="Courier New" panose="02070309020205020404" pitchFamily="49" charset="0"/>
                <a:cs typeface="Courier New" panose="02070309020205020404" pitchFamily="49" charset="0"/>
              </a:rPr>
              <a:t>giorno di alternanza scuola lavoro presso il Museo Martinitt e Stelline collocato in corso magenta n°57 a Cadorna. Come prima attività abbiamo svolto una visita introduttiva guidata dalla dottoressa </a:t>
            </a:r>
            <a:r>
              <a:rPr lang="it-IT" sz="1200" dirty="0" err="1">
                <a:latin typeface="Courier New" panose="02070309020205020404" pitchFamily="49" charset="0"/>
                <a:cs typeface="Courier New" panose="02070309020205020404" pitchFamily="49" charset="0"/>
              </a:rPr>
              <a:t>Marandrea</a:t>
            </a:r>
            <a:r>
              <a:rPr lang="it-IT" sz="1200" dirty="0">
                <a:latin typeface="Courier New" panose="02070309020205020404" pitchFamily="49" charset="0"/>
                <a:cs typeface="Courier New" panose="02070309020205020404" pitchFamily="49" charset="0"/>
              </a:rPr>
              <a:t> la quale ci ha spiegato la storia del museo e di coloro che erano i frequentanti dell’orfanotrofio, i Martinitt per quanto riguarda l’orfanotrofio maschile e le Stelline per quanto riguarda quello femminile. Nel pomeriggio dopo pranzo abbiamo analizzato un fascicolo </a:t>
            </a:r>
            <a:r>
              <a:rPr lang="it-IT" sz="1200" dirty="0" smtClean="0">
                <a:latin typeface="Courier New" panose="02070309020205020404" pitchFamily="49" charset="0"/>
                <a:cs typeface="Courier New" panose="02070309020205020404" pitchFamily="49" charset="0"/>
              </a:rPr>
              <a:t>campione insieme </a:t>
            </a:r>
            <a:r>
              <a:rPr lang="it-IT" sz="1200" dirty="0">
                <a:latin typeface="Courier New" panose="02070309020205020404" pitchFamily="49" charset="0"/>
                <a:cs typeface="Courier New" panose="02070309020205020404" pitchFamily="49" charset="0"/>
              </a:rPr>
              <a:t>alle nostre tutor, per capire come svolgere nei giorni successivi il nostro lavoro. Inizio di analisi individuale dei fascicoli</a:t>
            </a:r>
            <a:br>
              <a:rPr lang="it-IT" sz="1200" dirty="0">
                <a:latin typeface="Courier New" panose="02070309020205020404" pitchFamily="49" charset="0"/>
                <a:cs typeface="Courier New" panose="02070309020205020404" pitchFamily="49" charset="0"/>
              </a:rPr>
            </a:br>
            <a:r>
              <a:rPr lang="it-IT" sz="1200" dirty="0" smtClean="0">
                <a:ln w="0"/>
                <a:solidFill>
                  <a:schemeClr val="accent1"/>
                </a:solidFill>
                <a:effectLst>
                  <a:outerShdw blurRad="38100" dist="25400" dir="5400000" algn="ctr" rotWithShape="0">
                    <a:srgbClr val="6E747A">
                      <a:alpha val="43000"/>
                    </a:srgbClr>
                  </a:outerShdw>
                </a:effectLst>
                <a:latin typeface="Courier New" panose="02070309020205020404" pitchFamily="49" charset="0"/>
                <a:cs typeface="Courier New" panose="02070309020205020404" pitchFamily="49" charset="0"/>
              </a:rPr>
              <a:t>II GIORNO</a:t>
            </a:r>
            <a:r>
              <a:rPr lang="it-IT" sz="1200" dirty="0">
                <a:ln w="0"/>
                <a:solidFill>
                  <a:schemeClr val="accent1"/>
                </a:solidFill>
                <a:effectLst>
                  <a:outerShdw blurRad="38100" dist="25400" dir="5400000" algn="ctr" rotWithShape="0">
                    <a:srgbClr val="6E747A">
                      <a:alpha val="43000"/>
                    </a:srgbClr>
                  </a:outerShdw>
                </a:effectLst>
                <a:latin typeface="Courier New" panose="02070309020205020404" pitchFamily="49" charset="0"/>
                <a:cs typeface="Courier New" panose="02070309020205020404" pitchFamily="49" charset="0"/>
              </a:rPr>
              <a:t> </a:t>
            </a:r>
            <a:r>
              <a:rPr lang="it-IT" sz="1200" dirty="0">
                <a:latin typeface="Courier New" panose="02070309020205020404" pitchFamily="49" charset="0"/>
                <a:cs typeface="Courier New" panose="02070309020205020404" pitchFamily="49" charset="0"/>
              </a:rPr>
              <a:t/>
            </a:r>
            <a:br>
              <a:rPr lang="it-IT" sz="1200" dirty="0">
                <a:latin typeface="Courier New" panose="02070309020205020404" pitchFamily="49" charset="0"/>
                <a:cs typeface="Courier New" panose="02070309020205020404" pitchFamily="49" charset="0"/>
              </a:rPr>
            </a:br>
            <a:r>
              <a:rPr lang="it-IT" sz="1200" dirty="0" smtClean="0">
                <a:latin typeface="Courier New" panose="02070309020205020404" pitchFamily="49" charset="0"/>
                <a:cs typeface="Courier New" panose="02070309020205020404" pitchFamily="49" charset="0"/>
              </a:rPr>
              <a:t>Martedì </a:t>
            </a:r>
            <a:r>
              <a:rPr lang="it-IT" sz="1200" dirty="0">
                <a:latin typeface="Courier New" panose="02070309020205020404" pitchFamily="49" charset="0"/>
                <a:cs typeface="Courier New" panose="02070309020205020404" pitchFamily="49" charset="0"/>
              </a:rPr>
              <a:t>8 Maggio 2018  9:00 – 17:00 </a:t>
            </a:r>
            <a:br>
              <a:rPr lang="it-IT" sz="1200" dirty="0">
                <a:latin typeface="Courier New" panose="02070309020205020404" pitchFamily="49" charset="0"/>
                <a:cs typeface="Courier New" panose="02070309020205020404" pitchFamily="49" charset="0"/>
              </a:rPr>
            </a:br>
            <a:r>
              <a:rPr lang="it-IT" sz="1200" dirty="0">
                <a:latin typeface="Courier New" panose="02070309020205020404" pitchFamily="49" charset="0"/>
                <a:cs typeface="Courier New" panose="02070309020205020404" pitchFamily="49" charset="0"/>
              </a:rPr>
              <a:t>Lavoro di analisi dei fascicoli degli orfani, i dati da ricercare sono : nome e cognome dell’orfano, la sua data di nascita, di ammissione e dimissione dall’orfanotrofio. Indicare di chi era orfano (se di padre o madre, o di entrambe) il lavoro di quest’ultimi , lavoro del </a:t>
            </a:r>
            <a:r>
              <a:rPr lang="it-IT" sz="1200" dirty="0" err="1">
                <a:latin typeface="Courier New" panose="02070309020205020404" pitchFamily="49" charset="0"/>
                <a:cs typeface="Courier New" panose="02070309020205020404" pitchFamily="49" charset="0"/>
              </a:rPr>
              <a:t>Fidejussore</a:t>
            </a:r>
            <a:r>
              <a:rPr lang="it-IT" sz="1200" dirty="0">
                <a:latin typeface="Courier New" panose="02070309020205020404" pitchFamily="49" charset="0"/>
                <a:cs typeface="Courier New" panose="02070309020205020404" pitchFamily="49" charset="0"/>
              </a:rPr>
              <a:t> (tutore), lavoro svolto dallo stesso orfano ed i  componenti della famiglia.</a:t>
            </a:r>
            <a:br>
              <a:rPr lang="it-IT" sz="1200" dirty="0">
                <a:latin typeface="Courier New" panose="02070309020205020404" pitchFamily="49" charset="0"/>
                <a:cs typeface="Courier New" panose="02070309020205020404" pitchFamily="49" charset="0"/>
              </a:rPr>
            </a:br>
            <a:r>
              <a:rPr lang="it-IT" sz="1200" dirty="0" smtClean="0">
                <a:ln w="0"/>
                <a:solidFill>
                  <a:schemeClr val="accent1"/>
                </a:solidFill>
                <a:effectLst>
                  <a:outerShdw blurRad="38100" dist="25400" dir="5400000" algn="ctr" rotWithShape="0">
                    <a:srgbClr val="6E747A">
                      <a:alpha val="43000"/>
                    </a:srgbClr>
                  </a:outerShdw>
                </a:effectLst>
                <a:latin typeface="Courier New" panose="02070309020205020404" pitchFamily="49" charset="0"/>
                <a:cs typeface="Courier New" panose="02070309020205020404" pitchFamily="49" charset="0"/>
              </a:rPr>
              <a:t>III </a:t>
            </a:r>
            <a:r>
              <a:rPr lang="it-IT" sz="1200" dirty="0">
                <a:ln w="0"/>
                <a:solidFill>
                  <a:schemeClr val="accent1"/>
                </a:solidFill>
                <a:effectLst>
                  <a:outerShdw blurRad="38100" dist="25400" dir="5400000" algn="ctr" rotWithShape="0">
                    <a:srgbClr val="6E747A">
                      <a:alpha val="43000"/>
                    </a:srgbClr>
                  </a:outerShdw>
                </a:effectLst>
                <a:latin typeface="Courier New" panose="02070309020205020404" pitchFamily="49" charset="0"/>
                <a:cs typeface="Courier New" panose="02070309020205020404" pitchFamily="49" charset="0"/>
              </a:rPr>
              <a:t>GIORNO</a:t>
            </a:r>
            <a:r>
              <a:rPr lang="it-IT" sz="1200" dirty="0">
                <a:latin typeface="Courier New" panose="02070309020205020404" pitchFamily="49" charset="0"/>
                <a:cs typeface="Courier New" panose="02070309020205020404" pitchFamily="49" charset="0"/>
              </a:rPr>
              <a:t/>
            </a:r>
            <a:br>
              <a:rPr lang="it-IT" sz="1200" dirty="0">
                <a:latin typeface="Courier New" panose="02070309020205020404" pitchFamily="49" charset="0"/>
                <a:cs typeface="Courier New" panose="02070309020205020404" pitchFamily="49" charset="0"/>
              </a:rPr>
            </a:br>
            <a:r>
              <a:rPr lang="it-IT" sz="1200" dirty="0" smtClean="0">
                <a:latin typeface="Courier New" panose="02070309020205020404" pitchFamily="49" charset="0"/>
                <a:cs typeface="Courier New" panose="02070309020205020404" pitchFamily="49" charset="0"/>
              </a:rPr>
              <a:t>Mercoledì </a:t>
            </a:r>
            <a:r>
              <a:rPr lang="it-IT" sz="1200" dirty="0">
                <a:latin typeface="Courier New" panose="02070309020205020404" pitchFamily="49" charset="0"/>
                <a:cs typeface="Courier New" panose="02070309020205020404" pitchFamily="49" charset="0"/>
              </a:rPr>
              <a:t>9 Maggio 2018 9:00 – 17:00 </a:t>
            </a:r>
            <a:br>
              <a:rPr lang="it-IT" sz="1200" dirty="0">
                <a:latin typeface="Courier New" panose="02070309020205020404" pitchFamily="49" charset="0"/>
                <a:cs typeface="Courier New" panose="02070309020205020404" pitchFamily="49" charset="0"/>
              </a:rPr>
            </a:br>
            <a:r>
              <a:rPr lang="it-IT" sz="1200" dirty="0">
                <a:latin typeface="Courier New" panose="02070309020205020404" pitchFamily="49" charset="0"/>
                <a:cs typeface="Courier New" panose="02070309020205020404" pitchFamily="49" charset="0"/>
              </a:rPr>
              <a:t>Nella mattina abbiamo scritto la biografia dell’orfano che ritenevamo più interessante dai nostri dati. Nel pomeriggio ci siamo divisi in gruppi, un gruppo svolgeva la ricerca storica facendo uso dei libri che le tutor ci hanno fornito. </a:t>
            </a:r>
            <a:br>
              <a:rPr lang="it-IT" sz="1200" dirty="0">
                <a:latin typeface="Courier New" panose="02070309020205020404" pitchFamily="49" charset="0"/>
                <a:cs typeface="Courier New" panose="02070309020205020404" pitchFamily="49" charset="0"/>
              </a:rPr>
            </a:br>
            <a:r>
              <a:rPr lang="it-IT" sz="1200" dirty="0">
                <a:ln w="0"/>
                <a:solidFill>
                  <a:schemeClr val="accent1"/>
                </a:solidFill>
                <a:effectLst>
                  <a:outerShdw blurRad="38100" dist="25400" dir="5400000" algn="ctr" rotWithShape="0">
                    <a:srgbClr val="6E747A">
                      <a:alpha val="43000"/>
                    </a:srgbClr>
                  </a:outerShdw>
                </a:effectLst>
                <a:latin typeface="Courier New" panose="02070309020205020404" pitchFamily="49" charset="0"/>
                <a:cs typeface="Courier New" panose="02070309020205020404" pitchFamily="49" charset="0"/>
              </a:rPr>
              <a:t>IV GIORNO</a:t>
            </a:r>
            <a:r>
              <a:rPr lang="it-IT" sz="1200" dirty="0">
                <a:latin typeface="Courier New" panose="02070309020205020404" pitchFamily="49" charset="0"/>
                <a:cs typeface="Courier New" panose="02070309020205020404" pitchFamily="49" charset="0"/>
              </a:rPr>
              <a:t/>
            </a:r>
            <a:br>
              <a:rPr lang="it-IT" sz="1200" dirty="0">
                <a:latin typeface="Courier New" panose="02070309020205020404" pitchFamily="49" charset="0"/>
                <a:cs typeface="Courier New" panose="02070309020205020404" pitchFamily="49" charset="0"/>
              </a:rPr>
            </a:br>
            <a:r>
              <a:rPr lang="it-IT" sz="1200" dirty="0" smtClean="0">
                <a:latin typeface="Courier New" panose="02070309020205020404" pitchFamily="49" charset="0"/>
                <a:cs typeface="Courier New" panose="02070309020205020404" pitchFamily="49" charset="0"/>
              </a:rPr>
              <a:t>Giovedì </a:t>
            </a:r>
            <a:r>
              <a:rPr lang="it-IT" sz="1200" dirty="0">
                <a:latin typeface="Courier New" panose="02070309020205020404" pitchFamily="49" charset="0"/>
                <a:cs typeface="Courier New" panose="02070309020205020404" pitchFamily="49" charset="0"/>
              </a:rPr>
              <a:t>10 Maggio 2018 9:00 – 17:00 </a:t>
            </a:r>
            <a:br>
              <a:rPr lang="it-IT" sz="1200" dirty="0">
                <a:latin typeface="Courier New" panose="02070309020205020404" pitchFamily="49" charset="0"/>
                <a:cs typeface="Courier New" panose="02070309020205020404" pitchFamily="49" charset="0"/>
              </a:rPr>
            </a:br>
            <a:r>
              <a:rPr lang="it-IT" sz="1200" dirty="0" smtClean="0">
                <a:latin typeface="Courier New" panose="02070309020205020404" pitchFamily="49" charset="0"/>
                <a:cs typeface="Courier New" panose="02070309020205020404" pitchFamily="49" charset="0"/>
              </a:rPr>
              <a:t>Termine </a:t>
            </a:r>
            <a:r>
              <a:rPr lang="it-IT" sz="1200" dirty="0">
                <a:latin typeface="Courier New" panose="02070309020205020404" pitchFamily="49" charset="0"/>
                <a:cs typeface="Courier New" panose="02070309020205020404" pitchFamily="49" charset="0"/>
              </a:rPr>
              <a:t>lavori in E</a:t>
            </a:r>
            <a:r>
              <a:rPr lang="it-IT" sz="1200" dirty="0" smtClean="0">
                <a:latin typeface="Courier New" panose="02070309020205020404" pitchFamily="49" charset="0"/>
                <a:cs typeface="Courier New" panose="02070309020205020404" pitchFamily="49" charset="0"/>
              </a:rPr>
              <a:t>xcel</a:t>
            </a:r>
            <a:r>
              <a:rPr lang="it-IT" sz="1200" dirty="0">
                <a:latin typeface="Courier New" panose="02070309020205020404" pitchFamily="49" charset="0"/>
                <a:cs typeface="Courier New" panose="02070309020205020404" pitchFamily="49" charset="0"/>
              </a:rPr>
              <a:t>, correzione ricerche storiche e conclusione del lavoro su P</a:t>
            </a:r>
            <a:r>
              <a:rPr lang="it-IT" sz="1200" dirty="0" smtClean="0">
                <a:latin typeface="Courier New" panose="02070309020205020404" pitchFamily="49" charset="0"/>
                <a:cs typeface="Courier New" panose="02070309020205020404" pitchFamily="49" charset="0"/>
              </a:rPr>
              <a:t>owerPoint</a:t>
            </a:r>
            <a:r>
              <a:rPr lang="it-IT" sz="1200" dirty="0">
                <a:latin typeface="Courier New" panose="02070309020205020404" pitchFamily="49" charset="0"/>
                <a:cs typeface="Courier New" panose="02070309020205020404" pitchFamily="49" charset="0"/>
              </a:rPr>
              <a:t/>
            </a:r>
            <a:br>
              <a:rPr lang="it-IT" sz="1200" dirty="0">
                <a:latin typeface="Courier New" panose="02070309020205020404" pitchFamily="49" charset="0"/>
                <a:cs typeface="Courier New" panose="02070309020205020404" pitchFamily="49" charset="0"/>
              </a:rPr>
            </a:br>
            <a:r>
              <a:rPr lang="it-IT" sz="1200" dirty="0">
                <a:ln w="0"/>
                <a:solidFill>
                  <a:schemeClr val="accent1"/>
                </a:solidFill>
                <a:effectLst>
                  <a:outerShdw blurRad="38100" dist="25400" dir="5400000" algn="ctr" rotWithShape="0">
                    <a:srgbClr val="6E747A">
                      <a:alpha val="43000"/>
                    </a:srgbClr>
                  </a:outerShdw>
                </a:effectLst>
                <a:latin typeface="Courier New" panose="02070309020205020404" pitchFamily="49" charset="0"/>
                <a:cs typeface="Courier New" panose="02070309020205020404" pitchFamily="49" charset="0"/>
              </a:rPr>
              <a:t>V GIORNO </a:t>
            </a:r>
            <a:r>
              <a:rPr lang="it-IT" sz="1200" dirty="0">
                <a:latin typeface="Courier New" panose="02070309020205020404" pitchFamily="49" charset="0"/>
                <a:cs typeface="Courier New" panose="02070309020205020404" pitchFamily="49" charset="0"/>
              </a:rPr>
              <a:t/>
            </a:r>
            <a:br>
              <a:rPr lang="it-IT" sz="1200" dirty="0">
                <a:latin typeface="Courier New" panose="02070309020205020404" pitchFamily="49" charset="0"/>
                <a:cs typeface="Courier New" panose="02070309020205020404" pitchFamily="49" charset="0"/>
              </a:rPr>
            </a:br>
            <a:r>
              <a:rPr lang="it-IT" sz="1200" dirty="0" smtClean="0">
                <a:latin typeface="Courier New" panose="02070309020205020404" pitchFamily="49" charset="0"/>
                <a:cs typeface="Courier New" panose="02070309020205020404" pitchFamily="49" charset="0"/>
              </a:rPr>
              <a:t>Venerdì </a:t>
            </a:r>
            <a:r>
              <a:rPr lang="it-IT" sz="1200" dirty="0">
                <a:latin typeface="Courier New" panose="02070309020205020404" pitchFamily="49" charset="0"/>
                <a:cs typeface="Courier New" panose="02070309020205020404" pitchFamily="49" charset="0"/>
              </a:rPr>
              <a:t>11 Maggio 2018 9:00 – 17:00</a:t>
            </a:r>
            <a:br>
              <a:rPr lang="it-IT" sz="1200" dirty="0">
                <a:latin typeface="Courier New" panose="02070309020205020404" pitchFamily="49" charset="0"/>
                <a:cs typeface="Courier New" panose="02070309020205020404" pitchFamily="49" charset="0"/>
              </a:rPr>
            </a:br>
            <a:r>
              <a:rPr lang="it-IT" sz="1200" dirty="0">
                <a:latin typeface="Courier New" panose="02070309020205020404" pitchFamily="49" charset="0"/>
                <a:cs typeface="Courier New" panose="02070309020205020404" pitchFamily="49" charset="0"/>
              </a:rPr>
              <a:t>Esposizione lavori di gruppo</a:t>
            </a:r>
            <a:r>
              <a:rPr lang="it-IT" sz="1200" dirty="0" smtClean="0">
                <a:latin typeface="Courier New" panose="02070309020205020404" pitchFamily="49" charset="0"/>
                <a:cs typeface="Courier New" panose="02070309020205020404" pitchFamily="49" charset="0"/>
              </a:rPr>
              <a:t>. Correzioni laddove necessario.</a:t>
            </a:r>
            <a:endParaRPr lang="it-IT" sz="12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403046601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t>RICERCHE CORRELATE</a:t>
            </a:r>
            <a:br>
              <a:rPr lang="it-IT" dirty="0" smtClean="0"/>
            </a:br>
            <a:r>
              <a:rPr lang="it-IT" dirty="0"/>
              <a:t/>
            </a:r>
            <a:br>
              <a:rPr lang="it-IT" dirty="0"/>
            </a:br>
            <a:endParaRPr lang="it-IT" dirty="0"/>
          </a:p>
        </p:txBody>
      </p:sp>
      <p:sp>
        <p:nvSpPr>
          <p:cNvPr id="3" name="Segnaposto contenuto 2"/>
          <p:cNvSpPr>
            <a:spLocks noGrp="1"/>
          </p:cNvSpPr>
          <p:nvPr>
            <p:ph idx="1"/>
          </p:nvPr>
        </p:nvSpPr>
        <p:spPr/>
        <p:txBody>
          <a:bodyPr/>
          <a:lstStyle/>
          <a:p>
            <a:r>
              <a:rPr lang="it-IT" dirty="0" smtClean="0"/>
              <a:t>1. Orfani con entrambi i genitori morti</a:t>
            </a:r>
          </a:p>
          <a:p>
            <a:r>
              <a:rPr lang="it-IT" dirty="0" smtClean="0"/>
              <a:t>2. Orfani espulsi </a:t>
            </a:r>
          </a:p>
          <a:p>
            <a:r>
              <a:rPr lang="it-IT" dirty="0" smtClean="0"/>
              <a:t>3: Orfani morti dentro l’orfanotrofio</a:t>
            </a:r>
            <a:endParaRPr lang="it-IT" dirty="0"/>
          </a:p>
        </p:txBody>
      </p:sp>
    </p:spTree>
    <p:extLst>
      <p:ext uri="{BB962C8B-B14F-4D97-AF65-F5344CB8AC3E}">
        <p14:creationId xmlns:p14="http://schemas.microsoft.com/office/powerpoint/2010/main" val="328576178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Realizzato da:</a:t>
            </a:r>
            <a:br>
              <a:rPr lang="it-IT" dirty="0" smtClean="0"/>
            </a:br>
            <a:endParaRPr lang="it-IT" dirty="0"/>
          </a:p>
        </p:txBody>
      </p:sp>
      <p:sp>
        <p:nvSpPr>
          <p:cNvPr id="3" name="Segnaposto contenuto 2"/>
          <p:cNvSpPr>
            <a:spLocks noGrp="1"/>
          </p:cNvSpPr>
          <p:nvPr>
            <p:ph idx="1"/>
          </p:nvPr>
        </p:nvSpPr>
        <p:spPr/>
        <p:txBody>
          <a:bodyPr>
            <a:normAutofit fontScale="70000" lnSpcReduction="20000"/>
          </a:bodyPr>
          <a:lstStyle/>
          <a:p>
            <a:pPr marL="457200" indent="-457200">
              <a:buFont typeface="+mj-lt"/>
              <a:buAutoNum type="arabicPeriod"/>
            </a:pPr>
            <a:r>
              <a:rPr lang="it-IT" i="1" dirty="0" smtClean="0"/>
              <a:t>VISCARDI SOFIA</a:t>
            </a:r>
          </a:p>
          <a:p>
            <a:pPr marL="457200" indent="-457200">
              <a:buFont typeface="+mj-lt"/>
              <a:buAutoNum type="arabicPeriod"/>
            </a:pPr>
            <a:r>
              <a:rPr lang="it-IT" i="1" dirty="0" smtClean="0"/>
              <a:t>GENNARI LAURA</a:t>
            </a:r>
          </a:p>
          <a:p>
            <a:pPr marL="457200" indent="-457200">
              <a:buFont typeface="+mj-lt"/>
              <a:buAutoNum type="arabicPeriod"/>
            </a:pPr>
            <a:r>
              <a:rPr lang="it-IT" i="1" dirty="0" smtClean="0"/>
              <a:t>NOCERA CHIARA</a:t>
            </a:r>
          </a:p>
          <a:p>
            <a:pPr marL="457200" indent="-457200">
              <a:buFont typeface="+mj-lt"/>
              <a:buAutoNum type="arabicPeriod"/>
            </a:pPr>
            <a:r>
              <a:rPr lang="it-IT" i="1" dirty="0" smtClean="0"/>
              <a:t>PELUCCHI CAMILLA</a:t>
            </a:r>
          </a:p>
          <a:p>
            <a:pPr marL="457200" indent="-457200">
              <a:buFont typeface="+mj-lt"/>
              <a:buAutoNum type="arabicPeriod"/>
            </a:pPr>
            <a:r>
              <a:rPr lang="it-IT" i="1" dirty="0" smtClean="0"/>
              <a:t>TOGNARINI CHIARA</a:t>
            </a:r>
          </a:p>
          <a:p>
            <a:pPr marL="457200" indent="-457200">
              <a:buFont typeface="+mj-lt"/>
              <a:buAutoNum type="arabicPeriod"/>
            </a:pPr>
            <a:r>
              <a:rPr lang="it-IT" i="1" dirty="0" smtClean="0"/>
              <a:t>SPADA CAMILLA</a:t>
            </a:r>
          </a:p>
          <a:p>
            <a:pPr marL="457200" indent="-457200">
              <a:buFont typeface="+mj-lt"/>
              <a:buAutoNum type="arabicPeriod"/>
            </a:pPr>
            <a:r>
              <a:rPr lang="it-IT" i="1" dirty="0" smtClean="0"/>
              <a:t>PERRONE ELISA</a:t>
            </a:r>
          </a:p>
          <a:p>
            <a:pPr marL="457200" indent="-457200">
              <a:buFont typeface="+mj-lt"/>
              <a:buAutoNum type="arabicPeriod"/>
            </a:pPr>
            <a:r>
              <a:rPr lang="it-IT" i="1" dirty="0" smtClean="0"/>
              <a:t>SIRIGU JO</a:t>
            </a:r>
          </a:p>
          <a:p>
            <a:pPr marL="457200" indent="-457200">
              <a:buFont typeface="+mj-lt"/>
              <a:buAutoNum type="arabicPeriod"/>
            </a:pPr>
            <a:r>
              <a:rPr lang="it-IT" i="1" dirty="0" smtClean="0"/>
              <a:t>MARCHESE VIRGINIA </a:t>
            </a:r>
          </a:p>
          <a:p>
            <a:pPr marL="457200" indent="-457200">
              <a:buFont typeface="+mj-lt"/>
              <a:buAutoNum type="arabicPeriod"/>
            </a:pPr>
            <a:r>
              <a:rPr lang="it-IT" i="1" dirty="0" smtClean="0"/>
              <a:t>POTÉ EMMA</a:t>
            </a:r>
          </a:p>
          <a:p>
            <a:pPr marL="457200" indent="-457200">
              <a:buFont typeface="+mj-lt"/>
              <a:buAutoNum type="arabicPeriod"/>
            </a:pPr>
            <a:r>
              <a:rPr lang="it-IT" i="1" dirty="0" smtClean="0"/>
              <a:t> PAFUNDI GAIA</a:t>
            </a:r>
            <a:endParaRPr lang="it-IT" i="1" dirty="0"/>
          </a:p>
        </p:txBody>
      </p:sp>
    </p:spTree>
    <p:extLst>
      <p:ext uri="{BB962C8B-B14F-4D97-AF65-F5344CB8AC3E}">
        <p14:creationId xmlns:p14="http://schemas.microsoft.com/office/powerpoint/2010/main" val="21743284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4" name="Picture 16" descr="Risultati immagini per carta vecch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10" y="4282"/>
            <a:ext cx="9165310" cy="685115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magine correla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 y="4281"/>
            <a:ext cx="4523125" cy="3201763"/>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Immagine correlat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4181" y="4281"/>
            <a:ext cx="3900363" cy="297345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isultati immagini per orfani martinit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3720305"/>
            <a:ext cx="4114800" cy="312420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magine correlat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1" y="3861048"/>
            <a:ext cx="4738927" cy="299695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magine correlata"/>
          <p:cNvPicPr>
            <a:picLocks noGrp="1" noChangeAspect="1" noChangeArrowheads="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rot="20181005">
            <a:off x="2568552" y="1829829"/>
            <a:ext cx="3332554" cy="2556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014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fade">
                                      <p:cBhvr>
                                        <p:cTn id="7" dur="1000"/>
                                        <p:tgtEl>
                                          <p:spTgt spid="2054"/>
                                        </p:tgtEl>
                                      </p:cBhvr>
                                    </p:animEffect>
                                    <p:anim calcmode="lin" valueType="num">
                                      <p:cBhvr>
                                        <p:cTn id="8" dur="1000" fill="hold"/>
                                        <p:tgtEl>
                                          <p:spTgt spid="2054"/>
                                        </p:tgtEl>
                                        <p:attrNameLst>
                                          <p:attrName>ppt_x</p:attrName>
                                        </p:attrNameLst>
                                      </p:cBhvr>
                                      <p:tavLst>
                                        <p:tav tm="0">
                                          <p:val>
                                            <p:strVal val="#ppt_x"/>
                                          </p:val>
                                        </p:tav>
                                        <p:tav tm="100000">
                                          <p:val>
                                            <p:strVal val="#ppt_x"/>
                                          </p:val>
                                        </p:tav>
                                      </p:tavLst>
                                    </p:anim>
                                    <p:anim calcmode="lin" valueType="num">
                                      <p:cBhvr>
                                        <p:cTn id="9" dur="1000" fill="hold"/>
                                        <p:tgtEl>
                                          <p:spTgt spid="205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62"/>
                                        </p:tgtEl>
                                        <p:attrNameLst>
                                          <p:attrName>style.visibility</p:attrName>
                                        </p:attrNameLst>
                                      </p:cBhvr>
                                      <p:to>
                                        <p:strVal val="visible"/>
                                      </p:to>
                                    </p:set>
                                    <p:animEffect transition="in" filter="fade">
                                      <p:cBhvr>
                                        <p:cTn id="14" dur="1000"/>
                                        <p:tgtEl>
                                          <p:spTgt spid="2062"/>
                                        </p:tgtEl>
                                      </p:cBhvr>
                                    </p:animEffect>
                                    <p:anim calcmode="lin" valueType="num">
                                      <p:cBhvr>
                                        <p:cTn id="15" dur="1000" fill="hold"/>
                                        <p:tgtEl>
                                          <p:spTgt spid="2062"/>
                                        </p:tgtEl>
                                        <p:attrNameLst>
                                          <p:attrName>ppt_x</p:attrName>
                                        </p:attrNameLst>
                                      </p:cBhvr>
                                      <p:tavLst>
                                        <p:tav tm="0">
                                          <p:val>
                                            <p:strVal val="#ppt_x"/>
                                          </p:val>
                                        </p:tav>
                                        <p:tav tm="100000">
                                          <p:val>
                                            <p:strVal val="#ppt_x"/>
                                          </p:val>
                                        </p:tav>
                                      </p:tavLst>
                                    </p:anim>
                                    <p:anim calcmode="lin" valueType="num">
                                      <p:cBhvr>
                                        <p:cTn id="16" dur="1000" fill="hold"/>
                                        <p:tgtEl>
                                          <p:spTgt spid="206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58"/>
                                        </p:tgtEl>
                                        <p:attrNameLst>
                                          <p:attrName>style.visibility</p:attrName>
                                        </p:attrNameLst>
                                      </p:cBhvr>
                                      <p:to>
                                        <p:strVal val="visible"/>
                                      </p:to>
                                    </p:set>
                                    <p:animEffect transition="in" filter="fade">
                                      <p:cBhvr>
                                        <p:cTn id="21" dur="1000"/>
                                        <p:tgtEl>
                                          <p:spTgt spid="2058"/>
                                        </p:tgtEl>
                                      </p:cBhvr>
                                    </p:animEffect>
                                    <p:anim calcmode="lin" valueType="num">
                                      <p:cBhvr>
                                        <p:cTn id="22" dur="1000" fill="hold"/>
                                        <p:tgtEl>
                                          <p:spTgt spid="2058"/>
                                        </p:tgtEl>
                                        <p:attrNameLst>
                                          <p:attrName>ppt_x</p:attrName>
                                        </p:attrNameLst>
                                      </p:cBhvr>
                                      <p:tavLst>
                                        <p:tav tm="0">
                                          <p:val>
                                            <p:strVal val="#ppt_x"/>
                                          </p:val>
                                        </p:tav>
                                        <p:tav tm="100000">
                                          <p:val>
                                            <p:strVal val="#ppt_x"/>
                                          </p:val>
                                        </p:tav>
                                      </p:tavLst>
                                    </p:anim>
                                    <p:anim calcmode="lin" valueType="num">
                                      <p:cBhvr>
                                        <p:cTn id="23" dur="1000" fill="hold"/>
                                        <p:tgtEl>
                                          <p:spTgt spid="205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052"/>
                                        </p:tgtEl>
                                        <p:attrNameLst>
                                          <p:attrName>style.visibility</p:attrName>
                                        </p:attrNameLst>
                                      </p:cBhvr>
                                      <p:to>
                                        <p:strVal val="visible"/>
                                      </p:to>
                                    </p:set>
                                    <p:animEffect transition="in" filter="fade">
                                      <p:cBhvr>
                                        <p:cTn id="28" dur="1000"/>
                                        <p:tgtEl>
                                          <p:spTgt spid="2052"/>
                                        </p:tgtEl>
                                      </p:cBhvr>
                                    </p:animEffect>
                                    <p:anim calcmode="lin" valueType="num">
                                      <p:cBhvr>
                                        <p:cTn id="29" dur="1000" fill="hold"/>
                                        <p:tgtEl>
                                          <p:spTgt spid="2052"/>
                                        </p:tgtEl>
                                        <p:attrNameLst>
                                          <p:attrName>ppt_x</p:attrName>
                                        </p:attrNameLst>
                                      </p:cBhvr>
                                      <p:tavLst>
                                        <p:tav tm="0">
                                          <p:val>
                                            <p:strVal val="#ppt_x"/>
                                          </p:val>
                                        </p:tav>
                                        <p:tav tm="100000">
                                          <p:val>
                                            <p:strVal val="#ppt_x"/>
                                          </p:val>
                                        </p:tav>
                                      </p:tavLst>
                                    </p:anim>
                                    <p:anim calcmode="lin" valueType="num">
                                      <p:cBhvr>
                                        <p:cTn id="30"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050"/>
                                        </p:tgtEl>
                                        <p:attrNameLst>
                                          <p:attrName>style.visibility</p:attrName>
                                        </p:attrNameLst>
                                      </p:cBhvr>
                                      <p:to>
                                        <p:strVal val="visible"/>
                                      </p:to>
                                    </p:set>
                                    <p:animEffect transition="in" filter="fade">
                                      <p:cBhvr>
                                        <p:cTn id="35" dur="1000"/>
                                        <p:tgtEl>
                                          <p:spTgt spid="2050"/>
                                        </p:tgtEl>
                                      </p:cBhvr>
                                    </p:animEffect>
                                    <p:anim calcmode="lin" valueType="num">
                                      <p:cBhvr>
                                        <p:cTn id="36" dur="1000" fill="hold"/>
                                        <p:tgtEl>
                                          <p:spTgt spid="2050"/>
                                        </p:tgtEl>
                                        <p:attrNameLst>
                                          <p:attrName>ppt_x</p:attrName>
                                        </p:attrNameLst>
                                      </p:cBhvr>
                                      <p:tavLst>
                                        <p:tav tm="0">
                                          <p:val>
                                            <p:strVal val="#ppt_x"/>
                                          </p:val>
                                        </p:tav>
                                        <p:tav tm="100000">
                                          <p:val>
                                            <p:strVal val="#ppt_x"/>
                                          </p:val>
                                        </p:tav>
                                      </p:tavLst>
                                    </p:anim>
                                    <p:anim calcmode="lin" valueType="num">
                                      <p:cBhvr>
                                        <p:cTn id="37"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1115616" y="764704"/>
            <a:ext cx="8229600" cy="1219200"/>
          </a:xfrm>
        </p:spPr>
        <p:txBody>
          <a:bodyPr/>
          <a:lstStyle/>
          <a:p>
            <a:r>
              <a:rPr lang="it-IT" b="1" spc="0" dirty="0">
                <a:ln w="9525">
                  <a:solidFill>
                    <a:schemeClr val="bg1"/>
                  </a:solidFill>
                  <a:prstDash val="solid"/>
                </a:ln>
                <a:solidFill>
                  <a:schemeClr val="tx1"/>
                </a:solidFill>
                <a:effectLst>
                  <a:outerShdw blurRad="12700" dist="38100" dir="2700000" algn="tl" rotWithShape="0">
                    <a:schemeClr val="bg1">
                      <a:lumMod val="50000"/>
                    </a:schemeClr>
                  </a:outerShdw>
                </a:effectLst>
              </a:rPr>
              <a:t>STORIA STELLINE</a:t>
            </a:r>
          </a:p>
        </p:txBody>
      </p:sp>
      <p:sp>
        <p:nvSpPr>
          <p:cNvPr id="2" name="Segnaposto contenuto 1"/>
          <p:cNvSpPr>
            <a:spLocks noGrp="1"/>
          </p:cNvSpPr>
          <p:nvPr>
            <p:ph idx="1"/>
          </p:nvPr>
        </p:nvSpPr>
        <p:spPr>
          <a:xfrm>
            <a:off x="467544" y="1983904"/>
            <a:ext cx="8496944" cy="4718248"/>
          </a:xfrm>
        </p:spPr>
        <p:txBody>
          <a:bodyPr>
            <a:normAutofit lnSpcReduction="10000"/>
          </a:bodyPr>
          <a:lstStyle/>
          <a:p>
            <a:pPr marL="0" indent="0">
              <a:buNone/>
            </a:pPr>
            <a:r>
              <a:rPr lang="it-IT" sz="1800" dirty="0">
                <a:latin typeface="Courier New" panose="02070309020205020404" pitchFamily="49" charset="0"/>
                <a:cs typeface="Courier New" panose="02070309020205020404" pitchFamily="49" charset="0"/>
              </a:rPr>
              <a:t>Nel 1534 per le fanciulle venne fondato un orfanotrofio femminile, inizialmente collocato nel monastero di Santa Caterina di </a:t>
            </a:r>
            <a:r>
              <a:rPr lang="it-IT" sz="1800" dirty="0" smtClean="0">
                <a:latin typeface="Courier New" panose="02070309020205020404" pitchFamily="49" charset="0"/>
                <a:cs typeface="Courier New" panose="02070309020205020404" pitchFamily="49" charset="0"/>
              </a:rPr>
              <a:t>Rancate, </a:t>
            </a:r>
            <a:r>
              <a:rPr lang="it-IT" sz="1800" dirty="0">
                <a:latin typeface="Courier New" panose="02070309020205020404" pitchFamily="49" charset="0"/>
                <a:cs typeface="Courier New" panose="02070309020205020404" pitchFamily="49" charset="0"/>
              </a:rPr>
              <a:t>e poi trasferito nel 1549 nella vicina Santa Caterina alle Orfane in Porta </a:t>
            </a:r>
            <a:r>
              <a:rPr lang="it-IT" sz="1800" dirty="0" smtClean="0">
                <a:latin typeface="Courier New" panose="02070309020205020404" pitchFamily="49" charset="0"/>
                <a:cs typeface="Courier New" panose="02070309020205020404" pitchFamily="49" charset="0"/>
              </a:rPr>
              <a:t>Nuova.</a:t>
            </a:r>
            <a:endParaRPr lang="it-IT" sz="1800" dirty="0">
              <a:latin typeface="Courier New" panose="02070309020205020404" pitchFamily="49" charset="0"/>
              <a:cs typeface="Courier New" panose="02070309020205020404" pitchFamily="49" charset="0"/>
            </a:endParaRPr>
          </a:p>
          <a:p>
            <a:pPr marL="0" indent="0">
              <a:buNone/>
            </a:pPr>
            <a:r>
              <a:rPr lang="it-IT" sz="1800" dirty="0" smtClean="0">
                <a:latin typeface="Courier New" panose="02070309020205020404" pitchFamily="49" charset="0"/>
                <a:cs typeface="Courier New" panose="02070309020205020404" pitchFamily="49" charset="0"/>
              </a:rPr>
              <a:t>Nel </a:t>
            </a:r>
            <a:r>
              <a:rPr lang="it-IT" sz="1800" dirty="0">
                <a:latin typeface="Courier New" panose="02070309020205020404" pitchFamily="49" charset="0"/>
                <a:cs typeface="Courier New" panose="02070309020205020404" pitchFamily="49" charset="0"/>
              </a:rPr>
              <a:t>1572 l’arcivescovo di Milano San Carlo </a:t>
            </a:r>
            <a:r>
              <a:rPr lang="it-IT" sz="1800" dirty="0" smtClean="0">
                <a:latin typeface="Courier New" panose="02070309020205020404" pitchFamily="49" charset="0"/>
                <a:cs typeface="Courier New" panose="02070309020205020404" pitchFamily="49" charset="0"/>
              </a:rPr>
              <a:t>Borromeo abolì </a:t>
            </a:r>
            <a:r>
              <a:rPr lang="it-IT" sz="1800" dirty="0">
                <a:latin typeface="Courier New" panose="02070309020205020404" pitchFamily="49" charset="0"/>
                <a:cs typeface="Courier New" panose="02070309020205020404" pitchFamily="49" charset="0"/>
              </a:rPr>
              <a:t>l’antico monastero delle Benedettine, presso </a:t>
            </a:r>
            <a:r>
              <a:rPr lang="it-IT" sz="1800" dirty="0" smtClean="0">
                <a:latin typeface="Courier New" panose="02070309020205020404" pitchFamily="49" charset="0"/>
                <a:cs typeface="Courier New" panose="02070309020205020404" pitchFamily="49" charset="0"/>
              </a:rPr>
              <a:t>la chiesa </a:t>
            </a:r>
            <a:r>
              <a:rPr lang="it-IT" sz="1800" dirty="0">
                <a:latin typeface="Courier New" panose="02070309020205020404" pitchFamily="49" charset="0"/>
                <a:cs typeface="Courier New" panose="02070309020205020404" pitchFamily="49" charset="0"/>
              </a:rPr>
              <a:t>di Santa Maria della </a:t>
            </a:r>
            <a:r>
              <a:rPr lang="it-IT" sz="1800" dirty="0" smtClean="0">
                <a:latin typeface="Courier New" panose="02070309020205020404" pitchFamily="49" charset="0"/>
                <a:cs typeface="Courier New" panose="02070309020205020404" pitchFamily="49" charset="0"/>
              </a:rPr>
              <a:t>Stella</a:t>
            </a:r>
            <a:r>
              <a:rPr lang="it-IT" sz="1800" dirty="0">
                <a:latin typeface="Courier New" panose="02070309020205020404" pitchFamily="49" charset="0"/>
                <a:cs typeface="Courier New" panose="02070309020205020404" pitchFamily="49" charset="0"/>
              </a:rPr>
              <a:t>, e trasferì le poche monache rimaste. Sei anni dopo, il Borromeo vi </a:t>
            </a:r>
            <a:r>
              <a:rPr lang="it-IT" sz="1800" dirty="0" smtClean="0">
                <a:latin typeface="Courier New" panose="02070309020205020404" pitchFamily="49" charset="0"/>
                <a:cs typeface="Courier New" panose="02070309020205020404" pitchFamily="49" charset="0"/>
              </a:rPr>
              <a:t>eresse l’ospedale </a:t>
            </a:r>
            <a:r>
              <a:rPr lang="it-IT" sz="1800" dirty="0">
                <a:latin typeface="Courier New" panose="02070309020205020404" pitchFamily="49" charset="0"/>
                <a:cs typeface="Courier New" panose="02070309020205020404" pitchFamily="49" charset="0"/>
              </a:rPr>
              <a:t>dei Poveri Mendicanti e Vergognosi della </a:t>
            </a:r>
            <a:r>
              <a:rPr lang="it-IT" sz="1800" dirty="0" smtClean="0">
                <a:latin typeface="Courier New" panose="02070309020205020404" pitchFamily="49" charset="0"/>
                <a:cs typeface="Courier New" panose="02070309020205020404" pitchFamily="49" charset="0"/>
              </a:rPr>
              <a:t>stella: </a:t>
            </a:r>
            <a:r>
              <a:rPr lang="it-IT" sz="1800" dirty="0">
                <a:latin typeface="Courier New" panose="02070309020205020404" pitchFamily="49" charset="0"/>
                <a:cs typeface="Courier New" panose="02070309020205020404" pitchFamily="49" charset="0"/>
              </a:rPr>
              <a:t>nasceva così il </a:t>
            </a:r>
            <a:r>
              <a:rPr lang="it-IT" sz="1800" dirty="0" smtClean="0">
                <a:latin typeface="Courier New" panose="02070309020205020404" pitchFamily="49" charset="0"/>
                <a:cs typeface="Courier New" panose="02070309020205020404" pitchFamily="49" charset="0"/>
              </a:rPr>
              <a:t>Luogo Pio della </a:t>
            </a:r>
            <a:r>
              <a:rPr lang="it-IT" sz="1800" dirty="0">
                <a:latin typeface="Courier New" panose="02070309020205020404" pitchFamily="49" charset="0"/>
                <a:cs typeface="Courier New" panose="02070309020205020404" pitchFamily="49" charset="0"/>
              </a:rPr>
              <a:t>Stella, </a:t>
            </a:r>
            <a:r>
              <a:rPr lang="it-IT" sz="1800" dirty="0" smtClean="0">
                <a:latin typeface="Courier New" panose="02070309020205020404" pitchFamily="49" charset="0"/>
                <a:cs typeface="Courier New" panose="02070309020205020404" pitchFamily="49" charset="0"/>
              </a:rPr>
              <a:t>destinato poi a trasformarsi </a:t>
            </a:r>
            <a:r>
              <a:rPr lang="it-IT" sz="1800" dirty="0">
                <a:latin typeface="Courier New" panose="02070309020205020404" pitchFamily="49" charset="0"/>
                <a:cs typeface="Courier New" panose="02070309020205020404" pitchFamily="49" charset="0"/>
              </a:rPr>
              <a:t>radicalmente nelle sue finalità e nelle sue attribuzioni, </a:t>
            </a:r>
            <a:r>
              <a:rPr lang="it-IT" sz="1800" dirty="0" smtClean="0">
                <a:latin typeface="Courier New" panose="02070309020205020404" pitchFamily="49" charset="0"/>
                <a:cs typeface="Courier New" panose="02070309020205020404" pitchFamily="49" charset="0"/>
              </a:rPr>
              <a:t>divenendo </a:t>
            </a:r>
            <a:r>
              <a:rPr lang="it-IT" sz="1800" dirty="0">
                <a:latin typeface="Courier New" panose="02070309020205020404" pitchFamily="49" charset="0"/>
                <a:cs typeface="Courier New" panose="02070309020205020404" pitchFamily="49" charset="0"/>
              </a:rPr>
              <a:t>Orfanotrofio delle Stelline.</a:t>
            </a:r>
          </a:p>
          <a:p>
            <a:pPr marL="0" indent="0">
              <a:buNone/>
            </a:pPr>
            <a:r>
              <a:rPr lang="it-IT" sz="1800" dirty="0">
                <a:latin typeface="Courier New" panose="02070309020205020404" pitchFamily="49" charset="0"/>
                <a:cs typeface="Courier New" panose="02070309020205020404" pitchFamily="49" charset="0"/>
              </a:rPr>
              <a:t>Con il Concilio </a:t>
            </a:r>
            <a:r>
              <a:rPr lang="it-IT" sz="1800" dirty="0" smtClean="0">
                <a:latin typeface="Courier New" panose="02070309020205020404" pitchFamily="49" charset="0"/>
                <a:cs typeface="Courier New" panose="02070309020205020404" pitchFamily="49" charset="0"/>
              </a:rPr>
              <a:t>Tridentino </a:t>
            </a:r>
            <a:r>
              <a:rPr lang="it-IT" sz="1800" dirty="0">
                <a:latin typeface="Courier New" panose="02070309020205020404" pitchFamily="49" charset="0"/>
                <a:cs typeface="Courier New" panose="02070309020205020404" pitchFamily="49" charset="0"/>
              </a:rPr>
              <a:t>vennero elaborate una serie di norme comportamentali</a:t>
            </a:r>
            <a:r>
              <a:rPr lang="it-IT" sz="1800" dirty="0" smtClean="0">
                <a:latin typeface="Courier New" panose="02070309020205020404" pitchFamily="49" charset="0"/>
                <a:cs typeface="Courier New" panose="02070309020205020404" pitchFamily="49" charset="0"/>
              </a:rPr>
              <a:t>. Durante il Settecento, Maria Teresa d’Austria riservò l’orfanotrofio solo alle bambine, che presero il nome di stelline dalla chiesa di Santa Maria della Stella. </a:t>
            </a:r>
            <a:endParaRPr lang="it-IT" sz="1800" dirty="0">
              <a:latin typeface="Courier New" panose="02070309020205020404" pitchFamily="49" charset="0"/>
              <a:cs typeface="Courier New" panose="02070309020205020404" pitchFamily="49" charset="0"/>
            </a:endParaRPr>
          </a:p>
          <a:p>
            <a:pPr marL="0" indent="0">
              <a:buNone/>
            </a:pPr>
            <a:endParaRPr lang="it-IT" sz="1600" dirty="0">
              <a:latin typeface="Courier New" panose="02070309020205020404" pitchFamily="49" charset="0"/>
              <a:cs typeface="Courier New" panose="02070309020205020404" pitchFamily="49" charset="0"/>
            </a:endParaRPr>
          </a:p>
          <a:p>
            <a:pPr marL="0" indent="0">
              <a:buNone/>
            </a:pPr>
            <a:endParaRPr lang="it-IT" sz="1600" dirty="0">
              <a:latin typeface="Courier New" panose="02070309020205020404" pitchFamily="49" charset="0"/>
              <a:cs typeface="Courier New" panose="02070309020205020404" pitchFamily="49" charset="0"/>
            </a:endParaRPr>
          </a:p>
          <a:p>
            <a:pPr marL="0" indent="0">
              <a:buNone/>
            </a:pPr>
            <a:endParaRPr lang="it-IT" sz="1600" dirty="0">
              <a:latin typeface="Courier New" panose="02070309020205020404" pitchFamily="49" charset="0"/>
              <a:cs typeface="Courier New" panose="02070309020205020404" pitchFamily="49" charset="0"/>
            </a:endParaRPr>
          </a:p>
          <a:p>
            <a:pPr marL="0" indent="0">
              <a:buNone/>
            </a:pPr>
            <a:endParaRPr lang="it-IT" sz="1600" dirty="0">
              <a:latin typeface="Courier New" panose="02070309020205020404" pitchFamily="49" charset="0"/>
              <a:cs typeface="Courier New" panose="02070309020205020404" pitchFamily="49" charset="0"/>
            </a:endParaRPr>
          </a:p>
          <a:p>
            <a:pPr marL="0" indent="0">
              <a:buNone/>
            </a:pPr>
            <a:endParaRPr lang="it-IT" sz="1600" dirty="0">
              <a:latin typeface="Courier New" panose="02070309020205020404" pitchFamily="49" charset="0"/>
              <a:cs typeface="Courier New" panose="02070309020205020404" pitchFamily="49" charset="0"/>
            </a:endParaRPr>
          </a:p>
          <a:p>
            <a:pPr marL="0" indent="0">
              <a:buNone/>
            </a:pPr>
            <a:endParaRPr lang="it-IT" sz="1600" dirty="0">
              <a:latin typeface="Courier New" panose="02070309020205020404" pitchFamily="49" charset="0"/>
              <a:cs typeface="Courier New" panose="02070309020205020404" pitchFamily="49" charset="0"/>
            </a:endParaRPr>
          </a:p>
          <a:p>
            <a:pPr marL="0" indent="0">
              <a:buNone/>
            </a:pPr>
            <a:endParaRPr lang="it-IT" sz="1600" b="1" dirty="0">
              <a:latin typeface="Courier New" panose="02070309020205020404" pitchFamily="49" charset="0"/>
              <a:cs typeface="Courier New" panose="02070309020205020404" pitchFamily="49" charset="0"/>
            </a:endParaRPr>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2280" y="183704"/>
            <a:ext cx="1428730" cy="1800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43583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2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75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 calcmode="lin" valueType="num">
                                      <p:cBhvr>
                                        <p:cTn id="17" dur="10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8" dur="1000" fill="hold"/>
                                        <p:tgtEl>
                                          <p:spTgt spid="2">
                                            <p:txEl>
                                              <p:pRg st="1" end="1"/>
                                            </p:txEl>
                                          </p:spTgt>
                                        </p:tgtEl>
                                        <p:attrNameLst>
                                          <p:attrName>ppt_h</p:attrName>
                                        </p:attrNameLst>
                                      </p:cBhvr>
                                      <p:tavLst>
                                        <p:tav tm="0">
                                          <p:val>
                                            <p:fltVal val="0"/>
                                          </p:val>
                                        </p:tav>
                                        <p:tav tm="100000">
                                          <p:val>
                                            <p:strVal val="#ppt_h"/>
                                          </p:val>
                                        </p:tav>
                                      </p:tavLst>
                                    </p:anim>
                                    <p:anim calcmode="lin" valueType="num">
                                      <p:cBhvr>
                                        <p:cTn id="19" dur="1000" fill="hold"/>
                                        <p:tgtEl>
                                          <p:spTgt spid="2">
                                            <p:txEl>
                                              <p:pRg st="1" end="1"/>
                                            </p:txEl>
                                          </p:spTgt>
                                        </p:tgtEl>
                                        <p:attrNameLst>
                                          <p:attrName>style.rotation</p:attrName>
                                        </p:attrNameLst>
                                      </p:cBhvr>
                                      <p:tavLst>
                                        <p:tav tm="0">
                                          <p:val>
                                            <p:fltVal val="90"/>
                                          </p:val>
                                        </p:tav>
                                        <p:tav tm="100000">
                                          <p:val>
                                            <p:fltVal val="0"/>
                                          </p:val>
                                        </p:tav>
                                      </p:tavLst>
                                    </p:anim>
                                    <p:animEffect transition="in" filter="fade">
                                      <p:cBhvr>
                                        <p:cTn id="20" dur="10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 calcmode="lin" valueType="num">
                                      <p:cBhvr>
                                        <p:cTn id="25"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26"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27" dur="1000" fill="hold"/>
                                        <p:tgtEl>
                                          <p:spTgt spid="2">
                                            <p:txEl>
                                              <p:pRg st="0" end="0"/>
                                            </p:txEl>
                                          </p:spTgt>
                                        </p:tgtEl>
                                        <p:attrNameLst>
                                          <p:attrName>style.rotation</p:attrName>
                                        </p:attrNameLst>
                                      </p:cBhvr>
                                      <p:tavLst>
                                        <p:tav tm="0">
                                          <p:val>
                                            <p:fltVal val="90"/>
                                          </p:val>
                                        </p:tav>
                                        <p:tav tm="100000">
                                          <p:val>
                                            <p:fltVal val="0"/>
                                          </p:val>
                                        </p:tav>
                                      </p:tavLst>
                                    </p:anim>
                                    <p:animEffect transition="in" filter="fade">
                                      <p:cBhvr>
                                        <p:cTn id="28" dur="1000"/>
                                        <p:tgtEl>
                                          <p:spTgt spid="2">
                                            <p:txEl>
                                              <p:pRg st="0" end="0"/>
                                            </p:txEl>
                                          </p:spTgt>
                                        </p:tgtEl>
                                      </p:cBhvr>
                                    </p:animEffect>
                                  </p:childTnLst>
                                </p:cTn>
                              </p:par>
                              <p:par>
                                <p:cTn id="29" presetID="31" presetClass="entr" presetSubtype="0" fill="hold" nodeType="withEffect">
                                  <p:stCondLst>
                                    <p:cond delay="0"/>
                                  </p:stCondLst>
                                  <p:childTnLst>
                                    <p:set>
                                      <p:cBhvr>
                                        <p:cTn id="30" dur="1" fill="hold">
                                          <p:stCondLst>
                                            <p:cond delay="0"/>
                                          </p:stCondLst>
                                        </p:cTn>
                                        <p:tgtEl>
                                          <p:spTgt spid="2">
                                            <p:txEl>
                                              <p:pRg st="2" end="2"/>
                                            </p:txEl>
                                          </p:spTgt>
                                        </p:tgtEl>
                                        <p:attrNameLst>
                                          <p:attrName>style.visibility</p:attrName>
                                        </p:attrNameLst>
                                      </p:cBhvr>
                                      <p:to>
                                        <p:strVal val="visible"/>
                                      </p:to>
                                    </p:set>
                                    <p:anim calcmode="lin" valueType="num">
                                      <p:cBhvr>
                                        <p:cTn id="31" dur="1000" fill="hold"/>
                                        <p:tgtEl>
                                          <p:spTgt spid="2">
                                            <p:txEl>
                                              <p:pRg st="2" end="2"/>
                                            </p:txEl>
                                          </p:spTgt>
                                        </p:tgtEl>
                                        <p:attrNameLst>
                                          <p:attrName>ppt_w</p:attrName>
                                        </p:attrNameLst>
                                      </p:cBhvr>
                                      <p:tavLst>
                                        <p:tav tm="0">
                                          <p:val>
                                            <p:fltVal val="0"/>
                                          </p:val>
                                        </p:tav>
                                        <p:tav tm="100000">
                                          <p:val>
                                            <p:strVal val="#ppt_w"/>
                                          </p:val>
                                        </p:tav>
                                      </p:tavLst>
                                    </p:anim>
                                    <p:anim calcmode="lin" valueType="num">
                                      <p:cBhvr>
                                        <p:cTn id="32" dur="1000" fill="hold"/>
                                        <p:tgtEl>
                                          <p:spTgt spid="2">
                                            <p:txEl>
                                              <p:pRg st="2" end="2"/>
                                            </p:txEl>
                                          </p:spTgt>
                                        </p:tgtEl>
                                        <p:attrNameLst>
                                          <p:attrName>ppt_h</p:attrName>
                                        </p:attrNameLst>
                                      </p:cBhvr>
                                      <p:tavLst>
                                        <p:tav tm="0">
                                          <p:val>
                                            <p:fltVal val="0"/>
                                          </p:val>
                                        </p:tav>
                                        <p:tav tm="100000">
                                          <p:val>
                                            <p:strVal val="#ppt_h"/>
                                          </p:val>
                                        </p:tav>
                                      </p:tavLst>
                                    </p:anim>
                                    <p:anim calcmode="lin" valueType="num">
                                      <p:cBhvr>
                                        <p:cTn id="33" dur="1000" fill="hold"/>
                                        <p:tgtEl>
                                          <p:spTgt spid="2">
                                            <p:txEl>
                                              <p:pRg st="2" end="2"/>
                                            </p:txEl>
                                          </p:spTgt>
                                        </p:tgtEl>
                                        <p:attrNameLst>
                                          <p:attrName>style.rotation</p:attrName>
                                        </p:attrNameLst>
                                      </p:cBhvr>
                                      <p:tavLst>
                                        <p:tav tm="0">
                                          <p:val>
                                            <p:fltVal val="90"/>
                                          </p:val>
                                        </p:tav>
                                        <p:tav tm="100000">
                                          <p:val>
                                            <p:fltVal val="0"/>
                                          </p:val>
                                        </p:tav>
                                      </p:tavLst>
                                    </p:anim>
                                    <p:animEffect transition="in" filter="fade">
                                      <p:cBhvr>
                                        <p:cTn id="34" dur="1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755576" y="1124744"/>
            <a:ext cx="8136904" cy="1076572"/>
          </a:xfrm>
        </p:spPr>
        <p:txBody>
          <a:bodyPr>
            <a:normAutofit fontScale="25000" lnSpcReduction="20000"/>
          </a:bodyPr>
          <a:lstStyle/>
          <a:p>
            <a:pPr marL="0" indent="0">
              <a:buNone/>
            </a:pPr>
            <a:endParaRPr lang="it-IT" sz="4300" dirty="0" smtClean="0">
              <a:latin typeface="Courier New" panose="02070309020205020404" pitchFamily="49" charset="0"/>
              <a:cs typeface="Courier New" panose="02070309020205020404" pitchFamily="49" charset="0"/>
            </a:endParaRPr>
          </a:p>
          <a:p>
            <a:pPr marL="0" indent="0">
              <a:buNone/>
            </a:pPr>
            <a:r>
              <a:rPr lang="it-IT" sz="5600" dirty="0" smtClean="0">
                <a:latin typeface="Courier New" panose="02070309020205020404" pitchFamily="49" charset="0"/>
                <a:cs typeface="Courier New" panose="02070309020205020404" pitchFamily="49" charset="0"/>
              </a:rPr>
              <a:t>Il </a:t>
            </a:r>
            <a:r>
              <a:rPr lang="it-IT" sz="5600" dirty="0">
                <a:latin typeface="Courier New" panose="02070309020205020404" pitchFamily="49" charset="0"/>
                <a:cs typeface="Courier New" panose="02070309020205020404" pitchFamily="49" charset="0"/>
              </a:rPr>
              <a:t>regolamento stabiliva </a:t>
            </a:r>
            <a:r>
              <a:rPr lang="it-IT" sz="5600" dirty="0" smtClean="0">
                <a:latin typeface="Courier New" panose="02070309020205020404" pitchFamily="49" charset="0"/>
                <a:cs typeface="Courier New" panose="02070309020205020404" pitchFamily="49" charset="0"/>
              </a:rPr>
              <a:t>le </a:t>
            </a:r>
            <a:r>
              <a:rPr lang="it-IT" sz="5600" b="1" dirty="0">
                <a:latin typeface="Courier New" panose="02070309020205020404" pitchFamily="49" charset="0"/>
                <a:cs typeface="Courier New" panose="02070309020205020404" pitchFamily="49" charset="0"/>
              </a:rPr>
              <a:t>condizioni di accettazione delle fanciulle e le finalità dell’Istituto</a:t>
            </a:r>
            <a:r>
              <a:rPr lang="it-IT" sz="5600" dirty="0">
                <a:latin typeface="Courier New" panose="02070309020205020404" pitchFamily="49" charset="0"/>
                <a:cs typeface="Courier New" panose="02070309020205020404" pitchFamily="49" charset="0"/>
              </a:rPr>
              <a:t>:</a:t>
            </a:r>
          </a:p>
          <a:p>
            <a:r>
              <a:rPr lang="it-IT" sz="5600" dirty="0" smtClean="0">
                <a:latin typeface="Courier New" panose="02070309020205020404" pitchFamily="49" charset="0"/>
                <a:cs typeface="Courier New" panose="02070309020205020404" pitchFamily="49" charset="0"/>
              </a:rPr>
              <a:t>Potevano </a:t>
            </a:r>
            <a:r>
              <a:rPr lang="it-IT" sz="5600" dirty="0">
                <a:latin typeface="Courier New" panose="02070309020205020404" pitchFamily="49" charset="0"/>
                <a:cs typeface="Courier New" panose="02070309020205020404" pitchFamily="49" charset="0"/>
              </a:rPr>
              <a:t>essere ricevute le orfane di entrambi i genitori, aventi un’età dai 7 ai 12 </a:t>
            </a:r>
            <a:r>
              <a:rPr lang="it-IT" sz="5600" dirty="0" smtClean="0">
                <a:latin typeface="Courier New" panose="02070309020205020404" pitchFamily="49" charset="0"/>
                <a:cs typeface="Courier New" panose="02070309020205020404" pitchFamily="49" charset="0"/>
              </a:rPr>
              <a:t>anni;</a:t>
            </a:r>
            <a:endParaRPr lang="it-IT" sz="5600" dirty="0">
              <a:latin typeface="Courier New" panose="02070309020205020404" pitchFamily="49" charset="0"/>
              <a:cs typeface="Courier New" panose="02070309020205020404" pitchFamily="49" charset="0"/>
            </a:endParaRPr>
          </a:p>
          <a:p>
            <a:r>
              <a:rPr lang="it-IT" sz="5600" dirty="0" smtClean="0">
                <a:latin typeface="Courier New" panose="02070309020205020404" pitchFamily="49" charset="0"/>
                <a:cs typeface="Courier New" panose="02070309020205020404" pitchFamily="49" charset="0"/>
              </a:rPr>
              <a:t>Il </a:t>
            </a:r>
            <a:r>
              <a:rPr lang="it-IT" sz="5600" dirty="0">
                <a:latin typeface="Courier New" panose="02070309020205020404" pitchFamily="49" charset="0"/>
                <a:cs typeface="Courier New" panose="02070309020205020404" pitchFamily="49" charset="0"/>
              </a:rPr>
              <a:t>fine dell’Istituto </a:t>
            </a:r>
            <a:r>
              <a:rPr lang="it-IT" sz="5600" dirty="0" smtClean="0">
                <a:latin typeface="Courier New" panose="02070309020205020404" pitchFamily="49" charset="0"/>
                <a:cs typeface="Courier New" panose="02070309020205020404" pitchFamily="49" charset="0"/>
              </a:rPr>
              <a:t>era </a:t>
            </a:r>
            <a:r>
              <a:rPr lang="it-IT" sz="5600" dirty="0">
                <a:latin typeface="Courier New" panose="02070309020205020404" pitchFamily="49" charset="0"/>
                <a:cs typeface="Courier New" panose="02070309020205020404" pitchFamily="49" charset="0"/>
              </a:rPr>
              <a:t>quello di </a:t>
            </a:r>
            <a:r>
              <a:rPr lang="it-IT" sz="5600" dirty="0" smtClean="0">
                <a:latin typeface="Courier New" panose="02070309020205020404" pitchFamily="49" charset="0"/>
                <a:cs typeface="Courier New" panose="02070309020205020404" pitchFamily="49" charset="0"/>
              </a:rPr>
              <a:t>creare </a:t>
            </a:r>
            <a:r>
              <a:rPr lang="it-IT" sz="5600" dirty="0">
                <a:latin typeface="Courier New" panose="02070309020205020404" pitchFamily="49" charset="0"/>
                <a:cs typeface="Courier New" panose="02070309020205020404" pitchFamily="49" charset="0"/>
              </a:rPr>
              <a:t>buone </a:t>
            </a:r>
            <a:r>
              <a:rPr lang="it-IT" sz="5600" dirty="0" smtClean="0">
                <a:latin typeface="Courier New" panose="02070309020205020404" pitchFamily="49" charset="0"/>
                <a:cs typeface="Courier New" panose="02070309020205020404" pitchFamily="49" charset="0"/>
              </a:rPr>
              <a:t>mogli o madri.</a:t>
            </a:r>
          </a:p>
          <a:p>
            <a:pPr marL="0" indent="0">
              <a:buNone/>
            </a:pPr>
            <a:r>
              <a:rPr lang="it-IT" sz="5600" dirty="0" smtClean="0">
                <a:latin typeface="Courier New" panose="02070309020205020404" pitchFamily="49" charset="0"/>
                <a:cs typeface="Courier New" panose="02070309020205020404" pitchFamily="49" charset="0"/>
              </a:rPr>
              <a:t>Negli </a:t>
            </a:r>
            <a:r>
              <a:rPr lang="it-IT" sz="5600" dirty="0">
                <a:latin typeface="Courier New" panose="02070309020205020404" pitchFamily="49" charset="0"/>
                <a:cs typeface="Courier New" panose="02070309020205020404" pitchFamily="49" charset="0"/>
              </a:rPr>
              <a:t>anni </a:t>
            </a:r>
            <a:r>
              <a:rPr lang="it-IT" sz="5600" dirty="0" smtClean="0">
                <a:latin typeface="Courier New" panose="02070309020205020404" pitchFamily="49" charset="0"/>
                <a:cs typeface="Courier New" panose="02070309020205020404" pitchFamily="49" charset="0"/>
              </a:rPr>
              <a:t>vi furono variazioni </a:t>
            </a:r>
            <a:r>
              <a:rPr lang="it-IT" sz="5600" dirty="0">
                <a:latin typeface="Courier New" panose="02070309020205020404" pitchFamily="49" charset="0"/>
                <a:cs typeface="Courier New" panose="02070309020205020404" pitchFamily="49" charset="0"/>
              </a:rPr>
              <a:t>di norme fino ad arrivare a un nuovo regolamento approvato con decreto imperiale del 21 aprile </a:t>
            </a:r>
            <a:r>
              <a:rPr lang="it-IT" sz="5600" dirty="0" smtClean="0">
                <a:latin typeface="Courier New" panose="02070309020205020404" pitchFamily="49" charset="0"/>
                <a:cs typeface="Courier New" panose="02070309020205020404" pitchFamily="49" charset="0"/>
              </a:rPr>
              <a:t>1788, </a:t>
            </a:r>
            <a:r>
              <a:rPr lang="it-IT" sz="5600" dirty="0">
                <a:latin typeface="Courier New" panose="02070309020205020404" pitchFamily="49" charset="0"/>
                <a:cs typeface="Courier New" panose="02070309020205020404" pitchFamily="49" charset="0"/>
              </a:rPr>
              <a:t>dove si elencavano i nuovi requisiti fondamentali per l’ammissione:</a:t>
            </a:r>
          </a:p>
          <a:p>
            <a:r>
              <a:rPr lang="it-IT" sz="5600" dirty="0" smtClean="0">
                <a:latin typeface="Courier New" panose="02070309020205020404" pitchFamily="49" charset="0"/>
                <a:cs typeface="Courier New" panose="02070309020205020404" pitchFamily="49" charset="0"/>
              </a:rPr>
              <a:t>Le </a:t>
            </a:r>
            <a:r>
              <a:rPr lang="it-IT" sz="5600" dirty="0">
                <a:latin typeface="Courier New" panose="02070309020205020404" pitchFamily="49" charset="0"/>
                <a:cs typeface="Courier New" panose="02070309020205020404" pitchFamily="49" charset="0"/>
              </a:rPr>
              <a:t>bambine dovevano avere tra i </a:t>
            </a:r>
            <a:r>
              <a:rPr lang="it-IT" sz="5600" dirty="0" smtClean="0">
                <a:latin typeface="Courier New" panose="02070309020205020404" pitchFamily="49" charset="0"/>
                <a:cs typeface="Courier New" panose="02070309020205020404" pitchFamily="49" charset="0"/>
              </a:rPr>
              <a:t>7 </a:t>
            </a:r>
            <a:r>
              <a:rPr lang="it-IT" sz="5600" dirty="0">
                <a:latin typeface="Courier New" panose="02070309020205020404" pitchFamily="49" charset="0"/>
                <a:cs typeface="Courier New" panose="02070309020205020404" pitchFamily="49" charset="0"/>
              </a:rPr>
              <a:t>e i 14 </a:t>
            </a:r>
            <a:r>
              <a:rPr lang="it-IT" sz="5600" dirty="0" smtClean="0">
                <a:latin typeface="Courier New" panose="02070309020205020404" pitchFamily="49" charset="0"/>
                <a:cs typeface="Courier New" panose="02070309020205020404" pitchFamily="49" charset="0"/>
              </a:rPr>
              <a:t>anni;</a:t>
            </a:r>
            <a:endParaRPr lang="it-IT" sz="5600" dirty="0">
              <a:latin typeface="Courier New" panose="02070309020205020404" pitchFamily="49" charset="0"/>
              <a:cs typeface="Courier New" panose="02070309020205020404" pitchFamily="49" charset="0"/>
            </a:endParaRPr>
          </a:p>
          <a:p>
            <a:r>
              <a:rPr lang="it-IT" sz="5600" dirty="0" smtClean="0">
                <a:latin typeface="Courier New" panose="02070309020205020404" pitchFamily="49" charset="0"/>
                <a:cs typeface="Courier New" panose="02070309020205020404" pitchFamily="49" charset="0"/>
              </a:rPr>
              <a:t>Nate </a:t>
            </a:r>
            <a:r>
              <a:rPr lang="it-IT" sz="5600" dirty="0">
                <a:latin typeface="Courier New" panose="02070309020205020404" pitchFamily="49" charset="0"/>
                <a:cs typeface="Courier New" panose="02070309020205020404" pitchFamily="49" charset="0"/>
              </a:rPr>
              <a:t>a Milano o con genitori </a:t>
            </a:r>
            <a:r>
              <a:rPr lang="it-IT" sz="5600" dirty="0" smtClean="0">
                <a:latin typeface="Courier New" panose="02070309020205020404" pitchFamily="49" charset="0"/>
                <a:cs typeface="Courier New" panose="02070309020205020404" pitchFamily="49" charset="0"/>
              </a:rPr>
              <a:t>residenti nella città da </a:t>
            </a:r>
            <a:r>
              <a:rPr lang="it-IT" sz="5600" dirty="0">
                <a:latin typeface="Courier New" panose="02070309020205020404" pitchFamily="49" charset="0"/>
                <a:cs typeface="Courier New" panose="02070309020205020404" pitchFamily="49" charset="0"/>
              </a:rPr>
              <a:t>più </a:t>
            </a:r>
            <a:r>
              <a:rPr lang="it-IT" sz="5600" dirty="0" smtClean="0">
                <a:latin typeface="Courier New" panose="02070309020205020404" pitchFamily="49" charset="0"/>
                <a:cs typeface="Courier New" panose="02070309020205020404" pitchFamily="49" charset="0"/>
              </a:rPr>
              <a:t>di 10 </a:t>
            </a:r>
            <a:r>
              <a:rPr lang="it-IT" sz="5600" dirty="0">
                <a:latin typeface="Courier New" panose="02070309020205020404" pitchFamily="49" charset="0"/>
                <a:cs typeface="Courier New" panose="02070309020205020404" pitchFamily="49" charset="0"/>
              </a:rPr>
              <a:t>anni (successivamente vennero ammesse anche le orfane monzesi</a:t>
            </a:r>
            <a:r>
              <a:rPr lang="it-IT" sz="5600" dirty="0" smtClean="0">
                <a:latin typeface="Courier New" panose="02070309020205020404" pitchFamily="49" charset="0"/>
                <a:cs typeface="Courier New" panose="02070309020205020404" pitchFamily="49" charset="0"/>
              </a:rPr>
              <a:t>);</a:t>
            </a:r>
            <a:endParaRPr lang="it-IT" sz="5600" dirty="0">
              <a:latin typeface="Courier New" panose="02070309020205020404" pitchFamily="49" charset="0"/>
              <a:cs typeface="Courier New" panose="02070309020205020404" pitchFamily="49" charset="0"/>
            </a:endParaRPr>
          </a:p>
          <a:p>
            <a:r>
              <a:rPr lang="it-IT" sz="5600" dirty="0" smtClean="0">
                <a:latin typeface="Courier New" panose="02070309020205020404" pitchFamily="49" charset="0"/>
                <a:cs typeface="Courier New" panose="02070309020205020404" pitchFamily="49" charset="0"/>
              </a:rPr>
              <a:t>La </a:t>
            </a:r>
            <a:r>
              <a:rPr lang="it-IT" sz="5600" dirty="0">
                <a:latin typeface="Courier New" panose="02070309020205020404" pitchFamily="49" charset="0"/>
                <a:cs typeface="Courier New" panose="02070309020205020404" pitchFamily="49" charset="0"/>
              </a:rPr>
              <a:t>graduatoria di priorità partiva dalle orfane prive di entrambi genitori, a seguire solo quelle senza padre e a seguire quelle senza </a:t>
            </a:r>
            <a:r>
              <a:rPr lang="it-IT" sz="5600" dirty="0" smtClean="0">
                <a:latin typeface="Courier New" panose="02070309020205020404" pitchFamily="49" charset="0"/>
                <a:cs typeface="Courier New" panose="02070309020205020404" pitchFamily="49" charset="0"/>
              </a:rPr>
              <a:t>madre;</a:t>
            </a:r>
            <a:endParaRPr lang="it-IT" sz="5600" dirty="0">
              <a:latin typeface="Courier New" panose="02070309020205020404" pitchFamily="49" charset="0"/>
              <a:cs typeface="Courier New" panose="02070309020205020404" pitchFamily="49" charset="0"/>
            </a:endParaRPr>
          </a:p>
          <a:p>
            <a:r>
              <a:rPr lang="it-IT" sz="5600" dirty="0" smtClean="0">
                <a:latin typeface="Courier New" panose="02070309020205020404" pitchFamily="49" charset="0"/>
                <a:cs typeface="Courier New" panose="02070309020205020404" pitchFamily="49" charset="0"/>
              </a:rPr>
              <a:t>Di tutte le orfane </a:t>
            </a:r>
            <a:r>
              <a:rPr lang="it-IT" sz="5600" dirty="0">
                <a:latin typeface="Courier New" panose="02070309020205020404" pitchFamily="49" charset="0"/>
                <a:cs typeface="Courier New" panose="02070309020205020404" pitchFamily="49" charset="0"/>
              </a:rPr>
              <a:t>doveva essere </a:t>
            </a:r>
            <a:r>
              <a:rPr lang="it-IT" sz="5600" dirty="0" smtClean="0">
                <a:latin typeface="Courier New" panose="02070309020205020404" pitchFamily="49" charset="0"/>
                <a:cs typeface="Courier New" panose="02070309020205020404" pitchFamily="49" charset="0"/>
              </a:rPr>
              <a:t>rilasciata </a:t>
            </a:r>
            <a:r>
              <a:rPr lang="it-IT" sz="5600" dirty="0">
                <a:latin typeface="Courier New" panose="02070309020205020404" pitchFamily="49" charset="0"/>
                <a:cs typeface="Courier New" panose="02070309020205020404" pitchFamily="49" charset="0"/>
              </a:rPr>
              <a:t>l’attestazione di povertà, che tradizionalmente veniva </a:t>
            </a:r>
            <a:r>
              <a:rPr lang="it-IT" sz="5600" dirty="0" smtClean="0">
                <a:latin typeface="Courier New" panose="02070309020205020404" pitchFamily="49" charset="0"/>
                <a:cs typeface="Courier New" panose="02070309020205020404" pitchFamily="49" charset="0"/>
              </a:rPr>
              <a:t>compilata </a:t>
            </a:r>
            <a:r>
              <a:rPr lang="it-IT" sz="5600" dirty="0">
                <a:latin typeface="Courier New" panose="02070309020205020404" pitchFamily="49" charset="0"/>
                <a:cs typeface="Courier New" panose="02070309020205020404" pitchFamily="49" charset="0"/>
              </a:rPr>
              <a:t>dal </a:t>
            </a:r>
            <a:r>
              <a:rPr lang="it-IT" sz="5600" dirty="0" smtClean="0">
                <a:latin typeface="Courier New" panose="02070309020205020404" pitchFamily="49" charset="0"/>
                <a:cs typeface="Courier New" panose="02070309020205020404" pitchFamily="49" charset="0"/>
              </a:rPr>
              <a:t>parroco e successivamente dal comune;</a:t>
            </a:r>
            <a:endParaRPr lang="it-IT" sz="5600" dirty="0">
              <a:latin typeface="Courier New" panose="02070309020205020404" pitchFamily="49" charset="0"/>
              <a:cs typeface="Courier New" panose="02070309020205020404" pitchFamily="49" charset="0"/>
            </a:endParaRPr>
          </a:p>
          <a:p>
            <a:r>
              <a:rPr lang="it-IT" sz="5600" dirty="0" smtClean="0">
                <a:latin typeface="Courier New" panose="02070309020205020404" pitchFamily="49" charset="0"/>
                <a:cs typeface="Courier New" panose="02070309020205020404" pitchFamily="49" charset="0"/>
              </a:rPr>
              <a:t>Le </a:t>
            </a:r>
            <a:r>
              <a:rPr lang="it-IT" sz="5600" dirty="0">
                <a:latin typeface="Courier New" panose="02070309020205020404" pitchFamily="49" charset="0"/>
                <a:cs typeface="Courier New" panose="02070309020205020404" pitchFamily="49" charset="0"/>
              </a:rPr>
              <a:t>orfane </a:t>
            </a:r>
            <a:r>
              <a:rPr lang="it-IT" sz="5600" dirty="0" smtClean="0">
                <a:latin typeface="Courier New" panose="02070309020205020404" pitchFamily="49" charset="0"/>
                <a:cs typeface="Courier New" panose="02070309020205020404" pitchFamily="49" charset="0"/>
              </a:rPr>
              <a:t>dovevano </a:t>
            </a:r>
            <a:r>
              <a:rPr lang="it-IT" sz="5600" dirty="0">
                <a:latin typeface="Courier New" panose="02070309020205020404" pitchFamily="49" charset="0"/>
                <a:cs typeface="Courier New" panose="02070309020205020404" pitchFamily="49" charset="0"/>
              </a:rPr>
              <a:t>essere sane </a:t>
            </a:r>
            <a:r>
              <a:rPr lang="it-IT" sz="5600" dirty="0" smtClean="0">
                <a:latin typeface="Courier New" panose="02070309020205020404" pitchFamily="49" charset="0"/>
                <a:cs typeface="Courier New" panose="02070309020205020404" pitchFamily="49" charset="0"/>
              </a:rPr>
              <a:t>fisicamente e moralmente;</a:t>
            </a:r>
            <a:endParaRPr lang="it-IT" sz="5600" dirty="0">
              <a:latin typeface="Courier New" panose="02070309020205020404" pitchFamily="49" charset="0"/>
              <a:cs typeface="Courier New" panose="02070309020205020404" pitchFamily="49" charset="0"/>
            </a:endParaRPr>
          </a:p>
          <a:p>
            <a:r>
              <a:rPr lang="it-IT" sz="5600" dirty="0" smtClean="0">
                <a:latin typeface="Courier New" panose="02070309020205020404" pitchFamily="49" charset="0"/>
                <a:cs typeface="Courier New" panose="02070309020205020404" pitchFamily="49" charset="0"/>
              </a:rPr>
              <a:t>Le </a:t>
            </a:r>
            <a:r>
              <a:rPr lang="it-IT" sz="5600" dirty="0">
                <a:latin typeface="Courier New" panose="02070309020205020404" pitchFamily="49" charset="0"/>
                <a:cs typeface="Courier New" panose="02070309020205020404" pitchFamily="49" charset="0"/>
              </a:rPr>
              <a:t>stelline potevano rimanere nel ricovero fino ai 21 </a:t>
            </a:r>
            <a:r>
              <a:rPr lang="it-IT" sz="5600" dirty="0" smtClean="0">
                <a:latin typeface="Courier New" panose="02070309020205020404" pitchFamily="49" charset="0"/>
                <a:cs typeface="Courier New" panose="02070309020205020404" pitchFamily="49" charset="0"/>
              </a:rPr>
              <a:t>anni, per </a:t>
            </a:r>
            <a:r>
              <a:rPr lang="it-IT" sz="5600" dirty="0">
                <a:latin typeface="Courier New" panose="02070309020205020404" pitchFamily="49" charset="0"/>
                <a:cs typeface="Courier New" panose="02070309020205020404" pitchFamily="49" charset="0"/>
              </a:rPr>
              <a:t>continuare gli </a:t>
            </a:r>
            <a:r>
              <a:rPr lang="it-IT" sz="5600" dirty="0" smtClean="0">
                <a:latin typeface="Courier New" panose="02070309020205020404" pitchFamily="49" charset="0"/>
                <a:cs typeface="Courier New" panose="02070309020205020404" pitchFamily="49" charset="0"/>
              </a:rPr>
              <a:t>studi (canto o insegnamento). Completata la formazione, le orfane potevano diventare insegnanti del luogo pio(sono pochi i casi registrati).</a:t>
            </a:r>
            <a:endParaRPr lang="it-IT" sz="5600" dirty="0">
              <a:latin typeface="Courier New" panose="02070309020205020404" pitchFamily="49" charset="0"/>
              <a:cs typeface="Courier New" panose="02070309020205020404" pitchFamily="49" charset="0"/>
            </a:endParaRPr>
          </a:p>
          <a:p>
            <a:endParaRPr lang="it-IT" sz="5600" dirty="0">
              <a:latin typeface="Courier New" panose="02070309020205020404" pitchFamily="49" charset="0"/>
              <a:cs typeface="Courier New" panose="02070309020205020404" pitchFamily="49" charset="0"/>
            </a:endParaRPr>
          </a:p>
          <a:p>
            <a:endParaRPr lang="it-IT" sz="5600" dirty="0">
              <a:latin typeface="Courier New" panose="02070309020205020404" pitchFamily="49" charset="0"/>
              <a:cs typeface="Courier New" panose="02070309020205020404" pitchFamily="49" charset="0"/>
            </a:endParaRPr>
          </a:p>
          <a:p>
            <a:endParaRPr lang="it-IT" sz="5600" dirty="0">
              <a:latin typeface="Courier New" panose="02070309020205020404" pitchFamily="49" charset="0"/>
              <a:cs typeface="Courier New" panose="02070309020205020404" pitchFamily="49" charset="0"/>
            </a:endParaRPr>
          </a:p>
          <a:p>
            <a:endParaRPr lang="it-IT" sz="5600" dirty="0">
              <a:latin typeface="Courier New" panose="02070309020205020404" pitchFamily="49" charset="0"/>
              <a:cs typeface="Courier New" panose="02070309020205020404" pitchFamily="49" charset="0"/>
            </a:endParaRPr>
          </a:p>
        </p:txBody>
      </p:sp>
      <p:sp>
        <p:nvSpPr>
          <p:cNvPr id="3" name="Rettangolo 2"/>
          <p:cNvSpPr/>
          <p:nvPr/>
        </p:nvSpPr>
        <p:spPr>
          <a:xfrm>
            <a:off x="1816634" y="-198695"/>
            <a:ext cx="6014788" cy="1323439"/>
          </a:xfrm>
          <a:prstGeom prst="rect">
            <a:avLst/>
          </a:prstGeom>
        </p:spPr>
        <p:txBody>
          <a:bodyPr wrap="none">
            <a:spAutoFit/>
          </a:bodyPr>
          <a:lstStyle/>
          <a:p>
            <a:pPr algn="ctr"/>
            <a:r>
              <a:rPr lang="it-IT" sz="8000" b="1" dirty="0" smtClean="0">
                <a:ln w="12700">
                  <a:noFill/>
                </a:ln>
                <a:latin typeface="Kunstler Script" panose="030304020206070D0D06" pitchFamily="66" charset="0"/>
              </a:rPr>
              <a:t>Regole di ammissione</a:t>
            </a:r>
            <a:endParaRPr lang="it-IT" sz="8000" b="1" dirty="0">
              <a:ln w="12700">
                <a:noFill/>
              </a:ln>
              <a:latin typeface="Kunstler Script" panose="030304020206070D0D06" pitchFamily="66" charset="0"/>
            </a:endParaRPr>
          </a:p>
        </p:txBody>
      </p:sp>
    </p:spTree>
    <p:extLst>
      <p:ext uri="{BB962C8B-B14F-4D97-AF65-F5344CB8AC3E}">
        <p14:creationId xmlns:p14="http://schemas.microsoft.com/office/powerpoint/2010/main" val="2746392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1000"/>
                                        <p:tgtEl>
                                          <p:spTgt spid="2">
                                            <p:txEl>
                                              <p:pRg st="2" end="2"/>
                                            </p:txEl>
                                          </p:spTgt>
                                        </p:tgtEl>
                                      </p:cBhvr>
                                    </p:animEffect>
                                    <p:anim calcmode="lin" valueType="num">
                                      <p:cBhvr>
                                        <p:cTn id="13"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1000"/>
                                        <p:tgtEl>
                                          <p:spTgt spid="2">
                                            <p:txEl>
                                              <p:pRg st="3" end="3"/>
                                            </p:txEl>
                                          </p:spTgt>
                                        </p:tgtEl>
                                      </p:cBhvr>
                                    </p:animEffect>
                                    <p:anim calcmode="lin" valueType="num">
                                      <p:cBhvr>
                                        <p:cTn id="18"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1000"/>
                                        <p:tgtEl>
                                          <p:spTgt spid="2">
                                            <p:txEl>
                                              <p:pRg st="4" end="4"/>
                                            </p:txEl>
                                          </p:spTgt>
                                        </p:tgtEl>
                                      </p:cBhvr>
                                    </p:animEffect>
                                    <p:anim calcmode="lin" valueType="num">
                                      <p:cBhvr>
                                        <p:cTn id="23"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4" end="4"/>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fade">
                                      <p:cBhvr>
                                        <p:cTn id="27" dur="1000"/>
                                        <p:tgtEl>
                                          <p:spTgt spid="2">
                                            <p:txEl>
                                              <p:pRg st="5" end="5"/>
                                            </p:txEl>
                                          </p:spTgt>
                                        </p:tgtEl>
                                      </p:cBhvr>
                                    </p:animEffect>
                                    <p:anim calcmode="lin" valueType="num">
                                      <p:cBhvr>
                                        <p:cTn id="28"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5" end="5"/>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fade">
                                      <p:cBhvr>
                                        <p:cTn id="32" dur="1000"/>
                                        <p:tgtEl>
                                          <p:spTgt spid="2">
                                            <p:txEl>
                                              <p:pRg st="6" end="6"/>
                                            </p:txEl>
                                          </p:spTgt>
                                        </p:tgtEl>
                                      </p:cBhvr>
                                    </p:animEffect>
                                    <p:anim calcmode="lin" valueType="num">
                                      <p:cBhvr>
                                        <p:cTn id="33"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4" dur="1000" fill="hold"/>
                                        <p:tgtEl>
                                          <p:spTgt spid="2">
                                            <p:txEl>
                                              <p:pRg st="6" end="6"/>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Effect transition="in" filter="fade">
                                      <p:cBhvr>
                                        <p:cTn id="37" dur="1000"/>
                                        <p:tgtEl>
                                          <p:spTgt spid="2">
                                            <p:txEl>
                                              <p:pRg st="7" end="7"/>
                                            </p:txEl>
                                          </p:spTgt>
                                        </p:tgtEl>
                                      </p:cBhvr>
                                    </p:animEffect>
                                    <p:anim calcmode="lin" valueType="num">
                                      <p:cBhvr>
                                        <p:cTn id="38"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39" dur="1000" fill="hold"/>
                                        <p:tgtEl>
                                          <p:spTgt spid="2">
                                            <p:txEl>
                                              <p:pRg st="7" end="7"/>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
                                            <p:txEl>
                                              <p:pRg st="8" end="8"/>
                                            </p:txEl>
                                          </p:spTgt>
                                        </p:tgtEl>
                                        <p:attrNameLst>
                                          <p:attrName>style.visibility</p:attrName>
                                        </p:attrNameLst>
                                      </p:cBhvr>
                                      <p:to>
                                        <p:strVal val="visible"/>
                                      </p:to>
                                    </p:set>
                                    <p:animEffect transition="in" filter="fade">
                                      <p:cBhvr>
                                        <p:cTn id="42" dur="1000"/>
                                        <p:tgtEl>
                                          <p:spTgt spid="2">
                                            <p:txEl>
                                              <p:pRg st="8" end="8"/>
                                            </p:txEl>
                                          </p:spTgt>
                                        </p:tgtEl>
                                      </p:cBhvr>
                                    </p:animEffect>
                                    <p:anim calcmode="lin" valueType="num">
                                      <p:cBhvr>
                                        <p:cTn id="43"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8" end="8"/>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
                                            <p:txEl>
                                              <p:pRg st="9" end="9"/>
                                            </p:txEl>
                                          </p:spTgt>
                                        </p:tgtEl>
                                        <p:attrNameLst>
                                          <p:attrName>style.visibility</p:attrName>
                                        </p:attrNameLst>
                                      </p:cBhvr>
                                      <p:to>
                                        <p:strVal val="visible"/>
                                      </p:to>
                                    </p:set>
                                    <p:animEffect transition="in" filter="fade">
                                      <p:cBhvr>
                                        <p:cTn id="47" dur="1000"/>
                                        <p:tgtEl>
                                          <p:spTgt spid="2">
                                            <p:txEl>
                                              <p:pRg st="9" end="9"/>
                                            </p:txEl>
                                          </p:spTgt>
                                        </p:tgtEl>
                                      </p:cBhvr>
                                    </p:animEffect>
                                    <p:anim calcmode="lin" valueType="num">
                                      <p:cBhvr>
                                        <p:cTn id="48"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49" dur="1000" fill="hold"/>
                                        <p:tgtEl>
                                          <p:spTgt spid="2">
                                            <p:txEl>
                                              <p:pRg st="9" end="9"/>
                                            </p:txEl>
                                          </p:spTgt>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
                                            <p:txEl>
                                              <p:pRg st="10" end="10"/>
                                            </p:txEl>
                                          </p:spTgt>
                                        </p:tgtEl>
                                        <p:attrNameLst>
                                          <p:attrName>style.visibility</p:attrName>
                                        </p:attrNameLst>
                                      </p:cBhvr>
                                      <p:to>
                                        <p:strVal val="visible"/>
                                      </p:to>
                                    </p:set>
                                    <p:animEffect transition="in" filter="fade">
                                      <p:cBhvr>
                                        <p:cTn id="52" dur="1000"/>
                                        <p:tgtEl>
                                          <p:spTgt spid="2">
                                            <p:txEl>
                                              <p:pRg st="10" end="10"/>
                                            </p:txEl>
                                          </p:spTgt>
                                        </p:tgtEl>
                                      </p:cBhvr>
                                    </p:animEffect>
                                    <p:anim calcmode="lin" valueType="num">
                                      <p:cBhvr>
                                        <p:cTn id="53"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54" dur="1000" fill="hold"/>
                                        <p:tgtEl>
                                          <p:spTgt spid="2">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683568" y="2276872"/>
            <a:ext cx="8568952" cy="4392488"/>
          </a:xfrm>
        </p:spPr>
        <p:txBody>
          <a:bodyPr/>
          <a:lstStyle/>
          <a:p>
            <a:endParaRPr lang="it-IT" dirty="0">
              <a:latin typeface="Courier New" panose="02070309020205020404" pitchFamily="49" charset="0"/>
              <a:cs typeface="Courier New" panose="02070309020205020404" pitchFamily="49" charset="0"/>
            </a:endParaRPr>
          </a:p>
          <a:p>
            <a:r>
              <a:rPr lang="it-IT" dirty="0">
                <a:latin typeface="Courier New" panose="02070309020205020404" pitchFamily="49" charset="0"/>
                <a:cs typeface="Courier New" panose="02070309020205020404" pitchFamily="49" charset="0"/>
              </a:rPr>
              <a:t>Se le orfane assumevano comportamenti disubbidienti o irreligiosi venivano attuate punizioni impostate sul criterio della “pubblica vergogna”.</a:t>
            </a:r>
          </a:p>
          <a:p>
            <a:pPr marL="0" indent="0">
              <a:buNone/>
            </a:pPr>
            <a:endParaRPr lang="it-IT" sz="6600" b="1" dirty="0">
              <a:latin typeface="Kunstler Script" panose="030304020206070D0D06" pitchFamily="66" charset="0"/>
              <a:cs typeface="Courier New" panose="02070309020205020404" pitchFamily="49" charset="0"/>
            </a:endParaRPr>
          </a:p>
          <a:p>
            <a:endParaRPr lang="it-IT" dirty="0"/>
          </a:p>
        </p:txBody>
      </p:sp>
      <p:sp>
        <p:nvSpPr>
          <p:cNvPr id="3" name="Rettangolo 2"/>
          <p:cNvSpPr/>
          <p:nvPr/>
        </p:nvSpPr>
        <p:spPr>
          <a:xfrm>
            <a:off x="2843808" y="404664"/>
            <a:ext cx="3409217" cy="1446550"/>
          </a:xfrm>
          <a:prstGeom prst="rect">
            <a:avLst/>
          </a:prstGeom>
        </p:spPr>
        <p:txBody>
          <a:bodyPr wrap="square">
            <a:spAutoFit/>
          </a:bodyPr>
          <a:lstStyle/>
          <a:p>
            <a:pPr algn="ctr"/>
            <a:r>
              <a:rPr lang="it-IT" sz="8800" b="1" dirty="0">
                <a:latin typeface="Kunstler Script" panose="030304020206070D0D06" pitchFamily="66" charset="0"/>
                <a:cs typeface="Courier New" panose="02070309020205020404" pitchFamily="49" charset="0"/>
              </a:rPr>
              <a:t>Curiosità</a:t>
            </a:r>
          </a:p>
        </p:txBody>
      </p:sp>
    </p:spTree>
    <p:extLst>
      <p:ext uri="{BB962C8B-B14F-4D97-AF65-F5344CB8AC3E}">
        <p14:creationId xmlns:p14="http://schemas.microsoft.com/office/powerpoint/2010/main" val="957935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arn(inVertical)">
                                      <p:cBhvr>
                                        <p:cTn id="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rop">
  <a:themeElements>
    <a:clrScheme name="Arancione rosso">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Ritaglio</Template>
  <TotalTime>967</TotalTime>
  <Words>2204</Words>
  <Application>Microsoft Office PowerPoint</Application>
  <PresentationFormat>Presentazione su schermo (4:3)</PresentationFormat>
  <Paragraphs>370</Paragraphs>
  <Slides>54</Slides>
  <Notes>3</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54</vt:i4>
      </vt:variant>
    </vt:vector>
  </HeadingPairs>
  <TitlesOfParts>
    <vt:vector size="60" baseType="lpstr">
      <vt:lpstr>Arial Black</vt:lpstr>
      <vt:lpstr>Calibri</vt:lpstr>
      <vt:lpstr>Courier New</vt:lpstr>
      <vt:lpstr>Franklin Gothic Book</vt:lpstr>
      <vt:lpstr>Kunstler Script</vt:lpstr>
      <vt:lpstr>Crop</vt:lpstr>
      <vt:lpstr>     </vt:lpstr>
      <vt:lpstr>STORIA MARTINITT</vt:lpstr>
      <vt:lpstr>Presentazione standard di PowerPoint</vt:lpstr>
      <vt:lpstr>Presentazione standard di PowerPoint</vt:lpstr>
      <vt:lpstr>Presentazione standard di PowerPoint</vt:lpstr>
      <vt:lpstr>Presentazione standard di PowerPoint</vt:lpstr>
      <vt:lpstr>STORIA STELLINE</vt:lpstr>
      <vt:lpstr>Presentazione standard di PowerPoint</vt:lpstr>
      <vt:lpstr>Presentazione standard di PowerPoint</vt:lpstr>
      <vt:lpstr>Presentazione standard di PowerPoint</vt:lpstr>
      <vt:lpstr>Presentazione standard di PowerPoint</vt:lpstr>
      <vt:lpstr>PIO ALBERGO TRIVULZIO</vt:lpstr>
      <vt:lpstr>Presentazione standard di PowerPoint</vt:lpstr>
      <vt:lpstr>Presentazione standard di PowerPoint</vt:lpstr>
      <vt:lpstr>I BENEFATTORI </vt:lpstr>
      <vt:lpstr>Presentazione standard di PowerPoint</vt:lpstr>
      <vt:lpstr>L’ORFANOTROFIO SOTTO LA DITTATURA</vt:lpstr>
      <vt:lpstr>Presentazione standard di PowerPoint</vt:lpstr>
      <vt:lpstr>LE RIFORME</vt:lpstr>
      <vt:lpstr>ISTRUZIONE SCOLASTICA</vt:lpstr>
      <vt:lpstr>Presentazione standard di PowerPoint</vt:lpstr>
      <vt:lpstr>Presentazione standard di PowerPoint</vt:lpstr>
      <vt:lpstr>FORMAZIONE PROFESSIONALE</vt:lpstr>
      <vt:lpstr>Mancanze e punizioni</vt:lpstr>
      <vt:lpstr>Lavori che non esistono più:</vt:lpstr>
      <vt:lpstr>CURIOSITA’</vt:lpstr>
      <vt:lpstr>GIORNATA TIPO MARTINITT</vt:lpstr>
      <vt:lpstr>BIOGRAFIE</vt:lpstr>
      <vt:lpstr>            </vt:lpstr>
      <vt:lpstr>RE PASQUALE  102/29</vt:lpstr>
      <vt:lpstr>INZADI FIORENZO     188/2</vt:lpstr>
      <vt:lpstr>NAVARRA SEBASTIANO    299/3</vt:lpstr>
      <vt:lpstr>LANZI CARLO      188/13</vt:lpstr>
      <vt:lpstr>LATTUADA GIUSEPPE     188/19</vt:lpstr>
      <vt:lpstr> RIGAMONTI ARTURO    104/12</vt:lpstr>
      <vt:lpstr>GUASCONI BERNARDO    186/17</vt:lpstr>
      <vt:lpstr>GAETANO MILANI    296/1</vt:lpstr>
      <vt:lpstr>MOBILI GIUSEPPE     296/9</vt:lpstr>
      <vt:lpstr>MONTORFANO ANGELO    297/10</vt:lpstr>
      <vt:lpstr>GRAFICI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Diario di bordo</vt:lpstr>
      <vt:lpstr>RICERCHE CORRELATE  </vt:lpstr>
      <vt:lpstr>Realizzato da: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MUSEO-08</dc:creator>
  <cp:lastModifiedBy>Museo 07</cp:lastModifiedBy>
  <cp:revision>142</cp:revision>
  <dcterms:created xsi:type="dcterms:W3CDTF">2018-05-09T12:47:59Z</dcterms:created>
  <dcterms:modified xsi:type="dcterms:W3CDTF">2020-02-07T12:08:33Z</dcterms:modified>
</cp:coreProperties>
</file>