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322" r:id="rId3"/>
    <p:sldId id="258" r:id="rId4"/>
    <p:sldId id="259" r:id="rId5"/>
    <p:sldId id="320" r:id="rId6"/>
    <p:sldId id="261" r:id="rId7"/>
    <p:sldId id="309" r:id="rId8"/>
    <p:sldId id="288" r:id="rId9"/>
    <p:sldId id="289" r:id="rId10"/>
    <p:sldId id="290" r:id="rId11"/>
    <p:sldId id="291" r:id="rId12"/>
    <p:sldId id="264" r:id="rId13"/>
    <p:sldId id="265" r:id="rId14"/>
    <p:sldId id="266" r:id="rId15"/>
    <p:sldId id="310" r:id="rId16"/>
    <p:sldId id="302" r:id="rId17"/>
    <p:sldId id="311" r:id="rId18"/>
    <p:sldId id="262" r:id="rId19"/>
    <p:sldId id="263" r:id="rId20"/>
    <p:sldId id="286" r:id="rId21"/>
    <p:sldId id="287"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319" r:id="rId35"/>
    <p:sldId id="279" r:id="rId36"/>
    <p:sldId id="280" r:id="rId37"/>
    <p:sldId id="281" r:id="rId38"/>
    <p:sldId id="284" r:id="rId39"/>
    <p:sldId id="282" r:id="rId40"/>
    <p:sldId id="285" r:id="rId41"/>
    <p:sldId id="283" r:id="rId42"/>
    <p:sldId id="318" r:id="rId43"/>
    <p:sldId id="307" r:id="rId44"/>
    <p:sldId id="321" r:id="rId45"/>
    <p:sldId id="305" r:id="rId46"/>
    <p:sldId id="306" r:id="rId47"/>
    <p:sldId id="323" r:id="rId48"/>
    <p:sldId id="312" r:id="rId49"/>
    <p:sldId id="313" r:id="rId50"/>
    <p:sldId id="314" r:id="rId51"/>
    <p:sldId id="315" r:id="rId52"/>
    <p:sldId id="317" r:id="rId53"/>
    <p:sldId id="308" r:id="rId54"/>
    <p:sldId id="293" r:id="rId55"/>
    <p:sldId id="294" r:id="rId56"/>
    <p:sldId id="295" r:id="rId57"/>
    <p:sldId id="296" r:id="rId58"/>
    <p:sldId id="297" r:id="rId59"/>
    <p:sldId id="298" r:id="rId60"/>
    <p:sldId id="299" r:id="rId61"/>
    <p:sldId id="303" r:id="rId62"/>
    <p:sldId id="301" r:id="rId6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2B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86409" autoAdjust="0"/>
  </p:normalViewPr>
  <p:slideViewPr>
    <p:cSldViewPr>
      <p:cViewPr varScale="1">
        <p:scale>
          <a:sx n="104" d="100"/>
          <a:sy n="104" d="100"/>
        </p:scale>
        <p:origin x="240" y="108"/>
      </p:cViewPr>
      <p:guideLst>
        <p:guide orient="horz" pos="2160"/>
        <p:guide pos="2880"/>
      </p:guideLst>
    </p:cSldViewPr>
  </p:slideViewPr>
  <p:outlineViewPr>
    <p:cViewPr>
      <p:scale>
        <a:sx n="33" d="100"/>
        <a:sy n="33" d="100"/>
      </p:scale>
      <p:origin x="258" y="2827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E:\GRAFICI%20PRIMA%20SERI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GRAFICI%20SERIE%204.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GRAFICI%20SERIE%204.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GRAFICI%20SERIE%204.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GRAFICI%20SERIE%204.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inserviente%20colle.%20e%20inserviente%20M%20e%20F.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inserviente%20colle.%20e%20inserviente%20M%20e%20F.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inserviente%20colle.%20e%20inserviente%20M%20e%20F.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inserviente%20colle.%20e%20inserviente%20M%20e%20F.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E:\FUOCHISTA%20CUOCHI%20SARTA%20MURATOR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FUOCHISTA%20CUOCHI%20SARTA%20MURATOR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GRAFICI%20PRIMA%20SERIE.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INFERMIERE%20FALEGNAME%20PORTINAI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INFERMIERE%20FALEGNAME%20PORTINAI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FUOCHISTA%20CUOCHI%20SARTA%20MURATOR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grafici\FUOCHISTA%20CUOCHI%20SARTA.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INFERMIERE%20FALEGNAME%20PORTINAI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INFERMIERE%20FALEGNAME%20PORTINAI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FUOCHISTA%20CUOCHI%20SARTA%20MURATOR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GRAFICI%20PRIMA%20SERI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GRAFICI%202&#176;%20SERI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grafici\GRAFICI%202&#176;%20SERI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grafici\GRAFICI%202&#176;%20SERI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GRAFICI%20SERIE%20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GRAFICI%20SERIE%203.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GRAFICI%20SERIE%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6.6152867935308834E-2"/>
          <c:y val="0"/>
          <c:w val="0.91238879766410641"/>
          <c:h val="0.8459123971212098"/>
        </c:manualLayout>
      </c:layout>
      <c:bar3DChart>
        <c:barDir val="bar"/>
        <c:grouping val="clustered"/>
        <c:varyColors val="0"/>
        <c:ser>
          <c:idx val="0"/>
          <c:order val="0"/>
          <c:tx>
            <c:strRef>
              <c:f>Foglio1!$A$2</c:f>
              <c:strCache>
                <c:ptCount val="1"/>
                <c:pt idx="0">
                  <c:v>SARTA</c:v>
                </c:pt>
              </c:strCache>
            </c:strRef>
          </c:tx>
          <c:invertIfNegative val="0"/>
          <c:val>
            <c:numRef>
              <c:f>Foglio1!$B$2</c:f>
              <c:numCache>
                <c:formatCode>General</c:formatCode>
                <c:ptCount val="1"/>
                <c:pt idx="0">
                  <c:v>1</c:v>
                </c:pt>
              </c:numCache>
            </c:numRef>
          </c:val>
          <c:extLst>
            <c:ext xmlns:c16="http://schemas.microsoft.com/office/drawing/2014/chart" uri="{C3380CC4-5D6E-409C-BE32-E72D297353CC}">
              <c16:uniqueId val="{00000000-33F5-40E1-87BF-5C51617D371F}"/>
            </c:ext>
          </c:extLst>
        </c:ser>
        <c:dLbls>
          <c:showLegendKey val="0"/>
          <c:showVal val="0"/>
          <c:showCatName val="0"/>
          <c:showSerName val="0"/>
          <c:showPercent val="0"/>
          <c:showBubbleSize val="0"/>
        </c:dLbls>
        <c:gapWidth val="150"/>
        <c:shape val="box"/>
        <c:axId val="53756672"/>
        <c:axId val="53758208"/>
        <c:axId val="0"/>
      </c:bar3DChart>
      <c:catAx>
        <c:axId val="53756672"/>
        <c:scaling>
          <c:orientation val="minMax"/>
        </c:scaling>
        <c:delete val="0"/>
        <c:axPos val="l"/>
        <c:majorTickMark val="out"/>
        <c:minorTickMark val="none"/>
        <c:tickLblPos val="nextTo"/>
        <c:crossAx val="53758208"/>
        <c:crosses val="autoZero"/>
        <c:auto val="1"/>
        <c:lblAlgn val="ctr"/>
        <c:lblOffset val="100"/>
        <c:noMultiLvlLbl val="0"/>
      </c:catAx>
      <c:valAx>
        <c:axId val="53758208"/>
        <c:scaling>
          <c:orientation val="minMax"/>
        </c:scaling>
        <c:delete val="0"/>
        <c:axPos val="b"/>
        <c:majorGridlines/>
        <c:numFmt formatCode="General" sourceLinked="1"/>
        <c:majorTickMark val="out"/>
        <c:minorTickMark val="none"/>
        <c:tickLblPos val="nextTo"/>
        <c:crossAx val="53756672"/>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dLbls>
          <c:showLegendKey val="0"/>
          <c:showVal val="0"/>
          <c:showCatName val="0"/>
          <c:showSerName val="0"/>
          <c:showPercent val="0"/>
          <c:showBubbleSize val="0"/>
        </c:dLbls>
        <c:gapWidth val="150"/>
        <c:shape val="box"/>
        <c:axId val="54523008"/>
        <c:axId val="54524544"/>
        <c:axId val="0"/>
      </c:bar3DChart>
      <c:catAx>
        <c:axId val="54523008"/>
        <c:scaling>
          <c:orientation val="minMax"/>
        </c:scaling>
        <c:delete val="0"/>
        <c:axPos val="l"/>
        <c:numFmt formatCode="General" sourceLinked="1"/>
        <c:majorTickMark val="out"/>
        <c:minorTickMark val="none"/>
        <c:tickLblPos val="nextTo"/>
        <c:crossAx val="54524544"/>
        <c:crosses val="autoZero"/>
        <c:auto val="1"/>
        <c:lblAlgn val="ctr"/>
        <c:lblOffset val="100"/>
        <c:noMultiLvlLbl val="0"/>
      </c:catAx>
      <c:valAx>
        <c:axId val="54524544"/>
        <c:scaling>
          <c:orientation val="minMax"/>
        </c:scaling>
        <c:delete val="0"/>
        <c:axPos val="b"/>
        <c:majorGridlines/>
        <c:numFmt formatCode="General" sourceLinked="1"/>
        <c:majorTickMark val="out"/>
        <c:minorTickMark val="none"/>
        <c:tickLblPos val="nextTo"/>
        <c:crossAx val="54523008"/>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Foglio1!$A$1:$A$2</c:f>
              <c:strCache>
                <c:ptCount val="2"/>
                <c:pt idx="0">
                  <c:v>MAGAZZINIERA</c:v>
                </c:pt>
                <c:pt idx="1">
                  <c:v>MAGLIAIA</c:v>
                </c:pt>
              </c:strCache>
            </c:strRef>
          </c:cat>
          <c:val>
            <c:numRef>
              <c:f>Foglio1!$B$1:$B$2</c:f>
              <c:numCache>
                <c:formatCode>General</c:formatCode>
                <c:ptCount val="2"/>
                <c:pt idx="0">
                  <c:v>1</c:v>
                </c:pt>
                <c:pt idx="1">
                  <c:v>1</c:v>
                </c:pt>
              </c:numCache>
            </c:numRef>
          </c:val>
          <c:extLst>
            <c:ext xmlns:c16="http://schemas.microsoft.com/office/drawing/2014/chart" uri="{C3380CC4-5D6E-409C-BE32-E72D297353CC}">
              <c16:uniqueId val="{00000000-CD91-4F73-9DCC-E428B2B4C1B8}"/>
            </c:ext>
          </c:extLst>
        </c:ser>
        <c:dLbls>
          <c:showLegendKey val="0"/>
          <c:showVal val="0"/>
          <c:showCatName val="0"/>
          <c:showSerName val="0"/>
          <c:showPercent val="0"/>
          <c:showBubbleSize val="0"/>
        </c:dLbls>
        <c:gapWidth val="150"/>
        <c:shape val="box"/>
        <c:axId val="54292480"/>
        <c:axId val="54294016"/>
        <c:axId val="0"/>
      </c:bar3DChart>
      <c:catAx>
        <c:axId val="54292480"/>
        <c:scaling>
          <c:orientation val="minMax"/>
        </c:scaling>
        <c:delete val="0"/>
        <c:axPos val="l"/>
        <c:numFmt formatCode="General" sourceLinked="1"/>
        <c:majorTickMark val="out"/>
        <c:minorTickMark val="none"/>
        <c:tickLblPos val="nextTo"/>
        <c:txPr>
          <a:bodyPr/>
          <a:lstStyle/>
          <a:p>
            <a:pPr>
              <a:defRPr sz="1400"/>
            </a:pPr>
            <a:endParaRPr lang="it-IT"/>
          </a:p>
        </c:txPr>
        <c:crossAx val="54294016"/>
        <c:crosses val="autoZero"/>
        <c:auto val="1"/>
        <c:lblAlgn val="ctr"/>
        <c:lblOffset val="100"/>
        <c:noMultiLvlLbl val="0"/>
      </c:catAx>
      <c:valAx>
        <c:axId val="54294016"/>
        <c:scaling>
          <c:orientation val="minMax"/>
        </c:scaling>
        <c:delete val="0"/>
        <c:axPos val="b"/>
        <c:majorGridlines/>
        <c:numFmt formatCode="General" sourceLinked="1"/>
        <c:majorTickMark val="out"/>
        <c:minorTickMark val="none"/>
        <c:tickLblPos val="nextTo"/>
        <c:txPr>
          <a:bodyPr/>
          <a:lstStyle/>
          <a:p>
            <a:pPr>
              <a:defRPr sz="1400"/>
            </a:pPr>
            <a:endParaRPr lang="it-IT"/>
          </a:p>
        </c:txPr>
        <c:crossAx val="54292480"/>
        <c:crosses val="autoZero"/>
        <c:crossBetween val="between"/>
      </c:valAx>
      <c:spPr>
        <a:noFill/>
        <a:ln w="25400">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Foglio2!$A$1:$A$8</c:f>
              <c:strCache>
                <c:ptCount val="8"/>
                <c:pt idx="0">
                  <c:v>OPERAIO</c:v>
                </c:pt>
                <c:pt idx="1">
                  <c:v>MILITARE</c:v>
                </c:pt>
                <c:pt idx="2">
                  <c:v>AUTISTA</c:v>
                </c:pt>
                <c:pt idx="3">
                  <c:v>CALZOLAIO</c:v>
                </c:pt>
                <c:pt idx="4">
                  <c:v>TIPOGRAFO</c:v>
                </c:pt>
                <c:pt idx="5">
                  <c:v>MECCANICO</c:v>
                </c:pt>
                <c:pt idx="6">
                  <c:v>IMPIEGATO</c:v>
                </c:pt>
                <c:pt idx="7">
                  <c:v>FOTOINCISORE</c:v>
                </c:pt>
              </c:strCache>
            </c:strRef>
          </c:cat>
          <c:val>
            <c:numRef>
              <c:f>Foglio2!$B$1:$B$8</c:f>
              <c:numCache>
                <c:formatCode>General</c:formatCode>
                <c:ptCount val="8"/>
                <c:pt idx="0">
                  <c:v>2</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0678-4DAE-9C92-6A17C1EE4A40}"/>
            </c:ext>
          </c:extLst>
        </c:ser>
        <c:dLbls>
          <c:showLegendKey val="0"/>
          <c:showVal val="0"/>
          <c:showCatName val="0"/>
          <c:showSerName val="0"/>
          <c:showPercent val="0"/>
          <c:showBubbleSize val="0"/>
        </c:dLbls>
        <c:gapWidth val="150"/>
        <c:shape val="box"/>
        <c:axId val="54531200"/>
        <c:axId val="54532736"/>
        <c:axId val="0"/>
      </c:bar3DChart>
      <c:catAx>
        <c:axId val="54531200"/>
        <c:scaling>
          <c:orientation val="minMax"/>
        </c:scaling>
        <c:delete val="0"/>
        <c:axPos val="l"/>
        <c:numFmt formatCode="General" sourceLinked="1"/>
        <c:majorTickMark val="out"/>
        <c:minorTickMark val="none"/>
        <c:tickLblPos val="nextTo"/>
        <c:crossAx val="54532736"/>
        <c:crosses val="autoZero"/>
        <c:auto val="1"/>
        <c:lblAlgn val="ctr"/>
        <c:lblOffset val="100"/>
        <c:noMultiLvlLbl val="0"/>
      </c:catAx>
      <c:valAx>
        <c:axId val="54532736"/>
        <c:scaling>
          <c:orientation val="minMax"/>
        </c:scaling>
        <c:delete val="0"/>
        <c:axPos val="b"/>
        <c:majorGridlines/>
        <c:numFmt formatCode="General" sourceLinked="1"/>
        <c:majorTickMark val="out"/>
        <c:minorTickMark val="none"/>
        <c:tickLblPos val="nextTo"/>
        <c:crossAx val="54531200"/>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Foglio3!$A$1:$A$4</c:f>
              <c:strCache>
                <c:ptCount val="4"/>
                <c:pt idx="0">
                  <c:v>OPERAIA</c:v>
                </c:pt>
                <c:pt idx="1">
                  <c:v>TELEFONISTA</c:v>
                </c:pt>
                <c:pt idx="2">
                  <c:v>IMPIEGATA</c:v>
                </c:pt>
                <c:pt idx="3">
                  <c:v>SARTA</c:v>
                </c:pt>
              </c:strCache>
            </c:strRef>
          </c:cat>
          <c:val>
            <c:numRef>
              <c:f>Foglio3!$B$1:$B$4</c:f>
              <c:numCache>
                <c:formatCode>General</c:formatCode>
                <c:ptCount val="4"/>
                <c:pt idx="0">
                  <c:v>1</c:v>
                </c:pt>
                <c:pt idx="1">
                  <c:v>1</c:v>
                </c:pt>
                <c:pt idx="2">
                  <c:v>1</c:v>
                </c:pt>
                <c:pt idx="3">
                  <c:v>2</c:v>
                </c:pt>
              </c:numCache>
            </c:numRef>
          </c:val>
          <c:extLst>
            <c:ext xmlns:c16="http://schemas.microsoft.com/office/drawing/2014/chart" uri="{C3380CC4-5D6E-409C-BE32-E72D297353CC}">
              <c16:uniqueId val="{00000000-8F2B-4BC0-A917-B4CD9B359C8A}"/>
            </c:ext>
          </c:extLst>
        </c:ser>
        <c:dLbls>
          <c:showLegendKey val="0"/>
          <c:showVal val="0"/>
          <c:showCatName val="0"/>
          <c:showSerName val="0"/>
          <c:showPercent val="0"/>
          <c:showBubbleSize val="0"/>
        </c:dLbls>
        <c:gapWidth val="150"/>
        <c:shape val="box"/>
        <c:axId val="54569216"/>
        <c:axId val="54587392"/>
        <c:axId val="0"/>
      </c:bar3DChart>
      <c:catAx>
        <c:axId val="54569216"/>
        <c:scaling>
          <c:orientation val="minMax"/>
        </c:scaling>
        <c:delete val="0"/>
        <c:axPos val="l"/>
        <c:numFmt formatCode="General" sourceLinked="1"/>
        <c:majorTickMark val="out"/>
        <c:minorTickMark val="none"/>
        <c:tickLblPos val="nextTo"/>
        <c:crossAx val="54587392"/>
        <c:crosses val="autoZero"/>
        <c:auto val="1"/>
        <c:lblAlgn val="ctr"/>
        <c:lblOffset val="100"/>
        <c:noMultiLvlLbl val="0"/>
      </c:catAx>
      <c:valAx>
        <c:axId val="54587392"/>
        <c:scaling>
          <c:orientation val="minMax"/>
        </c:scaling>
        <c:delete val="0"/>
        <c:axPos val="b"/>
        <c:majorGridlines/>
        <c:numFmt formatCode="General" sourceLinked="1"/>
        <c:majorTickMark val="out"/>
        <c:minorTickMark val="none"/>
        <c:tickLblPos val="nextTo"/>
        <c:crossAx val="5456921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smoothMarker"/>
        <c:varyColors val="0"/>
        <c:ser>
          <c:idx val="0"/>
          <c:order val="0"/>
          <c:tx>
            <c:strRef>
              <c:f>Foglio1!$B$1</c:f>
              <c:strCache>
                <c:ptCount val="1"/>
                <c:pt idx="0">
                  <c:v>stipendio </c:v>
                </c:pt>
              </c:strCache>
            </c:strRef>
          </c:tx>
          <c:marker>
            <c:symbol val="none"/>
          </c:marker>
          <c:xVal>
            <c:numRef>
              <c:f>Foglio1!$A$2:$A$9</c:f>
              <c:numCache>
                <c:formatCode>General</c:formatCode>
                <c:ptCount val="8"/>
                <c:pt idx="0">
                  <c:v>1903</c:v>
                </c:pt>
                <c:pt idx="1">
                  <c:v>1922</c:v>
                </c:pt>
                <c:pt idx="2">
                  <c:v>1948</c:v>
                </c:pt>
                <c:pt idx="3">
                  <c:v>1953</c:v>
                </c:pt>
                <c:pt idx="4">
                  <c:v>1954</c:v>
                </c:pt>
                <c:pt idx="5">
                  <c:v>1957</c:v>
                </c:pt>
                <c:pt idx="6">
                  <c:v>1959</c:v>
                </c:pt>
                <c:pt idx="7">
                  <c:v>1961</c:v>
                </c:pt>
              </c:numCache>
            </c:numRef>
          </c:xVal>
          <c:yVal>
            <c:numRef>
              <c:f>Foglio1!$B$2:$B$9</c:f>
              <c:numCache>
                <c:formatCode>General</c:formatCode>
                <c:ptCount val="8"/>
                <c:pt idx="0">
                  <c:v>47736</c:v>
                </c:pt>
                <c:pt idx="1">
                  <c:v>78024</c:v>
                </c:pt>
                <c:pt idx="2">
                  <c:v>96000</c:v>
                </c:pt>
                <c:pt idx="3">
                  <c:v>115086</c:v>
                </c:pt>
                <c:pt idx="4">
                  <c:v>127650</c:v>
                </c:pt>
                <c:pt idx="5">
                  <c:v>20300</c:v>
                </c:pt>
                <c:pt idx="6">
                  <c:v>35000</c:v>
                </c:pt>
                <c:pt idx="7">
                  <c:v>42800</c:v>
                </c:pt>
              </c:numCache>
            </c:numRef>
          </c:yVal>
          <c:smooth val="1"/>
          <c:extLst>
            <c:ext xmlns:c16="http://schemas.microsoft.com/office/drawing/2014/chart" uri="{C3380CC4-5D6E-409C-BE32-E72D297353CC}">
              <c16:uniqueId val="{00000000-1C5C-498B-91B1-45F0A78B88B5}"/>
            </c:ext>
          </c:extLst>
        </c:ser>
        <c:dLbls>
          <c:showLegendKey val="0"/>
          <c:showVal val="0"/>
          <c:showCatName val="0"/>
          <c:showSerName val="0"/>
          <c:showPercent val="0"/>
          <c:showBubbleSize val="0"/>
        </c:dLbls>
        <c:axId val="54619520"/>
        <c:axId val="54629504"/>
      </c:scatterChart>
      <c:valAx>
        <c:axId val="54619520"/>
        <c:scaling>
          <c:orientation val="minMax"/>
        </c:scaling>
        <c:delete val="0"/>
        <c:axPos val="b"/>
        <c:numFmt formatCode="General" sourceLinked="1"/>
        <c:majorTickMark val="out"/>
        <c:minorTickMark val="none"/>
        <c:tickLblPos val="nextTo"/>
        <c:txPr>
          <a:bodyPr rot="0" vert="horz"/>
          <a:lstStyle/>
          <a:p>
            <a:pPr>
              <a:defRPr sz="1100"/>
            </a:pPr>
            <a:endParaRPr lang="it-IT"/>
          </a:p>
        </c:txPr>
        <c:crossAx val="54629504"/>
        <c:crosses val="autoZero"/>
        <c:crossBetween val="midCat"/>
      </c:valAx>
      <c:valAx>
        <c:axId val="54629504"/>
        <c:scaling>
          <c:orientation val="minMax"/>
        </c:scaling>
        <c:delete val="0"/>
        <c:axPos val="l"/>
        <c:majorGridlines/>
        <c:numFmt formatCode="General" sourceLinked="1"/>
        <c:majorTickMark val="out"/>
        <c:minorTickMark val="none"/>
        <c:tickLblPos val="nextTo"/>
        <c:txPr>
          <a:bodyPr/>
          <a:lstStyle/>
          <a:p>
            <a:pPr>
              <a:defRPr sz="1100"/>
            </a:pPr>
            <a:endParaRPr lang="it-IT"/>
          </a:p>
        </c:txPr>
        <c:crossAx val="54619520"/>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Foglio2!$B$1</c:f>
              <c:strCache>
                <c:ptCount val="1"/>
                <c:pt idx="0">
                  <c:v>stipendio</c:v>
                </c:pt>
              </c:strCache>
            </c:strRef>
          </c:tx>
          <c:marker>
            <c:symbol val="none"/>
          </c:marker>
          <c:xVal>
            <c:numRef>
              <c:f>Foglio2!$A$2:$A$7</c:f>
              <c:numCache>
                <c:formatCode>General</c:formatCode>
                <c:ptCount val="6"/>
                <c:pt idx="0">
                  <c:v>1900</c:v>
                </c:pt>
                <c:pt idx="1">
                  <c:v>1905</c:v>
                </c:pt>
                <c:pt idx="2">
                  <c:v>1921</c:v>
                </c:pt>
                <c:pt idx="3">
                  <c:v>1933</c:v>
                </c:pt>
                <c:pt idx="4">
                  <c:v>1964</c:v>
                </c:pt>
                <c:pt idx="5">
                  <c:v>1965</c:v>
                </c:pt>
              </c:numCache>
            </c:numRef>
          </c:xVal>
          <c:yVal>
            <c:numRef>
              <c:f>Foglio2!$B$2:$B$7</c:f>
              <c:numCache>
                <c:formatCode>General</c:formatCode>
                <c:ptCount val="6"/>
                <c:pt idx="0">
                  <c:v>5400</c:v>
                </c:pt>
                <c:pt idx="1">
                  <c:v>10592</c:v>
                </c:pt>
                <c:pt idx="2">
                  <c:v>18000</c:v>
                </c:pt>
                <c:pt idx="3">
                  <c:v>35024</c:v>
                </c:pt>
                <c:pt idx="4">
                  <c:v>81396</c:v>
                </c:pt>
                <c:pt idx="5">
                  <c:v>89808</c:v>
                </c:pt>
              </c:numCache>
            </c:numRef>
          </c:yVal>
          <c:smooth val="1"/>
          <c:extLst>
            <c:ext xmlns:c16="http://schemas.microsoft.com/office/drawing/2014/chart" uri="{C3380CC4-5D6E-409C-BE32-E72D297353CC}">
              <c16:uniqueId val="{00000000-8D4B-4748-8F7B-25DBD436105E}"/>
            </c:ext>
          </c:extLst>
        </c:ser>
        <c:dLbls>
          <c:showLegendKey val="0"/>
          <c:showVal val="0"/>
          <c:showCatName val="0"/>
          <c:showSerName val="0"/>
          <c:showPercent val="0"/>
          <c:showBubbleSize val="0"/>
        </c:dLbls>
        <c:axId val="54398976"/>
        <c:axId val="54400512"/>
      </c:scatterChart>
      <c:valAx>
        <c:axId val="54398976"/>
        <c:scaling>
          <c:orientation val="minMax"/>
        </c:scaling>
        <c:delete val="0"/>
        <c:axPos val="b"/>
        <c:numFmt formatCode="General" sourceLinked="1"/>
        <c:majorTickMark val="out"/>
        <c:minorTickMark val="none"/>
        <c:tickLblPos val="nextTo"/>
        <c:txPr>
          <a:bodyPr rot="0" vert="horz"/>
          <a:lstStyle/>
          <a:p>
            <a:pPr>
              <a:defRPr sz="1100"/>
            </a:pPr>
            <a:endParaRPr lang="it-IT"/>
          </a:p>
        </c:txPr>
        <c:crossAx val="54400512"/>
        <c:crosses val="autoZero"/>
        <c:crossBetween val="midCat"/>
      </c:valAx>
      <c:valAx>
        <c:axId val="54400512"/>
        <c:scaling>
          <c:orientation val="minMax"/>
        </c:scaling>
        <c:delete val="0"/>
        <c:axPos val="l"/>
        <c:majorGridlines/>
        <c:numFmt formatCode="General" sourceLinked="1"/>
        <c:majorTickMark val="out"/>
        <c:minorTickMark val="none"/>
        <c:tickLblPos val="nextTo"/>
        <c:txPr>
          <a:bodyPr/>
          <a:lstStyle/>
          <a:p>
            <a:pPr>
              <a:defRPr sz="1100"/>
            </a:pPr>
            <a:endParaRPr lang="it-IT"/>
          </a:p>
        </c:txPr>
        <c:crossAx val="54398976"/>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smoothMarker"/>
        <c:varyColors val="0"/>
        <c:ser>
          <c:idx val="0"/>
          <c:order val="0"/>
          <c:tx>
            <c:strRef>
              <c:f>Foglio3!$B$1</c:f>
              <c:strCache>
                <c:ptCount val="1"/>
                <c:pt idx="0">
                  <c:v>stipendio</c:v>
                </c:pt>
              </c:strCache>
            </c:strRef>
          </c:tx>
          <c:marker>
            <c:symbol val="none"/>
          </c:marker>
          <c:xVal>
            <c:numRef>
              <c:f>Foglio3!$A$2:$A$5</c:f>
              <c:numCache>
                <c:formatCode>General</c:formatCode>
                <c:ptCount val="4"/>
                <c:pt idx="0">
                  <c:v>1961</c:v>
                </c:pt>
                <c:pt idx="1">
                  <c:v>1966</c:v>
                </c:pt>
                <c:pt idx="2">
                  <c:v>1971</c:v>
                </c:pt>
                <c:pt idx="3">
                  <c:v>1973</c:v>
                </c:pt>
              </c:numCache>
            </c:numRef>
          </c:xVal>
          <c:yVal>
            <c:numRef>
              <c:f>Foglio3!$B$2:$B$5</c:f>
              <c:numCache>
                <c:formatCode>General</c:formatCode>
                <c:ptCount val="4"/>
                <c:pt idx="0">
                  <c:v>16200</c:v>
                </c:pt>
                <c:pt idx="1">
                  <c:v>69300</c:v>
                </c:pt>
                <c:pt idx="2">
                  <c:v>34885</c:v>
                </c:pt>
                <c:pt idx="3">
                  <c:v>62880</c:v>
                </c:pt>
              </c:numCache>
            </c:numRef>
          </c:yVal>
          <c:smooth val="1"/>
          <c:extLst>
            <c:ext xmlns:c16="http://schemas.microsoft.com/office/drawing/2014/chart" uri="{C3380CC4-5D6E-409C-BE32-E72D297353CC}">
              <c16:uniqueId val="{00000000-8EA3-4B75-8607-F07B5A92C95F}"/>
            </c:ext>
          </c:extLst>
        </c:ser>
        <c:dLbls>
          <c:showLegendKey val="0"/>
          <c:showVal val="0"/>
          <c:showCatName val="0"/>
          <c:showSerName val="0"/>
          <c:showPercent val="0"/>
          <c:showBubbleSize val="0"/>
        </c:dLbls>
        <c:axId val="54423936"/>
        <c:axId val="54425472"/>
      </c:scatterChart>
      <c:valAx>
        <c:axId val="54423936"/>
        <c:scaling>
          <c:orientation val="minMax"/>
        </c:scaling>
        <c:delete val="0"/>
        <c:axPos val="b"/>
        <c:numFmt formatCode="General" sourceLinked="1"/>
        <c:majorTickMark val="out"/>
        <c:minorTickMark val="none"/>
        <c:tickLblPos val="nextTo"/>
        <c:txPr>
          <a:bodyPr rot="0" vert="horz"/>
          <a:lstStyle/>
          <a:p>
            <a:pPr>
              <a:defRPr sz="1000"/>
            </a:pPr>
            <a:endParaRPr lang="it-IT"/>
          </a:p>
        </c:txPr>
        <c:crossAx val="54425472"/>
        <c:crosses val="autoZero"/>
        <c:crossBetween val="midCat"/>
      </c:valAx>
      <c:valAx>
        <c:axId val="54425472"/>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423936"/>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Foglio4!$B$1</c:f>
              <c:strCache>
                <c:ptCount val="1"/>
                <c:pt idx="0">
                  <c:v>stipendio</c:v>
                </c:pt>
              </c:strCache>
            </c:strRef>
          </c:tx>
          <c:marker>
            <c:symbol val="none"/>
          </c:marker>
          <c:xVal>
            <c:numRef>
              <c:f>Foglio4!$A$2:$A$9</c:f>
              <c:numCache>
                <c:formatCode>General</c:formatCode>
                <c:ptCount val="8"/>
                <c:pt idx="0">
                  <c:v>1897</c:v>
                </c:pt>
                <c:pt idx="1">
                  <c:v>1908</c:v>
                </c:pt>
                <c:pt idx="2">
                  <c:v>1919</c:v>
                </c:pt>
                <c:pt idx="3">
                  <c:v>1926</c:v>
                </c:pt>
                <c:pt idx="4">
                  <c:v>1936</c:v>
                </c:pt>
                <c:pt idx="5">
                  <c:v>1940</c:v>
                </c:pt>
                <c:pt idx="6">
                  <c:v>1943</c:v>
                </c:pt>
                <c:pt idx="7">
                  <c:v>1968</c:v>
                </c:pt>
              </c:numCache>
            </c:numRef>
          </c:xVal>
          <c:yVal>
            <c:numRef>
              <c:f>Foglio4!$B$2:$B$9</c:f>
              <c:numCache>
                <c:formatCode>General</c:formatCode>
                <c:ptCount val="8"/>
                <c:pt idx="0">
                  <c:v>2400</c:v>
                </c:pt>
                <c:pt idx="1">
                  <c:v>32172</c:v>
                </c:pt>
                <c:pt idx="2">
                  <c:v>15010</c:v>
                </c:pt>
                <c:pt idx="3">
                  <c:v>19290</c:v>
                </c:pt>
                <c:pt idx="4">
                  <c:v>30600</c:v>
                </c:pt>
                <c:pt idx="5">
                  <c:v>6000</c:v>
                </c:pt>
                <c:pt idx="6">
                  <c:v>63200</c:v>
                </c:pt>
                <c:pt idx="7">
                  <c:v>158700</c:v>
                </c:pt>
              </c:numCache>
            </c:numRef>
          </c:yVal>
          <c:smooth val="1"/>
          <c:extLst>
            <c:ext xmlns:c16="http://schemas.microsoft.com/office/drawing/2014/chart" uri="{C3380CC4-5D6E-409C-BE32-E72D297353CC}">
              <c16:uniqueId val="{00000000-3930-4B23-B2FF-403AD3E6830C}"/>
            </c:ext>
          </c:extLst>
        </c:ser>
        <c:dLbls>
          <c:showLegendKey val="0"/>
          <c:showVal val="0"/>
          <c:showCatName val="0"/>
          <c:showSerName val="0"/>
          <c:showPercent val="0"/>
          <c:showBubbleSize val="0"/>
        </c:dLbls>
        <c:axId val="54452992"/>
        <c:axId val="54454528"/>
      </c:scatterChart>
      <c:valAx>
        <c:axId val="54452992"/>
        <c:scaling>
          <c:orientation val="minMax"/>
        </c:scaling>
        <c:delete val="0"/>
        <c:axPos val="b"/>
        <c:numFmt formatCode="General" sourceLinked="1"/>
        <c:majorTickMark val="out"/>
        <c:minorTickMark val="none"/>
        <c:tickLblPos val="nextTo"/>
        <c:txPr>
          <a:bodyPr rot="0" vert="horz"/>
          <a:lstStyle/>
          <a:p>
            <a:pPr>
              <a:defRPr sz="1000"/>
            </a:pPr>
            <a:endParaRPr lang="it-IT"/>
          </a:p>
        </c:txPr>
        <c:crossAx val="54454528"/>
        <c:crosses val="autoZero"/>
        <c:crossBetween val="midCat"/>
      </c:valAx>
      <c:valAx>
        <c:axId val="54454528"/>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452992"/>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smoothMarker"/>
        <c:varyColors val="0"/>
        <c:ser>
          <c:idx val="0"/>
          <c:order val="0"/>
          <c:tx>
            <c:strRef>
              <c:f>Foglio2!$B$1</c:f>
              <c:strCache>
                <c:ptCount val="1"/>
                <c:pt idx="0">
                  <c:v>stipendio</c:v>
                </c:pt>
              </c:strCache>
            </c:strRef>
          </c:tx>
          <c:marker>
            <c:symbol val="none"/>
          </c:marker>
          <c:xVal>
            <c:numRef>
              <c:f>Foglio2!$A$2:$A$5</c:f>
              <c:numCache>
                <c:formatCode>General</c:formatCode>
                <c:ptCount val="4"/>
                <c:pt idx="0">
                  <c:v>1918</c:v>
                </c:pt>
                <c:pt idx="1">
                  <c:v>1932</c:v>
                </c:pt>
                <c:pt idx="2">
                  <c:v>1939</c:v>
                </c:pt>
                <c:pt idx="3">
                  <c:v>1962</c:v>
                </c:pt>
              </c:numCache>
            </c:numRef>
          </c:xVal>
          <c:yVal>
            <c:numRef>
              <c:f>Foglio2!$B$2:$B$5</c:f>
              <c:numCache>
                <c:formatCode>General</c:formatCode>
                <c:ptCount val="4"/>
                <c:pt idx="0">
                  <c:v>720</c:v>
                </c:pt>
                <c:pt idx="1">
                  <c:v>1440</c:v>
                </c:pt>
                <c:pt idx="2">
                  <c:v>2107</c:v>
                </c:pt>
                <c:pt idx="3">
                  <c:v>853.1</c:v>
                </c:pt>
              </c:numCache>
            </c:numRef>
          </c:yVal>
          <c:smooth val="1"/>
          <c:extLst>
            <c:ext xmlns:c16="http://schemas.microsoft.com/office/drawing/2014/chart" uri="{C3380CC4-5D6E-409C-BE32-E72D297353CC}">
              <c16:uniqueId val="{00000000-B0F4-40AF-A300-7B31EBEA2DE1}"/>
            </c:ext>
          </c:extLst>
        </c:ser>
        <c:dLbls>
          <c:showLegendKey val="0"/>
          <c:showVal val="0"/>
          <c:showCatName val="0"/>
          <c:showSerName val="0"/>
          <c:showPercent val="0"/>
          <c:showBubbleSize val="0"/>
        </c:dLbls>
        <c:axId val="54707712"/>
        <c:axId val="54709248"/>
      </c:scatterChart>
      <c:valAx>
        <c:axId val="54707712"/>
        <c:scaling>
          <c:orientation val="minMax"/>
        </c:scaling>
        <c:delete val="0"/>
        <c:axPos val="b"/>
        <c:numFmt formatCode="General" sourceLinked="1"/>
        <c:majorTickMark val="out"/>
        <c:minorTickMark val="none"/>
        <c:tickLblPos val="nextTo"/>
        <c:txPr>
          <a:bodyPr/>
          <a:lstStyle/>
          <a:p>
            <a:pPr>
              <a:defRPr sz="1000"/>
            </a:pPr>
            <a:endParaRPr lang="it-IT"/>
          </a:p>
        </c:txPr>
        <c:crossAx val="54709248"/>
        <c:crosses val="autoZero"/>
        <c:crossBetween val="midCat"/>
      </c:valAx>
      <c:valAx>
        <c:axId val="54709248"/>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707712"/>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9341604988433271E-2"/>
          <c:y val="4.2316371521082023E-2"/>
          <c:w val="0.83181185401137092"/>
          <c:h val="0.81752855730328133"/>
        </c:manualLayout>
      </c:layout>
      <c:scatterChart>
        <c:scatterStyle val="smoothMarker"/>
        <c:varyColors val="0"/>
        <c:ser>
          <c:idx val="0"/>
          <c:order val="0"/>
          <c:tx>
            <c:strRef>
              <c:f>Foglio3!$B$1</c:f>
              <c:strCache>
                <c:ptCount val="1"/>
                <c:pt idx="0">
                  <c:v>stipendio</c:v>
                </c:pt>
              </c:strCache>
            </c:strRef>
          </c:tx>
          <c:marker>
            <c:symbol val="none"/>
          </c:marker>
          <c:xVal>
            <c:numRef>
              <c:f>Foglio3!$A$2:$A$8</c:f>
              <c:numCache>
                <c:formatCode>General</c:formatCode>
                <c:ptCount val="7"/>
                <c:pt idx="0">
                  <c:v>1899</c:v>
                </c:pt>
                <c:pt idx="1">
                  <c:v>1901</c:v>
                </c:pt>
                <c:pt idx="2">
                  <c:v>1906</c:v>
                </c:pt>
                <c:pt idx="3">
                  <c:v>1913</c:v>
                </c:pt>
                <c:pt idx="4">
                  <c:v>1923</c:v>
                </c:pt>
                <c:pt idx="5">
                  <c:v>1933</c:v>
                </c:pt>
                <c:pt idx="6">
                  <c:v>1952</c:v>
                </c:pt>
              </c:numCache>
            </c:numRef>
          </c:xVal>
          <c:yVal>
            <c:numRef>
              <c:f>Foglio3!$B$2:$B$8</c:f>
              <c:numCache>
                <c:formatCode>General</c:formatCode>
                <c:ptCount val="7"/>
                <c:pt idx="0">
                  <c:v>1452</c:v>
                </c:pt>
                <c:pt idx="1">
                  <c:v>2220</c:v>
                </c:pt>
                <c:pt idx="2">
                  <c:v>2760</c:v>
                </c:pt>
                <c:pt idx="3">
                  <c:v>576</c:v>
                </c:pt>
                <c:pt idx="4">
                  <c:v>2098</c:v>
                </c:pt>
                <c:pt idx="5">
                  <c:v>3000</c:v>
                </c:pt>
                <c:pt idx="6">
                  <c:v>2685</c:v>
                </c:pt>
              </c:numCache>
            </c:numRef>
          </c:yVal>
          <c:smooth val="1"/>
          <c:extLst>
            <c:ext xmlns:c16="http://schemas.microsoft.com/office/drawing/2014/chart" uri="{C3380CC4-5D6E-409C-BE32-E72D297353CC}">
              <c16:uniqueId val="{00000000-1A7A-4E6F-8686-B38D99D23BC7}"/>
            </c:ext>
          </c:extLst>
        </c:ser>
        <c:dLbls>
          <c:showLegendKey val="0"/>
          <c:showVal val="0"/>
          <c:showCatName val="0"/>
          <c:showSerName val="0"/>
          <c:showPercent val="0"/>
          <c:showBubbleSize val="0"/>
        </c:dLbls>
        <c:axId val="54728576"/>
        <c:axId val="54730112"/>
      </c:scatterChart>
      <c:valAx>
        <c:axId val="54728576"/>
        <c:scaling>
          <c:orientation val="minMax"/>
        </c:scaling>
        <c:delete val="0"/>
        <c:axPos val="b"/>
        <c:numFmt formatCode="General" sourceLinked="1"/>
        <c:majorTickMark val="out"/>
        <c:minorTickMark val="none"/>
        <c:tickLblPos val="nextTo"/>
        <c:txPr>
          <a:bodyPr/>
          <a:lstStyle/>
          <a:p>
            <a:pPr>
              <a:defRPr sz="1000"/>
            </a:pPr>
            <a:endParaRPr lang="it-IT"/>
          </a:p>
        </c:txPr>
        <c:crossAx val="54730112"/>
        <c:crosses val="autoZero"/>
        <c:crossBetween val="midCat"/>
      </c:valAx>
      <c:valAx>
        <c:axId val="54730112"/>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728576"/>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95919897789135"/>
          <c:y val="0.11401407306319204"/>
          <c:w val="0.43161023622047351"/>
          <c:h val="0.79332622131910935"/>
        </c:manualLayout>
      </c:layout>
      <c:bar3DChart>
        <c:barDir val="bar"/>
        <c:grouping val="clustered"/>
        <c:varyColors val="0"/>
        <c:ser>
          <c:idx val="0"/>
          <c:order val="0"/>
          <c:invertIfNegative val="0"/>
          <c:cat>
            <c:strRef>
              <c:f>Foglio2!$A$1:$A$4</c:f>
              <c:strCache>
                <c:ptCount val="4"/>
                <c:pt idx="0">
                  <c:v>PITTORE</c:v>
                </c:pt>
                <c:pt idx="1">
                  <c:v>LAVORATORE IN CERA LACCA</c:v>
                </c:pt>
                <c:pt idx="2">
                  <c:v>ORTIVENDOLO</c:v>
                </c:pt>
                <c:pt idx="3">
                  <c:v>DOMESTICO </c:v>
                </c:pt>
              </c:strCache>
            </c:strRef>
          </c:cat>
          <c:val>
            <c:numRef>
              <c:f>Foglio2!$B$1:$B$4</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9FC8-4A34-A378-FCC8D233417A}"/>
            </c:ext>
          </c:extLst>
        </c:ser>
        <c:dLbls>
          <c:showLegendKey val="0"/>
          <c:showVal val="0"/>
          <c:showCatName val="0"/>
          <c:showSerName val="0"/>
          <c:showPercent val="0"/>
          <c:showBubbleSize val="0"/>
        </c:dLbls>
        <c:gapWidth val="150"/>
        <c:shape val="box"/>
        <c:axId val="54069120"/>
        <c:axId val="54070656"/>
        <c:axId val="0"/>
      </c:bar3DChart>
      <c:catAx>
        <c:axId val="54069120"/>
        <c:scaling>
          <c:orientation val="minMax"/>
        </c:scaling>
        <c:delete val="0"/>
        <c:axPos val="l"/>
        <c:numFmt formatCode="General" sourceLinked="0"/>
        <c:majorTickMark val="out"/>
        <c:minorTickMark val="none"/>
        <c:tickLblPos val="nextTo"/>
        <c:crossAx val="54070656"/>
        <c:crosses val="autoZero"/>
        <c:auto val="1"/>
        <c:lblAlgn val="ctr"/>
        <c:lblOffset val="100"/>
        <c:noMultiLvlLbl val="0"/>
      </c:catAx>
      <c:valAx>
        <c:axId val="54070656"/>
        <c:scaling>
          <c:orientation val="minMax"/>
        </c:scaling>
        <c:delete val="0"/>
        <c:axPos val="b"/>
        <c:majorGridlines/>
        <c:numFmt formatCode="General" sourceLinked="1"/>
        <c:majorTickMark val="out"/>
        <c:minorTickMark val="none"/>
        <c:tickLblPos val="nextTo"/>
        <c:crossAx val="54069120"/>
        <c:crosses val="autoZero"/>
        <c:crossBetween val="between"/>
      </c:valAx>
    </c:plotArea>
    <c:plotVisOnly val="1"/>
    <c:dispBlanksAs val="gap"/>
    <c:showDLblsOverMax val="0"/>
  </c:chart>
  <c:txPr>
    <a:bodyPr/>
    <a:lstStyle/>
    <a:p>
      <a:pPr>
        <a:defRPr sz="1800"/>
      </a:pPr>
      <a:endParaRPr lang="it-IT"/>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smoothMarker"/>
        <c:varyColors val="0"/>
        <c:ser>
          <c:idx val="0"/>
          <c:order val="0"/>
          <c:tx>
            <c:strRef>
              <c:f>Foglio1!$B$1</c:f>
              <c:strCache>
                <c:ptCount val="1"/>
                <c:pt idx="0">
                  <c:v>stipendio</c:v>
                </c:pt>
              </c:strCache>
            </c:strRef>
          </c:tx>
          <c:marker>
            <c:symbol val="none"/>
          </c:marker>
          <c:xVal>
            <c:numRef>
              <c:f>Foglio1!$A$2:$A$6</c:f>
              <c:numCache>
                <c:formatCode>General</c:formatCode>
                <c:ptCount val="5"/>
                <c:pt idx="0">
                  <c:v>1900</c:v>
                </c:pt>
                <c:pt idx="1">
                  <c:v>1913</c:v>
                </c:pt>
                <c:pt idx="2">
                  <c:v>1926</c:v>
                </c:pt>
                <c:pt idx="3">
                  <c:v>1953</c:v>
                </c:pt>
                <c:pt idx="4">
                  <c:v>1954</c:v>
                </c:pt>
              </c:numCache>
            </c:numRef>
          </c:xVal>
          <c:yVal>
            <c:numRef>
              <c:f>Foglio1!$B$2:$B$6</c:f>
              <c:numCache>
                <c:formatCode>General</c:formatCode>
                <c:ptCount val="5"/>
                <c:pt idx="0">
                  <c:v>6270</c:v>
                </c:pt>
                <c:pt idx="1">
                  <c:v>576</c:v>
                </c:pt>
                <c:pt idx="2">
                  <c:v>2040</c:v>
                </c:pt>
                <c:pt idx="3">
                  <c:v>14586</c:v>
                </c:pt>
                <c:pt idx="4">
                  <c:v>99452</c:v>
                </c:pt>
              </c:numCache>
            </c:numRef>
          </c:yVal>
          <c:smooth val="1"/>
          <c:extLst>
            <c:ext xmlns:c16="http://schemas.microsoft.com/office/drawing/2014/chart" uri="{C3380CC4-5D6E-409C-BE32-E72D297353CC}">
              <c16:uniqueId val="{00000000-CD81-49B6-BE00-6F4CDF6565AC}"/>
            </c:ext>
          </c:extLst>
        </c:ser>
        <c:dLbls>
          <c:showLegendKey val="0"/>
          <c:showVal val="0"/>
          <c:showCatName val="0"/>
          <c:showSerName val="0"/>
          <c:showPercent val="0"/>
          <c:showBubbleSize val="0"/>
        </c:dLbls>
        <c:axId val="54745728"/>
        <c:axId val="54747520"/>
      </c:scatterChart>
      <c:valAx>
        <c:axId val="54745728"/>
        <c:scaling>
          <c:orientation val="minMax"/>
        </c:scaling>
        <c:delete val="0"/>
        <c:axPos val="b"/>
        <c:numFmt formatCode="General" sourceLinked="1"/>
        <c:majorTickMark val="out"/>
        <c:minorTickMark val="none"/>
        <c:tickLblPos val="nextTo"/>
        <c:txPr>
          <a:bodyPr/>
          <a:lstStyle/>
          <a:p>
            <a:pPr>
              <a:defRPr sz="1000"/>
            </a:pPr>
            <a:endParaRPr lang="it-IT"/>
          </a:p>
        </c:txPr>
        <c:crossAx val="54747520"/>
        <c:crosses val="autoZero"/>
        <c:crossBetween val="midCat"/>
      </c:valAx>
      <c:valAx>
        <c:axId val="54747520"/>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745728"/>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Foglio2!$B$1</c:f>
              <c:strCache>
                <c:ptCount val="1"/>
                <c:pt idx="0">
                  <c:v>stipendio</c:v>
                </c:pt>
              </c:strCache>
            </c:strRef>
          </c:tx>
          <c:marker>
            <c:symbol val="none"/>
          </c:marker>
          <c:xVal>
            <c:numRef>
              <c:f>Foglio2!$A$2:$A$4</c:f>
              <c:numCache>
                <c:formatCode>General</c:formatCode>
                <c:ptCount val="3"/>
                <c:pt idx="0">
                  <c:v>1900</c:v>
                </c:pt>
                <c:pt idx="1">
                  <c:v>1902</c:v>
                </c:pt>
                <c:pt idx="2">
                  <c:v>1905</c:v>
                </c:pt>
              </c:numCache>
            </c:numRef>
          </c:xVal>
          <c:yVal>
            <c:numRef>
              <c:f>Foglio2!$B$2:$B$4</c:f>
              <c:numCache>
                <c:formatCode>General</c:formatCode>
                <c:ptCount val="3"/>
                <c:pt idx="0">
                  <c:v>7650</c:v>
                </c:pt>
                <c:pt idx="1">
                  <c:v>23000</c:v>
                </c:pt>
                <c:pt idx="2">
                  <c:v>23700</c:v>
                </c:pt>
              </c:numCache>
            </c:numRef>
          </c:yVal>
          <c:smooth val="1"/>
          <c:extLst>
            <c:ext xmlns:c16="http://schemas.microsoft.com/office/drawing/2014/chart" uri="{C3380CC4-5D6E-409C-BE32-E72D297353CC}">
              <c16:uniqueId val="{00000000-EDE2-4F4F-968F-CA817EBAC71C}"/>
            </c:ext>
          </c:extLst>
        </c:ser>
        <c:dLbls>
          <c:showLegendKey val="0"/>
          <c:showVal val="0"/>
          <c:showCatName val="0"/>
          <c:showSerName val="0"/>
          <c:showPercent val="0"/>
          <c:showBubbleSize val="0"/>
        </c:dLbls>
        <c:axId val="54774784"/>
        <c:axId val="54780672"/>
      </c:scatterChart>
      <c:valAx>
        <c:axId val="54774784"/>
        <c:scaling>
          <c:orientation val="minMax"/>
        </c:scaling>
        <c:delete val="0"/>
        <c:axPos val="b"/>
        <c:numFmt formatCode="General" sourceLinked="1"/>
        <c:majorTickMark val="out"/>
        <c:minorTickMark val="none"/>
        <c:tickLblPos val="nextTo"/>
        <c:txPr>
          <a:bodyPr/>
          <a:lstStyle/>
          <a:p>
            <a:pPr>
              <a:defRPr sz="1000"/>
            </a:pPr>
            <a:endParaRPr lang="it-IT"/>
          </a:p>
        </c:txPr>
        <c:crossAx val="54780672"/>
        <c:crosses val="autoZero"/>
        <c:crossBetween val="midCat"/>
      </c:valAx>
      <c:valAx>
        <c:axId val="54780672"/>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774784"/>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Foglio1!$B$1</c:f>
              <c:strCache>
                <c:ptCount val="1"/>
                <c:pt idx="0">
                  <c:v>stipendio</c:v>
                </c:pt>
              </c:strCache>
            </c:strRef>
          </c:tx>
          <c:marker>
            <c:symbol val="none"/>
          </c:marker>
          <c:xVal>
            <c:numRef>
              <c:f>Foglio1!$A$2:$A$4</c:f>
              <c:numCache>
                <c:formatCode>General</c:formatCode>
                <c:ptCount val="3"/>
                <c:pt idx="0">
                  <c:v>1940</c:v>
                </c:pt>
                <c:pt idx="1">
                  <c:v>1941</c:v>
                </c:pt>
                <c:pt idx="2">
                  <c:v>1942</c:v>
                </c:pt>
              </c:numCache>
            </c:numRef>
          </c:xVal>
          <c:yVal>
            <c:numRef>
              <c:f>Foglio1!$B$2:$B$4</c:f>
              <c:numCache>
                <c:formatCode>General</c:formatCode>
                <c:ptCount val="3"/>
                <c:pt idx="0">
                  <c:v>1468.8</c:v>
                </c:pt>
                <c:pt idx="1">
                  <c:v>1468.8</c:v>
                </c:pt>
                <c:pt idx="2">
                  <c:v>1469</c:v>
                </c:pt>
              </c:numCache>
            </c:numRef>
          </c:yVal>
          <c:smooth val="1"/>
          <c:extLst>
            <c:ext xmlns:c16="http://schemas.microsoft.com/office/drawing/2014/chart" uri="{C3380CC4-5D6E-409C-BE32-E72D297353CC}">
              <c16:uniqueId val="{00000000-BFA3-4448-B816-3FE99F41A043}"/>
            </c:ext>
          </c:extLst>
        </c:ser>
        <c:dLbls>
          <c:showLegendKey val="0"/>
          <c:showVal val="0"/>
          <c:showCatName val="0"/>
          <c:showSerName val="0"/>
          <c:showPercent val="0"/>
          <c:showBubbleSize val="0"/>
        </c:dLbls>
        <c:axId val="54824960"/>
        <c:axId val="54826496"/>
      </c:scatterChart>
      <c:valAx>
        <c:axId val="54824960"/>
        <c:scaling>
          <c:orientation val="minMax"/>
        </c:scaling>
        <c:delete val="0"/>
        <c:axPos val="b"/>
        <c:numFmt formatCode="General" sourceLinked="1"/>
        <c:majorTickMark val="out"/>
        <c:minorTickMark val="none"/>
        <c:tickLblPos val="nextTo"/>
        <c:txPr>
          <a:bodyPr/>
          <a:lstStyle/>
          <a:p>
            <a:pPr>
              <a:defRPr sz="1400"/>
            </a:pPr>
            <a:endParaRPr lang="it-IT"/>
          </a:p>
        </c:txPr>
        <c:crossAx val="54826496"/>
        <c:crosses val="autoZero"/>
        <c:crossBetween val="midCat"/>
      </c:valAx>
      <c:valAx>
        <c:axId val="54826496"/>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824960"/>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scatterChart>
        <c:scatterStyle val="smoothMarker"/>
        <c:varyColors val="0"/>
        <c:ser>
          <c:idx val="0"/>
          <c:order val="0"/>
          <c:marker>
            <c:symbol val="none"/>
          </c:marker>
          <c:xVal>
            <c:numRef>
              <c:f>Foglio4!$A$4:$A$10</c:f>
              <c:numCache>
                <c:formatCode>General</c:formatCode>
                <c:ptCount val="7"/>
                <c:pt idx="0">
                  <c:v>1907</c:v>
                </c:pt>
                <c:pt idx="1">
                  <c:v>1914</c:v>
                </c:pt>
                <c:pt idx="2">
                  <c:v>1918</c:v>
                </c:pt>
                <c:pt idx="3">
                  <c:v>1941</c:v>
                </c:pt>
                <c:pt idx="4">
                  <c:v>1959</c:v>
                </c:pt>
                <c:pt idx="5">
                  <c:v>1960</c:v>
                </c:pt>
                <c:pt idx="6">
                  <c:v>1967</c:v>
                </c:pt>
              </c:numCache>
            </c:numRef>
          </c:xVal>
          <c:yVal>
            <c:numRef>
              <c:f>Foglio4!$B$4:$B$10</c:f>
              <c:numCache>
                <c:formatCode>General</c:formatCode>
                <c:ptCount val="7"/>
                <c:pt idx="0">
                  <c:v>50400</c:v>
                </c:pt>
                <c:pt idx="1">
                  <c:v>14600</c:v>
                </c:pt>
                <c:pt idx="2">
                  <c:v>11880</c:v>
                </c:pt>
                <c:pt idx="3">
                  <c:v>329460</c:v>
                </c:pt>
                <c:pt idx="4">
                  <c:v>186219</c:v>
                </c:pt>
                <c:pt idx="5">
                  <c:v>473300</c:v>
                </c:pt>
                <c:pt idx="6">
                  <c:v>753345</c:v>
                </c:pt>
              </c:numCache>
            </c:numRef>
          </c:yVal>
          <c:smooth val="1"/>
          <c:extLst>
            <c:ext xmlns:c16="http://schemas.microsoft.com/office/drawing/2014/chart" uri="{C3380CC4-5D6E-409C-BE32-E72D297353CC}">
              <c16:uniqueId val="{00000000-8DF0-48AA-96F0-1411C03AEFE6}"/>
            </c:ext>
          </c:extLst>
        </c:ser>
        <c:dLbls>
          <c:showLegendKey val="0"/>
          <c:showVal val="0"/>
          <c:showCatName val="0"/>
          <c:showSerName val="0"/>
          <c:showPercent val="0"/>
          <c:showBubbleSize val="0"/>
        </c:dLbls>
        <c:axId val="54858112"/>
        <c:axId val="54859648"/>
      </c:scatterChart>
      <c:valAx>
        <c:axId val="54858112"/>
        <c:scaling>
          <c:orientation val="minMax"/>
        </c:scaling>
        <c:delete val="0"/>
        <c:axPos val="b"/>
        <c:numFmt formatCode="General" sourceLinked="1"/>
        <c:majorTickMark val="out"/>
        <c:minorTickMark val="none"/>
        <c:tickLblPos val="nextTo"/>
        <c:txPr>
          <a:bodyPr/>
          <a:lstStyle/>
          <a:p>
            <a:pPr>
              <a:defRPr sz="1200"/>
            </a:pPr>
            <a:endParaRPr lang="it-IT"/>
          </a:p>
        </c:txPr>
        <c:crossAx val="54859648"/>
        <c:crosses val="autoZero"/>
        <c:crossBetween val="midCat"/>
      </c:valAx>
      <c:valAx>
        <c:axId val="54859648"/>
        <c:scaling>
          <c:orientation val="minMax"/>
        </c:scaling>
        <c:delete val="0"/>
        <c:axPos val="l"/>
        <c:majorGridlines/>
        <c:numFmt formatCode="General" sourceLinked="1"/>
        <c:majorTickMark val="out"/>
        <c:minorTickMark val="none"/>
        <c:tickLblPos val="nextTo"/>
        <c:txPr>
          <a:bodyPr/>
          <a:lstStyle/>
          <a:p>
            <a:pPr>
              <a:defRPr sz="1200"/>
            </a:pPr>
            <a:endParaRPr lang="it-IT"/>
          </a:p>
        </c:txPr>
        <c:crossAx val="54858112"/>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smoothMarker"/>
        <c:varyColors val="0"/>
        <c:ser>
          <c:idx val="0"/>
          <c:order val="0"/>
          <c:tx>
            <c:strRef>
              <c:f>Foglio3!$B$1</c:f>
              <c:strCache>
                <c:ptCount val="1"/>
                <c:pt idx="0">
                  <c:v>stipendio</c:v>
                </c:pt>
              </c:strCache>
            </c:strRef>
          </c:tx>
          <c:marker>
            <c:symbol val="none"/>
          </c:marker>
          <c:xVal>
            <c:numRef>
              <c:f>Foglio3!$A$2:$A$6</c:f>
              <c:numCache>
                <c:formatCode>General</c:formatCode>
                <c:ptCount val="5"/>
                <c:pt idx="0">
                  <c:v>1941</c:v>
                </c:pt>
                <c:pt idx="1">
                  <c:v>1951</c:v>
                </c:pt>
                <c:pt idx="2">
                  <c:v>1961</c:v>
                </c:pt>
                <c:pt idx="3">
                  <c:v>1965</c:v>
                </c:pt>
              </c:numCache>
            </c:numRef>
          </c:xVal>
          <c:yVal>
            <c:numRef>
              <c:f>Foglio3!$B$2:$B$6</c:f>
              <c:numCache>
                <c:formatCode>General</c:formatCode>
                <c:ptCount val="5"/>
                <c:pt idx="0">
                  <c:v>776.7</c:v>
                </c:pt>
                <c:pt idx="1">
                  <c:v>117.64999999999999</c:v>
                </c:pt>
                <c:pt idx="2">
                  <c:v>288.28999999999962</c:v>
                </c:pt>
                <c:pt idx="3">
                  <c:v>540.14</c:v>
                </c:pt>
              </c:numCache>
            </c:numRef>
          </c:yVal>
          <c:smooth val="1"/>
          <c:extLst>
            <c:ext xmlns:c16="http://schemas.microsoft.com/office/drawing/2014/chart" uri="{C3380CC4-5D6E-409C-BE32-E72D297353CC}">
              <c16:uniqueId val="{00000000-98A5-48ED-83F1-AC22E2FE9C58}"/>
            </c:ext>
          </c:extLst>
        </c:ser>
        <c:dLbls>
          <c:showLegendKey val="0"/>
          <c:showVal val="0"/>
          <c:showCatName val="0"/>
          <c:showSerName val="0"/>
          <c:showPercent val="0"/>
          <c:showBubbleSize val="0"/>
        </c:dLbls>
        <c:axId val="54883456"/>
        <c:axId val="54884992"/>
      </c:scatterChart>
      <c:valAx>
        <c:axId val="54883456"/>
        <c:scaling>
          <c:orientation val="minMax"/>
        </c:scaling>
        <c:delete val="0"/>
        <c:axPos val="b"/>
        <c:numFmt formatCode="General" sourceLinked="1"/>
        <c:majorTickMark val="out"/>
        <c:minorTickMark val="none"/>
        <c:tickLblPos val="nextTo"/>
        <c:txPr>
          <a:bodyPr/>
          <a:lstStyle/>
          <a:p>
            <a:pPr>
              <a:defRPr sz="1000"/>
            </a:pPr>
            <a:endParaRPr lang="it-IT"/>
          </a:p>
        </c:txPr>
        <c:crossAx val="54884992"/>
        <c:crosses val="autoZero"/>
        <c:crossBetween val="midCat"/>
      </c:valAx>
      <c:valAx>
        <c:axId val="54884992"/>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883456"/>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355218392924896"/>
          <c:y val="7.5864528124326078E-2"/>
          <c:w val="0.78864560122250582"/>
          <c:h val="0.8949569328898096"/>
        </c:manualLayout>
      </c:layout>
      <c:scatterChart>
        <c:scatterStyle val="smoothMarker"/>
        <c:varyColors val="0"/>
        <c:ser>
          <c:idx val="0"/>
          <c:order val="0"/>
          <c:tx>
            <c:strRef>
              <c:f>Foglio4!$B$1</c:f>
              <c:strCache>
                <c:ptCount val="1"/>
                <c:pt idx="0">
                  <c:v>stipendio</c:v>
                </c:pt>
              </c:strCache>
            </c:strRef>
          </c:tx>
          <c:marker>
            <c:symbol val="none"/>
          </c:marker>
          <c:xVal>
            <c:numRef>
              <c:f>Foglio4!$A$2:$A$5</c:f>
              <c:numCache>
                <c:formatCode>General</c:formatCode>
                <c:ptCount val="4"/>
                <c:pt idx="0">
                  <c:v>1913</c:v>
                </c:pt>
                <c:pt idx="1">
                  <c:v>1923</c:v>
                </c:pt>
                <c:pt idx="2">
                  <c:v>1932</c:v>
                </c:pt>
                <c:pt idx="3">
                  <c:v>1939</c:v>
                </c:pt>
              </c:numCache>
            </c:numRef>
          </c:xVal>
          <c:yVal>
            <c:numRef>
              <c:f>Foglio4!$B$2:$B$5</c:f>
              <c:numCache>
                <c:formatCode>General</c:formatCode>
                <c:ptCount val="4"/>
                <c:pt idx="0">
                  <c:v>162000</c:v>
                </c:pt>
                <c:pt idx="1">
                  <c:v>9000</c:v>
                </c:pt>
                <c:pt idx="2">
                  <c:v>10800</c:v>
                </c:pt>
                <c:pt idx="3">
                  <c:v>135300</c:v>
                </c:pt>
              </c:numCache>
            </c:numRef>
          </c:yVal>
          <c:smooth val="1"/>
          <c:extLst>
            <c:ext xmlns:c16="http://schemas.microsoft.com/office/drawing/2014/chart" uri="{C3380CC4-5D6E-409C-BE32-E72D297353CC}">
              <c16:uniqueId val="{00000000-C321-41D9-96B1-853E9FAF2FC1}"/>
            </c:ext>
          </c:extLst>
        </c:ser>
        <c:dLbls>
          <c:showLegendKey val="0"/>
          <c:showVal val="0"/>
          <c:showCatName val="0"/>
          <c:showSerName val="0"/>
          <c:showPercent val="0"/>
          <c:showBubbleSize val="0"/>
        </c:dLbls>
        <c:axId val="54904320"/>
        <c:axId val="54905856"/>
      </c:scatterChart>
      <c:valAx>
        <c:axId val="54904320"/>
        <c:scaling>
          <c:orientation val="minMax"/>
        </c:scaling>
        <c:delete val="0"/>
        <c:axPos val="b"/>
        <c:numFmt formatCode="General" sourceLinked="1"/>
        <c:majorTickMark val="out"/>
        <c:minorTickMark val="none"/>
        <c:tickLblPos val="nextTo"/>
        <c:txPr>
          <a:bodyPr/>
          <a:lstStyle/>
          <a:p>
            <a:pPr>
              <a:defRPr sz="1000"/>
            </a:pPr>
            <a:endParaRPr lang="it-IT"/>
          </a:p>
        </c:txPr>
        <c:crossAx val="54905856"/>
        <c:crosses val="autoZero"/>
        <c:crossBetween val="midCat"/>
      </c:valAx>
      <c:valAx>
        <c:axId val="54905856"/>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904320"/>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Foglio5!$B$1</c:f>
              <c:strCache>
                <c:ptCount val="1"/>
                <c:pt idx="0">
                  <c:v>stipendio</c:v>
                </c:pt>
              </c:strCache>
            </c:strRef>
          </c:tx>
          <c:marker>
            <c:symbol val="none"/>
          </c:marker>
          <c:xVal>
            <c:numRef>
              <c:f>Foglio5!$A$2:$A$4</c:f>
              <c:numCache>
                <c:formatCode>General</c:formatCode>
                <c:ptCount val="3"/>
                <c:pt idx="0">
                  <c:v>1927</c:v>
                </c:pt>
                <c:pt idx="1">
                  <c:v>1940</c:v>
                </c:pt>
                <c:pt idx="2">
                  <c:v>1950</c:v>
                </c:pt>
              </c:numCache>
            </c:numRef>
          </c:xVal>
          <c:yVal>
            <c:numRef>
              <c:f>Foglio5!$B$2:$B$4</c:f>
              <c:numCache>
                <c:formatCode>General</c:formatCode>
                <c:ptCount val="3"/>
                <c:pt idx="0">
                  <c:v>7800</c:v>
                </c:pt>
                <c:pt idx="1">
                  <c:v>8940</c:v>
                </c:pt>
                <c:pt idx="2">
                  <c:v>280.5</c:v>
                </c:pt>
              </c:numCache>
            </c:numRef>
          </c:yVal>
          <c:smooth val="1"/>
          <c:extLst>
            <c:ext xmlns:c16="http://schemas.microsoft.com/office/drawing/2014/chart" uri="{C3380CC4-5D6E-409C-BE32-E72D297353CC}">
              <c16:uniqueId val="{00000000-FC92-427B-94F3-65E2FE7F91FA}"/>
            </c:ext>
          </c:extLst>
        </c:ser>
        <c:dLbls>
          <c:showLegendKey val="0"/>
          <c:showVal val="0"/>
          <c:showCatName val="0"/>
          <c:showSerName val="0"/>
          <c:showPercent val="0"/>
          <c:showBubbleSize val="0"/>
        </c:dLbls>
        <c:axId val="54936704"/>
        <c:axId val="54938240"/>
      </c:scatterChart>
      <c:valAx>
        <c:axId val="54936704"/>
        <c:scaling>
          <c:orientation val="minMax"/>
        </c:scaling>
        <c:delete val="0"/>
        <c:axPos val="b"/>
        <c:numFmt formatCode="General" sourceLinked="1"/>
        <c:majorTickMark val="out"/>
        <c:minorTickMark val="none"/>
        <c:tickLblPos val="nextTo"/>
        <c:txPr>
          <a:bodyPr/>
          <a:lstStyle/>
          <a:p>
            <a:pPr>
              <a:defRPr sz="1000"/>
            </a:pPr>
            <a:endParaRPr lang="it-IT"/>
          </a:p>
        </c:txPr>
        <c:crossAx val="54938240"/>
        <c:crosses val="autoZero"/>
        <c:crossBetween val="midCat"/>
      </c:valAx>
      <c:valAx>
        <c:axId val="54938240"/>
        <c:scaling>
          <c:orientation val="minMax"/>
        </c:scaling>
        <c:delete val="0"/>
        <c:axPos val="l"/>
        <c:majorGridlines/>
        <c:numFmt formatCode="General" sourceLinked="1"/>
        <c:majorTickMark val="out"/>
        <c:minorTickMark val="none"/>
        <c:tickLblPos val="nextTo"/>
        <c:txPr>
          <a:bodyPr/>
          <a:lstStyle/>
          <a:p>
            <a:pPr>
              <a:defRPr sz="1000"/>
            </a:pPr>
            <a:endParaRPr lang="it-IT"/>
          </a:p>
        </c:txPr>
        <c:crossAx val="54936704"/>
        <c:crosses val="autoZero"/>
        <c:crossBetween val="midCat"/>
      </c:valAx>
    </c:plotArea>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33337294744378365"/>
          <c:y val="7.6975642161861299E-2"/>
          <c:w val="0.64581057785090035"/>
          <c:h val="0.82229274872236147"/>
        </c:manualLayout>
      </c:layout>
      <c:bar3DChart>
        <c:barDir val="bar"/>
        <c:grouping val="clustered"/>
        <c:varyColors val="0"/>
        <c:ser>
          <c:idx val="0"/>
          <c:order val="0"/>
          <c:invertIfNegative val="0"/>
          <c:cat>
            <c:strRef>
              <c:f>Foglio3!$A$1:$A$3</c:f>
              <c:strCache>
                <c:ptCount val="3"/>
                <c:pt idx="0">
                  <c:v>SARTA</c:v>
                </c:pt>
                <c:pt idx="1">
                  <c:v>OPERAIA</c:v>
                </c:pt>
                <c:pt idx="2">
                  <c:v>ORTIVENDOLA</c:v>
                </c:pt>
              </c:strCache>
            </c:strRef>
          </c:cat>
          <c:val>
            <c:numRef>
              <c:f>Foglio3!$B$1:$B$3</c:f>
              <c:numCache>
                <c:formatCode>General</c:formatCode>
                <c:ptCount val="3"/>
                <c:pt idx="0">
                  <c:v>1</c:v>
                </c:pt>
                <c:pt idx="1">
                  <c:v>2</c:v>
                </c:pt>
                <c:pt idx="2">
                  <c:v>2</c:v>
                </c:pt>
              </c:numCache>
            </c:numRef>
          </c:val>
          <c:extLst>
            <c:ext xmlns:c16="http://schemas.microsoft.com/office/drawing/2014/chart" uri="{C3380CC4-5D6E-409C-BE32-E72D297353CC}">
              <c16:uniqueId val="{00000000-A1BA-47BA-8E80-1FA550CFC853}"/>
            </c:ext>
          </c:extLst>
        </c:ser>
        <c:dLbls>
          <c:showLegendKey val="0"/>
          <c:showVal val="0"/>
          <c:showCatName val="0"/>
          <c:showSerName val="0"/>
          <c:showPercent val="0"/>
          <c:showBubbleSize val="0"/>
        </c:dLbls>
        <c:gapWidth val="150"/>
        <c:shape val="box"/>
        <c:axId val="54107136"/>
        <c:axId val="54117120"/>
        <c:axId val="0"/>
      </c:bar3DChart>
      <c:catAx>
        <c:axId val="54107136"/>
        <c:scaling>
          <c:orientation val="minMax"/>
        </c:scaling>
        <c:delete val="0"/>
        <c:axPos val="l"/>
        <c:numFmt formatCode="General" sourceLinked="0"/>
        <c:majorTickMark val="out"/>
        <c:minorTickMark val="none"/>
        <c:tickLblPos val="nextTo"/>
        <c:crossAx val="54117120"/>
        <c:crosses val="autoZero"/>
        <c:auto val="1"/>
        <c:lblAlgn val="ctr"/>
        <c:lblOffset val="100"/>
        <c:noMultiLvlLbl val="0"/>
      </c:catAx>
      <c:valAx>
        <c:axId val="54117120"/>
        <c:scaling>
          <c:orientation val="minMax"/>
        </c:scaling>
        <c:delete val="0"/>
        <c:axPos val="b"/>
        <c:majorGridlines/>
        <c:numFmt formatCode="General" sourceLinked="1"/>
        <c:majorTickMark val="out"/>
        <c:minorTickMark val="none"/>
        <c:tickLblPos val="nextTo"/>
        <c:crossAx val="54107136"/>
        <c:crosses val="autoZero"/>
        <c:crossBetween val="between"/>
      </c:valAx>
    </c:plotArea>
    <c:plotVisOnly val="1"/>
    <c:dispBlanksAs val="gap"/>
    <c:showDLblsOverMax val="0"/>
  </c:chart>
  <c:txPr>
    <a:bodyPr/>
    <a:lstStyle/>
    <a:p>
      <a:pPr>
        <a:defRPr sz="1800"/>
      </a:pPr>
      <a:endParaRPr lang="it-IT"/>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Foglio1!$A$1:$A$9</c:f>
              <c:strCache>
                <c:ptCount val="9"/>
                <c:pt idx="0">
                  <c:v>RAMMENDATRICE</c:v>
                </c:pt>
                <c:pt idx="1">
                  <c:v>CUCITRICE/RICAMATRICE</c:v>
                </c:pt>
                <c:pt idx="2">
                  <c:v>OPERAIA</c:v>
                </c:pt>
                <c:pt idx="3">
                  <c:v>COMMESSA</c:v>
                </c:pt>
                <c:pt idx="4">
                  <c:v>SARTA</c:v>
                </c:pt>
                <c:pt idx="5">
                  <c:v>MAGLIERIA/BIANCHERIA</c:v>
                </c:pt>
                <c:pt idx="6">
                  <c:v>IMPIEGATA</c:v>
                </c:pt>
                <c:pt idx="7">
                  <c:v>MAGAZZINIERA</c:v>
                </c:pt>
                <c:pt idx="8">
                  <c:v>PASSAMANERIA</c:v>
                </c:pt>
              </c:strCache>
            </c:strRef>
          </c:cat>
          <c:val>
            <c:numRef>
              <c:f>Foglio1!$B$1:$B$9</c:f>
              <c:numCache>
                <c:formatCode>General</c:formatCode>
                <c:ptCount val="9"/>
                <c:pt idx="0">
                  <c:v>0</c:v>
                </c:pt>
                <c:pt idx="1">
                  <c:v>14</c:v>
                </c:pt>
                <c:pt idx="2">
                  <c:v>4</c:v>
                </c:pt>
                <c:pt idx="3">
                  <c:v>1</c:v>
                </c:pt>
                <c:pt idx="4">
                  <c:v>4</c:v>
                </c:pt>
                <c:pt idx="5">
                  <c:v>15</c:v>
                </c:pt>
                <c:pt idx="6">
                  <c:v>1</c:v>
                </c:pt>
                <c:pt idx="7">
                  <c:v>1</c:v>
                </c:pt>
                <c:pt idx="8">
                  <c:v>3</c:v>
                </c:pt>
              </c:numCache>
            </c:numRef>
          </c:val>
          <c:extLst>
            <c:ext xmlns:c16="http://schemas.microsoft.com/office/drawing/2014/chart" uri="{C3380CC4-5D6E-409C-BE32-E72D297353CC}">
              <c16:uniqueId val="{00000000-53F3-46B8-B754-BC8B2FBE4B9A}"/>
            </c:ext>
          </c:extLst>
        </c:ser>
        <c:dLbls>
          <c:showLegendKey val="0"/>
          <c:showVal val="0"/>
          <c:showCatName val="0"/>
          <c:showSerName val="0"/>
          <c:showPercent val="0"/>
          <c:showBubbleSize val="0"/>
        </c:dLbls>
        <c:gapWidth val="150"/>
        <c:shape val="box"/>
        <c:axId val="54333824"/>
        <c:axId val="54335360"/>
        <c:axId val="0"/>
      </c:bar3DChart>
      <c:catAx>
        <c:axId val="54333824"/>
        <c:scaling>
          <c:orientation val="minMax"/>
        </c:scaling>
        <c:delete val="0"/>
        <c:axPos val="l"/>
        <c:numFmt formatCode="General" sourceLinked="0"/>
        <c:majorTickMark val="out"/>
        <c:minorTickMark val="none"/>
        <c:tickLblPos val="nextTo"/>
        <c:txPr>
          <a:bodyPr/>
          <a:lstStyle/>
          <a:p>
            <a:pPr>
              <a:defRPr sz="1600"/>
            </a:pPr>
            <a:endParaRPr lang="it-IT"/>
          </a:p>
        </c:txPr>
        <c:crossAx val="54335360"/>
        <c:crosses val="autoZero"/>
        <c:auto val="1"/>
        <c:lblAlgn val="ctr"/>
        <c:lblOffset val="100"/>
        <c:noMultiLvlLbl val="0"/>
      </c:catAx>
      <c:valAx>
        <c:axId val="54335360"/>
        <c:scaling>
          <c:orientation val="minMax"/>
        </c:scaling>
        <c:delete val="0"/>
        <c:axPos val="b"/>
        <c:majorGridlines/>
        <c:numFmt formatCode="General" sourceLinked="1"/>
        <c:majorTickMark val="out"/>
        <c:minorTickMark val="none"/>
        <c:tickLblPos val="nextTo"/>
        <c:crossAx val="5433382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Foglio2!$A$1:$A$26</c:f>
              <c:strCache>
                <c:ptCount val="26"/>
                <c:pt idx="0">
                  <c:v>CAMERIERE</c:v>
                </c:pt>
                <c:pt idx="1">
                  <c:v>COMMERCIANTE/IMPRENDITORE</c:v>
                </c:pt>
                <c:pt idx="2">
                  <c:v>CONDUCENTE</c:v>
                </c:pt>
                <c:pt idx="3">
                  <c:v>CONTADINO</c:v>
                </c:pt>
                <c:pt idx="4">
                  <c:v>EBANISTA</c:v>
                </c:pt>
                <c:pt idx="5">
                  <c:v>EDICOLAIO</c:v>
                </c:pt>
                <c:pt idx="6">
                  <c:v>FUOCHISTA</c:v>
                </c:pt>
                <c:pt idx="7">
                  <c:v>GIARDINIERE</c:v>
                </c:pt>
                <c:pt idx="8">
                  <c:v>IMPIEGATO</c:v>
                </c:pt>
                <c:pt idx="9">
                  <c:v>LATTAIO </c:v>
                </c:pt>
                <c:pt idx="10">
                  <c:v>LAVANDAIO</c:v>
                </c:pt>
                <c:pt idx="11">
                  <c:v>LITOGRAFO</c:v>
                </c:pt>
                <c:pt idx="12">
                  <c:v>MAESTRO</c:v>
                </c:pt>
                <c:pt idx="13">
                  <c:v>MECCANICO</c:v>
                </c:pt>
                <c:pt idx="14">
                  <c:v>MURATORE</c:v>
                </c:pt>
                <c:pt idx="15">
                  <c:v>OPERAIO</c:v>
                </c:pt>
                <c:pt idx="16">
                  <c:v>OREFICE</c:v>
                </c:pt>
                <c:pt idx="17">
                  <c:v>OROLOGIAIO</c:v>
                </c:pt>
                <c:pt idx="18">
                  <c:v>OSTE</c:v>
                </c:pt>
                <c:pt idx="19">
                  <c:v>PANETTIERE</c:v>
                </c:pt>
                <c:pt idx="20">
                  <c:v>PELLETTIERE</c:v>
                </c:pt>
                <c:pt idx="21">
                  <c:v>RADIOFONICO</c:v>
                </c:pt>
                <c:pt idx="22">
                  <c:v>RAGIONIERE</c:v>
                </c:pt>
                <c:pt idx="23">
                  <c:v>SALUMIERE</c:v>
                </c:pt>
                <c:pt idx="24">
                  <c:v>TAPPEZZIERE</c:v>
                </c:pt>
                <c:pt idx="25">
                  <c:v>VIGILE</c:v>
                </c:pt>
              </c:strCache>
            </c:strRef>
          </c:cat>
          <c:val>
            <c:numRef>
              <c:f>Foglio2!$B$1:$B$26</c:f>
              <c:numCache>
                <c:formatCode>General</c:formatCode>
                <c:ptCount val="26"/>
                <c:pt idx="0">
                  <c:v>1</c:v>
                </c:pt>
                <c:pt idx="1">
                  <c:v>1</c:v>
                </c:pt>
                <c:pt idx="2">
                  <c:v>2</c:v>
                </c:pt>
                <c:pt idx="3">
                  <c:v>1</c:v>
                </c:pt>
                <c:pt idx="4">
                  <c:v>2</c:v>
                </c:pt>
                <c:pt idx="5">
                  <c:v>2</c:v>
                </c:pt>
                <c:pt idx="6">
                  <c:v>1</c:v>
                </c:pt>
                <c:pt idx="7">
                  <c:v>1</c:v>
                </c:pt>
                <c:pt idx="8">
                  <c:v>1</c:v>
                </c:pt>
                <c:pt idx="9">
                  <c:v>1</c:v>
                </c:pt>
                <c:pt idx="10">
                  <c:v>9</c:v>
                </c:pt>
                <c:pt idx="11">
                  <c:v>3</c:v>
                </c:pt>
                <c:pt idx="12">
                  <c:v>1</c:v>
                </c:pt>
                <c:pt idx="13">
                  <c:v>1</c:v>
                </c:pt>
                <c:pt idx="14">
                  <c:v>5</c:v>
                </c:pt>
                <c:pt idx="15">
                  <c:v>2</c:v>
                </c:pt>
                <c:pt idx="16">
                  <c:v>1</c:v>
                </c:pt>
                <c:pt idx="17">
                  <c:v>16</c:v>
                </c:pt>
                <c:pt idx="18">
                  <c:v>1</c:v>
                </c:pt>
                <c:pt idx="19">
                  <c:v>2</c:v>
                </c:pt>
                <c:pt idx="20">
                  <c:v>3</c:v>
                </c:pt>
                <c:pt idx="21">
                  <c:v>3</c:v>
                </c:pt>
                <c:pt idx="22">
                  <c:v>1</c:v>
                </c:pt>
                <c:pt idx="23">
                  <c:v>10</c:v>
                </c:pt>
                <c:pt idx="24">
                  <c:v>5</c:v>
                </c:pt>
                <c:pt idx="25">
                  <c:v>2</c:v>
                </c:pt>
              </c:numCache>
            </c:numRef>
          </c:val>
          <c:extLst>
            <c:ext xmlns:c16="http://schemas.microsoft.com/office/drawing/2014/chart" uri="{C3380CC4-5D6E-409C-BE32-E72D297353CC}">
              <c16:uniqueId val="{00000000-E373-47A8-BF6F-960A5CBF15AA}"/>
            </c:ext>
          </c:extLst>
        </c:ser>
        <c:dLbls>
          <c:showLegendKey val="0"/>
          <c:showVal val="0"/>
          <c:showCatName val="0"/>
          <c:showSerName val="0"/>
          <c:showPercent val="0"/>
          <c:showBubbleSize val="0"/>
        </c:dLbls>
        <c:gapWidth val="150"/>
        <c:shape val="box"/>
        <c:axId val="54359552"/>
        <c:axId val="54361088"/>
        <c:axId val="0"/>
      </c:bar3DChart>
      <c:catAx>
        <c:axId val="54359552"/>
        <c:scaling>
          <c:orientation val="minMax"/>
        </c:scaling>
        <c:delete val="0"/>
        <c:axPos val="l"/>
        <c:numFmt formatCode="General" sourceLinked="0"/>
        <c:majorTickMark val="out"/>
        <c:minorTickMark val="none"/>
        <c:tickLblPos val="nextTo"/>
        <c:txPr>
          <a:bodyPr/>
          <a:lstStyle/>
          <a:p>
            <a:pPr>
              <a:defRPr sz="1000"/>
            </a:pPr>
            <a:endParaRPr lang="it-IT"/>
          </a:p>
        </c:txPr>
        <c:crossAx val="54361088"/>
        <c:crosses val="autoZero"/>
        <c:auto val="1"/>
        <c:lblAlgn val="ctr"/>
        <c:lblOffset val="100"/>
        <c:noMultiLvlLbl val="0"/>
      </c:catAx>
      <c:valAx>
        <c:axId val="54361088"/>
        <c:scaling>
          <c:orientation val="minMax"/>
        </c:scaling>
        <c:delete val="0"/>
        <c:axPos val="b"/>
        <c:majorGridlines/>
        <c:numFmt formatCode="General" sourceLinked="1"/>
        <c:majorTickMark val="out"/>
        <c:minorTickMark val="none"/>
        <c:tickLblPos val="nextTo"/>
        <c:crossAx val="54359552"/>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41217203011198472"/>
          <c:y val="2.4872592503966808E-2"/>
          <c:w val="0.54443335409989613"/>
          <c:h val="0.9025597939260307"/>
        </c:manualLayout>
      </c:layout>
      <c:bar3DChart>
        <c:barDir val="bar"/>
        <c:grouping val="clustered"/>
        <c:varyColors val="0"/>
        <c:ser>
          <c:idx val="0"/>
          <c:order val="0"/>
          <c:invertIfNegative val="0"/>
          <c:cat>
            <c:strRef>
              <c:f>Foglio3!$A$1:$A$17</c:f>
              <c:strCache>
                <c:ptCount val="17"/>
                <c:pt idx="0">
                  <c:v>OPERAIA </c:v>
                </c:pt>
                <c:pt idx="1">
                  <c:v>MECCANICA</c:v>
                </c:pt>
                <c:pt idx="2">
                  <c:v>OSTESSA</c:v>
                </c:pt>
                <c:pt idx="3">
                  <c:v>PORTINAIA</c:v>
                </c:pt>
                <c:pt idx="4">
                  <c:v>CONTADINA</c:v>
                </c:pt>
                <c:pt idx="5">
                  <c:v>SARTA/ORLATRICE</c:v>
                </c:pt>
                <c:pt idx="6">
                  <c:v>ATTRICE</c:v>
                </c:pt>
                <c:pt idx="7">
                  <c:v>CUCITRICE</c:v>
                </c:pt>
                <c:pt idx="8">
                  <c:v>RICAMATRICE </c:v>
                </c:pt>
                <c:pt idx="9">
                  <c:v>BIANCHERIA</c:v>
                </c:pt>
                <c:pt idx="10">
                  <c:v>FARMACISTA</c:v>
                </c:pt>
                <c:pt idx="11">
                  <c:v>MAGLIAIA</c:v>
                </c:pt>
                <c:pt idx="12">
                  <c:v>STIRATRICE </c:v>
                </c:pt>
                <c:pt idx="13">
                  <c:v>INFERMIERA </c:v>
                </c:pt>
                <c:pt idx="14">
                  <c:v>DOMESTICA</c:v>
                </c:pt>
                <c:pt idx="15">
                  <c:v>LAVANDAIA</c:v>
                </c:pt>
                <c:pt idx="16">
                  <c:v>VETRIERA</c:v>
                </c:pt>
              </c:strCache>
            </c:strRef>
          </c:cat>
          <c:val>
            <c:numRef>
              <c:f>Foglio3!$B$1:$B$17</c:f>
              <c:numCache>
                <c:formatCode>General</c:formatCode>
                <c:ptCount val="17"/>
                <c:pt idx="0">
                  <c:v>7</c:v>
                </c:pt>
                <c:pt idx="1">
                  <c:v>1</c:v>
                </c:pt>
                <c:pt idx="2">
                  <c:v>1</c:v>
                </c:pt>
                <c:pt idx="3">
                  <c:v>3</c:v>
                </c:pt>
                <c:pt idx="4">
                  <c:v>2</c:v>
                </c:pt>
                <c:pt idx="5">
                  <c:v>7</c:v>
                </c:pt>
                <c:pt idx="6">
                  <c:v>1</c:v>
                </c:pt>
                <c:pt idx="7">
                  <c:v>2</c:v>
                </c:pt>
                <c:pt idx="8">
                  <c:v>2</c:v>
                </c:pt>
                <c:pt idx="9">
                  <c:v>1</c:v>
                </c:pt>
                <c:pt idx="10">
                  <c:v>1</c:v>
                </c:pt>
                <c:pt idx="11">
                  <c:v>2</c:v>
                </c:pt>
                <c:pt idx="12">
                  <c:v>1</c:v>
                </c:pt>
                <c:pt idx="13">
                  <c:v>1</c:v>
                </c:pt>
                <c:pt idx="14">
                  <c:v>9</c:v>
                </c:pt>
                <c:pt idx="15">
                  <c:v>2</c:v>
                </c:pt>
                <c:pt idx="16">
                  <c:v>1</c:v>
                </c:pt>
              </c:numCache>
            </c:numRef>
          </c:val>
          <c:extLst>
            <c:ext xmlns:c16="http://schemas.microsoft.com/office/drawing/2014/chart" uri="{C3380CC4-5D6E-409C-BE32-E72D297353CC}">
              <c16:uniqueId val="{00000000-170B-4302-9648-46BFDD77712F}"/>
            </c:ext>
          </c:extLst>
        </c:ser>
        <c:dLbls>
          <c:showLegendKey val="0"/>
          <c:showVal val="0"/>
          <c:showCatName val="0"/>
          <c:showSerName val="0"/>
          <c:showPercent val="0"/>
          <c:showBubbleSize val="0"/>
        </c:dLbls>
        <c:gapWidth val="150"/>
        <c:shape val="box"/>
        <c:axId val="53152384"/>
        <c:axId val="53162368"/>
        <c:axId val="0"/>
      </c:bar3DChart>
      <c:catAx>
        <c:axId val="53152384"/>
        <c:scaling>
          <c:orientation val="minMax"/>
        </c:scaling>
        <c:delete val="0"/>
        <c:axPos val="l"/>
        <c:numFmt formatCode="General" sourceLinked="0"/>
        <c:majorTickMark val="out"/>
        <c:minorTickMark val="none"/>
        <c:tickLblPos val="nextTo"/>
        <c:crossAx val="53162368"/>
        <c:crosses val="autoZero"/>
        <c:auto val="1"/>
        <c:lblAlgn val="ctr"/>
        <c:lblOffset val="100"/>
        <c:noMultiLvlLbl val="0"/>
      </c:catAx>
      <c:valAx>
        <c:axId val="53162368"/>
        <c:scaling>
          <c:orientation val="minMax"/>
        </c:scaling>
        <c:delete val="0"/>
        <c:axPos val="b"/>
        <c:majorGridlines/>
        <c:numFmt formatCode="General" sourceLinked="1"/>
        <c:majorTickMark val="out"/>
        <c:minorTickMark val="none"/>
        <c:tickLblPos val="nextTo"/>
        <c:crossAx val="5315238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Foglio1!$A$1:$A$9</c:f>
              <c:strCache>
                <c:ptCount val="9"/>
                <c:pt idx="0">
                  <c:v>COMMESSA</c:v>
                </c:pt>
                <c:pt idx="1">
                  <c:v>SARTA</c:v>
                </c:pt>
                <c:pt idx="2">
                  <c:v>IMPIEGATA</c:v>
                </c:pt>
                <c:pt idx="3">
                  <c:v>MAGLIAIA</c:v>
                </c:pt>
                <c:pt idx="4">
                  <c:v>RICAMATRICE/CUCITRICE</c:v>
                </c:pt>
                <c:pt idx="5">
                  <c:v>OPERAIA</c:v>
                </c:pt>
                <c:pt idx="6">
                  <c:v>DOMESTICA</c:v>
                </c:pt>
                <c:pt idx="7">
                  <c:v>TIPOGRAFA</c:v>
                </c:pt>
                <c:pt idx="8">
                  <c:v>CUSTODE</c:v>
                </c:pt>
              </c:strCache>
            </c:strRef>
          </c:cat>
          <c:val>
            <c:numRef>
              <c:f>Foglio1!$B$1:$B$9</c:f>
              <c:numCache>
                <c:formatCode>General</c:formatCode>
                <c:ptCount val="9"/>
                <c:pt idx="0">
                  <c:v>1</c:v>
                </c:pt>
                <c:pt idx="1">
                  <c:v>2</c:v>
                </c:pt>
                <c:pt idx="2">
                  <c:v>2</c:v>
                </c:pt>
                <c:pt idx="3">
                  <c:v>10</c:v>
                </c:pt>
                <c:pt idx="4">
                  <c:v>3</c:v>
                </c:pt>
                <c:pt idx="5">
                  <c:v>4</c:v>
                </c:pt>
                <c:pt idx="6">
                  <c:v>1</c:v>
                </c:pt>
                <c:pt idx="7">
                  <c:v>1</c:v>
                </c:pt>
                <c:pt idx="8">
                  <c:v>1</c:v>
                </c:pt>
              </c:numCache>
            </c:numRef>
          </c:val>
          <c:extLst>
            <c:ext xmlns:c16="http://schemas.microsoft.com/office/drawing/2014/chart" uri="{C3380CC4-5D6E-409C-BE32-E72D297353CC}">
              <c16:uniqueId val="{00000000-0916-41DB-984B-3DC6C542F4C1}"/>
            </c:ext>
          </c:extLst>
        </c:ser>
        <c:dLbls>
          <c:showLegendKey val="0"/>
          <c:showVal val="0"/>
          <c:showCatName val="0"/>
          <c:showSerName val="0"/>
          <c:showPercent val="0"/>
          <c:showBubbleSize val="0"/>
        </c:dLbls>
        <c:gapWidth val="150"/>
        <c:shape val="box"/>
        <c:axId val="53186944"/>
        <c:axId val="53188480"/>
        <c:axId val="0"/>
      </c:bar3DChart>
      <c:catAx>
        <c:axId val="53186944"/>
        <c:scaling>
          <c:orientation val="minMax"/>
        </c:scaling>
        <c:delete val="0"/>
        <c:axPos val="l"/>
        <c:numFmt formatCode="General" sourceLinked="1"/>
        <c:majorTickMark val="out"/>
        <c:minorTickMark val="none"/>
        <c:tickLblPos val="nextTo"/>
        <c:txPr>
          <a:bodyPr/>
          <a:lstStyle/>
          <a:p>
            <a:pPr>
              <a:defRPr sz="1600"/>
            </a:pPr>
            <a:endParaRPr lang="it-IT"/>
          </a:p>
        </c:txPr>
        <c:crossAx val="53188480"/>
        <c:crosses val="autoZero"/>
        <c:auto val="1"/>
        <c:lblAlgn val="ctr"/>
        <c:lblOffset val="100"/>
        <c:noMultiLvlLbl val="0"/>
      </c:catAx>
      <c:valAx>
        <c:axId val="53188480"/>
        <c:scaling>
          <c:orientation val="minMax"/>
        </c:scaling>
        <c:delete val="0"/>
        <c:axPos val="b"/>
        <c:majorGridlines/>
        <c:numFmt formatCode="General" sourceLinked="1"/>
        <c:majorTickMark val="out"/>
        <c:minorTickMark val="none"/>
        <c:tickLblPos val="nextTo"/>
        <c:crossAx val="5318694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08990892903792"/>
          <c:y val="2.6128784044571168E-2"/>
          <c:w val="0.77320669325030122"/>
          <c:h val="0.91687510544095918"/>
        </c:manualLayout>
      </c:layout>
      <c:bar3DChart>
        <c:barDir val="bar"/>
        <c:grouping val="clustered"/>
        <c:varyColors val="0"/>
        <c:ser>
          <c:idx val="0"/>
          <c:order val="0"/>
          <c:invertIfNegative val="0"/>
          <c:cat>
            <c:strRef>
              <c:f>Foglio2!$A$1:$A$28</c:f>
              <c:strCache>
                <c:ptCount val="28"/>
                <c:pt idx="0">
                  <c:v>CAMERIERE</c:v>
                </c:pt>
                <c:pt idx="1">
                  <c:v>OPERAIO</c:v>
                </c:pt>
                <c:pt idx="2">
                  <c:v>CALZOLAIO</c:v>
                </c:pt>
                <c:pt idx="3">
                  <c:v>IMPIEGATO</c:v>
                </c:pt>
                <c:pt idx="4">
                  <c:v>MECCANICO</c:v>
                </c:pt>
                <c:pt idx="5">
                  <c:v>BARISTA</c:v>
                </c:pt>
                <c:pt idx="6">
                  <c:v>INSERVIENTE</c:v>
                </c:pt>
                <c:pt idx="7">
                  <c:v>COMMESSO</c:v>
                </c:pt>
                <c:pt idx="8">
                  <c:v>MANOVALE</c:v>
                </c:pt>
                <c:pt idx="9">
                  <c:v>TIPOGRAFO</c:v>
                </c:pt>
                <c:pt idx="10">
                  <c:v>LITOGRAFO</c:v>
                </c:pt>
                <c:pt idx="11">
                  <c:v>ELETTRICISTA</c:v>
                </c:pt>
                <c:pt idx="12">
                  <c:v>INFERMIERE</c:v>
                </c:pt>
                <c:pt idx="13">
                  <c:v>MAGAZZINIERE</c:v>
                </c:pt>
                <c:pt idx="14">
                  <c:v>AUTISTA</c:v>
                </c:pt>
                <c:pt idx="15">
                  <c:v>MILITARE</c:v>
                </c:pt>
                <c:pt idx="16">
                  <c:v>BARBIERE</c:v>
                </c:pt>
                <c:pt idx="17">
                  <c:v>CONTADINO</c:v>
                </c:pt>
                <c:pt idx="18">
                  <c:v>FIORISTA</c:v>
                </c:pt>
                <c:pt idx="19">
                  <c:v>MURATORE</c:v>
                </c:pt>
                <c:pt idx="20">
                  <c:v>CUSTODE</c:v>
                </c:pt>
                <c:pt idx="21">
                  <c:v>FALEGNAME</c:v>
                </c:pt>
                <c:pt idx="22">
                  <c:v>RILEGATORE</c:v>
                </c:pt>
                <c:pt idx="23">
                  <c:v>CERNITA DEL VETRO</c:v>
                </c:pt>
                <c:pt idx="24">
                  <c:v>SARTO</c:v>
                </c:pt>
                <c:pt idx="25">
                  <c:v>DECORATORE</c:v>
                </c:pt>
                <c:pt idx="26">
                  <c:v>COMMERCIANTE </c:v>
                </c:pt>
                <c:pt idx="27">
                  <c:v>FATTORINO</c:v>
                </c:pt>
              </c:strCache>
            </c:strRef>
          </c:cat>
          <c:val>
            <c:numRef>
              <c:f>Foglio2!$B$1:$B$28</c:f>
              <c:numCache>
                <c:formatCode>General</c:formatCode>
                <c:ptCount val="28"/>
                <c:pt idx="0">
                  <c:v>2</c:v>
                </c:pt>
                <c:pt idx="1">
                  <c:v>5</c:v>
                </c:pt>
                <c:pt idx="2">
                  <c:v>2</c:v>
                </c:pt>
                <c:pt idx="3">
                  <c:v>4</c:v>
                </c:pt>
                <c:pt idx="4">
                  <c:v>11</c:v>
                </c:pt>
                <c:pt idx="5">
                  <c:v>2</c:v>
                </c:pt>
                <c:pt idx="6">
                  <c:v>1</c:v>
                </c:pt>
                <c:pt idx="7">
                  <c:v>2</c:v>
                </c:pt>
                <c:pt idx="8">
                  <c:v>2</c:v>
                </c:pt>
                <c:pt idx="9">
                  <c:v>4</c:v>
                </c:pt>
                <c:pt idx="10">
                  <c:v>1</c:v>
                </c:pt>
                <c:pt idx="11">
                  <c:v>2</c:v>
                </c:pt>
                <c:pt idx="12">
                  <c:v>1</c:v>
                </c:pt>
                <c:pt idx="13">
                  <c:v>2</c:v>
                </c:pt>
                <c:pt idx="14">
                  <c:v>1</c:v>
                </c:pt>
                <c:pt idx="15">
                  <c:v>2</c:v>
                </c:pt>
                <c:pt idx="16">
                  <c:v>1</c:v>
                </c:pt>
                <c:pt idx="17">
                  <c:v>1</c:v>
                </c:pt>
                <c:pt idx="18">
                  <c:v>1</c:v>
                </c:pt>
                <c:pt idx="19">
                  <c:v>1</c:v>
                </c:pt>
                <c:pt idx="20">
                  <c:v>1</c:v>
                </c:pt>
                <c:pt idx="21">
                  <c:v>1</c:v>
                </c:pt>
                <c:pt idx="22">
                  <c:v>1</c:v>
                </c:pt>
                <c:pt idx="23">
                  <c:v>2</c:v>
                </c:pt>
                <c:pt idx="24">
                  <c:v>1</c:v>
                </c:pt>
                <c:pt idx="25">
                  <c:v>1</c:v>
                </c:pt>
                <c:pt idx="26">
                  <c:v>2</c:v>
                </c:pt>
                <c:pt idx="27">
                  <c:v>3</c:v>
                </c:pt>
              </c:numCache>
            </c:numRef>
          </c:val>
          <c:extLst>
            <c:ext xmlns:c16="http://schemas.microsoft.com/office/drawing/2014/chart" uri="{C3380CC4-5D6E-409C-BE32-E72D297353CC}">
              <c16:uniqueId val="{00000000-F7DB-4DCF-848C-A915B1E739A0}"/>
            </c:ext>
          </c:extLst>
        </c:ser>
        <c:dLbls>
          <c:showLegendKey val="0"/>
          <c:showVal val="0"/>
          <c:showCatName val="0"/>
          <c:showSerName val="0"/>
          <c:showPercent val="0"/>
          <c:showBubbleSize val="0"/>
        </c:dLbls>
        <c:gapWidth val="150"/>
        <c:shape val="box"/>
        <c:axId val="54470144"/>
        <c:axId val="54471680"/>
        <c:axId val="0"/>
      </c:bar3DChart>
      <c:catAx>
        <c:axId val="54470144"/>
        <c:scaling>
          <c:orientation val="minMax"/>
        </c:scaling>
        <c:delete val="0"/>
        <c:axPos val="l"/>
        <c:numFmt formatCode="General" sourceLinked="0"/>
        <c:majorTickMark val="out"/>
        <c:minorTickMark val="none"/>
        <c:tickLblPos val="nextTo"/>
        <c:txPr>
          <a:bodyPr/>
          <a:lstStyle/>
          <a:p>
            <a:pPr>
              <a:defRPr sz="900"/>
            </a:pPr>
            <a:endParaRPr lang="it-IT"/>
          </a:p>
        </c:txPr>
        <c:crossAx val="54471680"/>
        <c:crosses val="autoZero"/>
        <c:auto val="1"/>
        <c:lblAlgn val="ctr"/>
        <c:lblOffset val="100"/>
        <c:noMultiLvlLbl val="0"/>
      </c:catAx>
      <c:valAx>
        <c:axId val="54471680"/>
        <c:scaling>
          <c:orientation val="minMax"/>
        </c:scaling>
        <c:delete val="0"/>
        <c:axPos val="b"/>
        <c:majorGridlines/>
        <c:numFmt formatCode="General" sourceLinked="1"/>
        <c:majorTickMark val="out"/>
        <c:minorTickMark val="none"/>
        <c:tickLblPos val="nextTo"/>
        <c:crossAx val="5447014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Foglio3!$A$1:$A$17</c:f>
              <c:strCache>
                <c:ptCount val="17"/>
                <c:pt idx="0">
                  <c:v>TESSITRICE</c:v>
                </c:pt>
                <c:pt idx="1">
                  <c:v>GOMMISTA</c:v>
                </c:pt>
                <c:pt idx="2">
                  <c:v>CAMERIERA</c:v>
                </c:pt>
                <c:pt idx="3">
                  <c:v>MAGLIAIA</c:v>
                </c:pt>
                <c:pt idx="4">
                  <c:v>INFERMIERA</c:v>
                </c:pt>
                <c:pt idx="5">
                  <c:v>PORTINAIA</c:v>
                </c:pt>
                <c:pt idx="6">
                  <c:v>OPERAIA</c:v>
                </c:pt>
                <c:pt idx="7">
                  <c:v>LAVORO IN TINTORIA</c:v>
                </c:pt>
                <c:pt idx="8">
                  <c:v>FIORISTA</c:v>
                </c:pt>
                <c:pt idx="9">
                  <c:v>IMPIEGATA</c:v>
                </c:pt>
                <c:pt idx="10">
                  <c:v>BIDELLA</c:v>
                </c:pt>
                <c:pt idx="11">
                  <c:v>CUCITRICE</c:v>
                </c:pt>
                <c:pt idx="12">
                  <c:v>SARTA/TESSITRICE</c:v>
                </c:pt>
                <c:pt idx="13">
                  <c:v>DOMESTICA</c:v>
                </c:pt>
                <c:pt idx="14">
                  <c:v>CUSTODE</c:v>
                </c:pt>
                <c:pt idx="15">
                  <c:v>CUOCA</c:v>
                </c:pt>
                <c:pt idx="16">
                  <c:v>BADANTE</c:v>
                </c:pt>
              </c:strCache>
            </c:strRef>
          </c:cat>
          <c:val>
            <c:numRef>
              <c:f>Foglio3!$B$1:$B$17</c:f>
              <c:numCache>
                <c:formatCode>General</c:formatCode>
                <c:ptCount val="17"/>
                <c:pt idx="0">
                  <c:v>1</c:v>
                </c:pt>
                <c:pt idx="1">
                  <c:v>2</c:v>
                </c:pt>
                <c:pt idx="2">
                  <c:v>1</c:v>
                </c:pt>
                <c:pt idx="3">
                  <c:v>2</c:v>
                </c:pt>
                <c:pt idx="4">
                  <c:v>2</c:v>
                </c:pt>
                <c:pt idx="5">
                  <c:v>2</c:v>
                </c:pt>
                <c:pt idx="6">
                  <c:v>10</c:v>
                </c:pt>
                <c:pt idx="7">
                  <c:v>1</c:v>
                </c:pt>
                <c:pt idx="8">
                  <c:v>2</c:v>
                </c:pt>
                <c:pt idx="9">
                  <c:v>5</c:v>
                </c:pt>
                <c:pt idx="10">
                  <c:v>1</c:v>
                </c:pt>
                <c:pt idx="11">
                  <c:v>1</c:v>
                </c:pt>
                <c:pt idx="12">
                  <c:v>2</c:v>
                </c:pt>
                <c:pt idx="13">
                  <c:v>2</c:v>
                </c:pt>
                <c:pt idx="14">
                  <c:v>1</c:v>
                </c:pt>
                <c:pt idx="15">
                  <c:v>1</c:v>
                </c:pt>
                <c:pt idx="16">
                  <c:v>1</c:v>
                </c:pt>
              </c:numCache>
            </c:numRef>
          </c:val>
          <c:extLst>
            <c:ext xmlns:c16="http://schemas.microsoft.com/office/drawing/2014/chart" uri="{C3380CC4-5D6E-409C-BE32-E72D297353CC}">
              <c16:uniqueId val="{00000000-A742-4F1D-8CCF-CDB7C33476B8}"/>
            </c:ext>
          </c:extLst>
        </c:ser>
        <c:dLbls>
          <c:showLegendKey val="0"/>
          <c:showVal val="0"/>
          <c:showCatName val="0"/>
          <c:showSerName val="0"/>
          <c:showPercent val="0"/>
          <c:showBubbleSize val="0"/>
        </c:dLbls>
        <c:gapWidth val="150"/>
        <c:shape val="box"/>
        <c:axId val="54507776"/>
        <c:axId val="54509568"/>
        <c:axId val="0"/>
      </c:bar3DChart>
      <c:catAx>
        <c:axId val="54507776"/>
        <c:scaling>
          <c:orientation val="minMax"/>
        </c:scaling>
        <c:delete val="0"/>
        <c:axPos val="l"/>
        <c:numFmt formatCode="General" sourceLinked="1"/>
        <c:majorTickMark val="out"/>
        <c:minorTickMark val="none"/>
        <c:tickLblPos val="nextTo"/>
        <c:txPr>
          <a:bodyPr/>
          <a:lstStyle/>
          <a:p>
            <a:pPr>
              <a:defRPr sz="1200"/>
            </a:pPr>
            <a:endParaRPr lang="it-IT"/>
          </a:p>
        </c:txPr>
        <c:crossAx val="54509568"/>
        <c:crosses val="autoZero"/>
        <c:auto val="1"/>
        <c:lblAlgn val="ctr"/>
        <c:lblOffset val="100"/>
        <c:noMultiLvlLbl val="0"/>
      </c:catAx>
      <c:valAx>
        <c:axId val="54509568"/>
        <c:scaling>
          <c:orientation val="minMax"/>
        </c:scaling>
        <c:delete val="0"/>
        <c:axPos val="b"/>
        <c:majorGridlines/>
        <c:numFmt formatCode="General" sourceLinked="1"/>
        <c:majorTickMark val="out"/>
        <c:minorTickMark val="none"/>
        <c:tickLblPos val="nextTo"/>
        <c:crossAx val="5450777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0.2</cdr:x>
      <cdr:y>0.33333</cdr:y>
    </cdr:to>
    <cdr:sp macro="" textlink="">
      <cdr:nvSpPr>
        <cdr:cNvPr id="2" name="CasellaDiTesto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800" b="1">
            <a:latin typeface="Century Gothic"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0.00347</cdr:y>
    </cdr:from>
    <cdr:to>
      <cdr:x>0.2</cdr:x>
      <cdr:y>0.33681</cdr:y>
    </cdr:to>
    <cdr:sp macro="" textlink="">
      <cdr:nvSpPr>
        <cdr:cNvPr id="2" name="CasellaDiTesto 1"/>
        <cdr:cNvSpPr txBox="1"/>
      </cdr:nvSpPr>
      <cdr:spPr>
        <a:xfrm xmlns:a="http://schemas.openxmlformats.org/drawingml/2006/main">
          <a:off x="0" y="95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800" b="1">
            <a:latin typeface="Century Gothic" pitchFamily="34" charset="0"/>
          </a:endParaRP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a:xfrm>
            <a:off x="1921934" y="5054602"/>
            <a:ext cx="4064860" cy="279400"/>
          </a:xfrm>
        </p:spPr>
        <p:txBody>
          <a:bodyPr/>
          <a:lstStyle/>
          <a:p>
            <a:endParaRPr lang="it-IT"/>
          </a:p>
        </p:txBody>
      </p:sp>
      <p:sp>
        <p:nvSpPr>
          <p:cNvPr id="6" name="Slide Number Placeholder 5"/>
          <p:cNvSpPr>
            <a:spLocks noGrp="1"/>
          </p:cNvSpPr>
          <p:nvPr>
            <p:ph type="sldNum" sz="quarter" idx="12"/>
          </p:nvPr>
        </p:nvSpPr>
        <p:spPr>
          <a:xfrm>
            <a:off x="6817317" y="5054602"/>
            <a:ext cx="413483" cy="279400"/>
          </a:xfrm>
        </p:spPr>
        <p:txBody>
          <a:bodyPr/>
          <a:lstStyle/>
          <a:p>
            <a:fld id="{D9C3E493-DEC2-4B09-83DE-72DFD4BC2D37}" type="slidenum">
              <a:rPr lang="it-IT" smtClean="0"/>
              <a:pPr/>
              <a:t>‹N›</a:t>
            </a:fld>
            <a:endParaRPr lang="it-IT"/>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623300"/>
      </p:ext>
    </p:extLst>
  </p:cSld>
  <p:clrMapOvr>
    <a:masterClrMapping/>
  </p:clrMapOvr>
  <p:transition>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C3E493-DEC2-4B09-83DE-72DFD4BC2D37}" type="slidenum">
              <a:rPr lang="it-IT" smtClean="0"/>
              <a:pPr/>
              <a:t>‹N›</a:t>
            </a:fld>
            <a:endParaRPr lang="it-IT"/>
          </a:p>
        </p:txBody>
      </p:sp>
    </p:spTree>
    <p:extLst>
      <p:ext uri="{BB962C8B-B14F-4D97-AF65-F5344CB8AC3E}">
        <p14:creationId xmlns:p14="http://schemas.microsoft.com/office/powerpoint/2010/main" val="2552181247"/>
      </p:ext>
    </p:extLst>
  </p:cSld>
  <p:clrMapOvr>
    <a:masterClrMapping/>
  </p:clrMapOvr>
  <p:transition>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018525"/>
      </p:ext>
    </p:extLst>
  </p:cSld>
  <p:clrMapOvr>
    <a:masterClrMapping/>
  </p:clrMapOvr>
  <p:transition>
    <p:spli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91558"/>
      </p:ext>
    </p:extLst>
  </p:cSld>
  <p:clrMapOvr>
    <a:masterClrMapping/>
  </p:clrMapOvr>
  <p:transition>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spTree>
    <p:extLst>
      <p:ext uri="{BB962C8B-B14F-4D97-AF65-F5344CB8AC3E}">
        <p14:creationId xmlns:p14="http://schemas.microsoft.com/office/powerpoint/2010/main" val="1966322740"/>
      </p:ext>
    </p:extLst>
  </p:cSld>
  <p:clrMapOvr>
    <a:masterClrMapping/>
  </p:clrMapOvr>
  <p:transition>
    <p:spli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253341"/>
      </p:ext>
    </p:extLst>
  </p:cSld>
  <p:clrMapOvr>
    <a:masterClrMapping/>
  </p:clrMapOvr>
  <p:transition>
    <p:spli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smtClean="0"/>
              <a:t>Fare clic per modificare lo stile del titolo</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282710"/>
      </p:ext>
    </p:extLst>
  </p:cSld>
  <p:clrMapOvr>
    <a:masterClrMapping/>
  </p:clrMapOvr>
  <p:transition>
    <p:spli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3498"/>
      </p:ext>
    </p:extLst>
  </p:cSld>
  <p:clrMapOvr>
    <a:masterClrMapping/>
  </p:clrMapOvr>
  <p:transition>
    <p:spli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577016"/>
      </p:ext>
    </p:extLst>
  </p:cSld>
  <p:clrMapOvr>
    <a:masterClrMapping/>
  </p:clrMapOvr>
  <p:transition>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spTree>
    <p:extLst>
      <p:ext uri="{BB962C8B-B14F-4D97-AF65-F5344CB8AC3E}">
        <p14:creationId xmlns:p14="http://schemas.microsoft.com/office/powerpoint/2010/main" val="608671018"/>
      </p:ext>
    </p:extLst>
  </p:cSld>
  <p:clrMapOvr>
    <a:masterClrMapping/>
  </p:clrMapOvr>
  <p:transition>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C3E493-DEC2-4B09-83DE-72DFD4BC2D37}" type="slidenum">
              <a:rPr lang="it-IT" smtClean="0"/>
              <a:pPr/>
              <a:t>‹N›</a:t>
            </a:fld>
            <a:endParaRPr lang="it-IT"/>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660217"/>
      </p:ext>
    </p:extLst>
  </p:cSld>
  <p:clrMapOvr>
    <a:masterClrMapping/>
  </p:clrMapOvr>
  <p:transition>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C3E493-DEC2-4B09-83DE-72DFD4BC2D37}" type="slidenum">
              <a:rPr lang="it-IT" smtClean="0"/>
              <a:pPr/>
              <a:t>‹N›</a:t>
            </a:fld>
            <a:endParaRPr lang="it-IT"/>
          </a:p>
        </p:txBody>
      </p:sp>
    </p:spTree>
    <p:extLst>
      <p:ext uri="{BB962C8B-B14F-4D97-AF65-F5344CB8AC3E}">
        <p14:creationId xmlns:p14="http://schemas.microsoft.com/office/powerpoint/2010/main" val="2560099573"/>
      </p:ext>
    </p:extLst>
  </p:cSld>
  <p:clrMapOvr>
    <a:masterClrMapping/>
  </p:clrMapOvr>
  <p:transition>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9C3E493-DEC2-4B09-83DE-72DFD4BC2D37}" type="slidenum">
              <a:rPr lang="it-IT" smtClean="0"/>
              <a:pPr/>
              <a:t>‹N›</a:t>
            </a:fld>
            <a:endParaRPr lang="it-IT"/>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700466"/>
      </p:ext>
    </p:extLst>
  </p:cSld>
  <p:clrMapOvr>
    <a:masterClrMapping/>
  </p:clrMapOvr>
  <p:transition>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9C3E493-DEC2-4B09-83DE-72DFD4BC2D37}" type="slidenum">
              <a:rPr lang="it-IT" smtClean="0"/>
              <a:pPr/>
              <a:t>‹N›</a:t>
            </a:fld>
            <a:endParaRPr lang="it-IT"/>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407113"/>
      </p:ext>
    </p:extLst>
  </p:cSld>
  <p:clrMapOvr>
    <a:masterClrMapping/>
  </p:clrMapOvr>
  <p:transition>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9C3E493-DEC2-4B09-83DE-72DFD4BC2D37}" type="slidenum">
              <a:rPr lang="it-IT" smtClean="0"/>
              <a:pPr/>
              <a:t>‹N›</a:t>
            </a:fld>
            <a:endParaRPr lang="it-IT"/>
          </a:p>
        </p:txBody>
      </p:sp>
    </p:spTree>
    <p:extLst>
      <p:ext uri="{BB962C8B-B14F-4D97-AF65-F5344CB8AC3E}">
        <p14:creationId xmlns:p14="http://schemas.microsoft.com/office/powerpoint/2010/main" val="122155926"/>
      </p:ext>
    </p:extLst>
  </p:cSld>
  <p:clrMapOvr>
    <a:masterClrMapping/>
  </p:clrMapOvr>
  <p:transition>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C3E493-DEC2-4B09-83DE-72DFD4BC2D37}" type="slidenum">
              <a:rPr lang="it-IT" smtClean="0"/>
              <a:pPr/>
              <a:t>‹N›</a:t>
            </a:fld>
            <a:endParaRPr lang="it-IT"/>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880337"/>
      </p:ext>
    </p:extLst>
  </p:cSld>
  <p:clrMapOvr>
    <a:masterClrMapping/>
  </p:clrMapOvr>
  <p:transition>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3414108-E0ED-426A-9702-FD1BE437DAD3}" type="datetimeFigureOut">
              <a:rPr lang="it-IT" smtClean="0"/>
              <a:pPr/>
              <a:t>20/04/2018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C3E493-DEC2-4B09-83DE-72DFD4BC2D37}" type="slidenum">
              <a:rPr lang="it-IT" smtClean="0"/>
              <a:pPr/>
              <a:t>‹N›</a:t>
            </a:fld>
            <a:endParaRPr lang="it-IT"/>
          </a:p>
        </p:txBody>
      </p:sp>
    </p:spTree>
    <p:extLst>
      <p:ext uri="{BB962C8B-B14F-4D97-AF65-F5344CB8AC3E}">
        <p14:creationId xmlns:p14="http://schemas.microsoft.com/office/powerpoint/2010/main" val="1673183322"/>
      </p:ext>
    </p:extLst>
  </p:cSld>
  <p:clrMapOvr>
    <a:masterClrMapping/>
  </p:clrMapOvr>
  <p:transition>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414108-E0ED-426A-9702-FD1BE437DAD3}" type="datetimeFigureOut">
              <a:rPr lang="it-IT" smtClean="0"/>
              <a:pPr/>
              <a:t>20/04/2018</a:t>
            </a:fld>
            <a:endParaRPr lang="it-IT"/>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C3E493-DEC2-4B09-83DE-72DFD4BC2D37}" type="slidenum">
              <a:rPr lang="it-IT" smtClean="0"/>
              <a:pPr/>
              <a:t>‹N›</a:t>
            </a:fld>
            <a:endParaRPr lang="it-IT"/>
          </a:p>
        </p:txBody>
      </p:sp>
    </p:spTree>
    <p:extLst>
      <p:ext uri="{BB962C8B-B14F-4D97-AF65-F5344CB8AC3E}">
        <p14:creationId xmlns:p14="http://schemas.microsoft.com/office/powerpoint/2010/main" val="143670368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ransition>
    <p:split dir="in"/>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400" dirty="0" smtClean="0"/>
              <a:t>STELLINE E MARTINITT</a:t>
            </a:r>
            <a:endParaRPr lang="it-IT" sz="4400" dirty="0"/>
          </a:p>
        </p:txBody>
      </p:sp>
      <p:sp>
        <p:nvSpPr>
          <p:cNvPr id="3" name="Sottotitolo 2"/>
          <p:cNvSpPr>
            <a:spLocks noGrp="1"/>
          </p:cNvSpPr>
          <p:nvPr>
            <p:ph type="subTitle" idx="1"/>
          </p:nvPr>
        </p:nvSpPr>
        <p:spPr>
          <a:xfrm>
            <a:off x="395536" y="5715000"/>
            <a:ext cx="8305800" cy="1143000"/>
          </a:xfrm>
        </p:spPr>
        <p:txBody>
          <a:bodyPr/>
          <a:lstStyle/>
          <a:p>
            <a:r>
              <a:rPr lang="it-IT" sz="1400" dirty="0" smtClean="0"/>
              <a:t>Gruppo: </a:t>
            </a:r>
            <a:r>
              <a:rPr lang="it-IT" sz="1400" dirty="0" err="1" smtClean="0"/>
              <a:t>Campironi</a:t>
            </a:r>
            <a:r>
              <a:rPr lang="it-IT" sz="1400" dirty="0" smtClean="0"/>
              <a:t> Martina, Carnevale Manuel, </a:t>
            </a:r>
            <a:r>
              <a:rPr lang="it-IT" sz="1400" dirty="0" err="1" smtClean="0"/>
              <a:t>Chiodaroli</a:t>
            </a:r>
            <a:r>
              <a:rPr lang="it-IT" sz="1400" dirty="0" smtClean="0"/>
              <a:t> Sofia, Geri Alessandro, Marino Ginevra, Pagano Valentina, </a:t>
            </a:r>
            <a:r>
              <a:rPr lang="it-IT" sz="1400" dirty="0" err="1" smtClean="0"/>
              <a:t>Panaroni</a:t>
            </a:r>
            <a:r>
              <a:rPr lang="it-IT" sz="1400" dirty="0" smtClean="0"/>
              <a:t> Gloria, </a:t>
            </a:r>
            <a:r>
              <a:rPr lang="it-IT" sz="1400" dirty="0" err="1" smtClean="0"/>
              <a:t>Pontoriero</a:t>
            </a:r>
            <a:r>
              <a:rPr lang="it-IT" sz="1400" dirty="0" smtClean="0"/>
              <a:t> Elisa, Saracco Daniele</a:t>
            </a:r>
            <a:endParaRPr lang="it-IT" sz="1400" dirty="0"/>
          </a:p>
        </p:txBody>
      </p:sp>
      <p:pic>
        <p:nvPicPr>
          <p:cNvPr id="4" name="Immagine 3" descr="10943782_617694684997143_7230652948978628718_n.jpg"/>
          <p:cNvPicPr>
            <a:picLocks noChangeAspect="1"/>
          </p:cNvPicPr>
          <p:nvPr/>
        </p:nvPicPr>
        <p:blipFill>
          <a:blip r:embed="rId2" cstate="print"/>
          <a:stretch>
            <a:fillRect/>
          </a:stretch>
        </p:blipFill>
        <p:spPr>
          <a:xfrm>
            <a:off x="2848174" y="3573016"/>
            <a:ext cx="3524025" cy="1613957"/>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2344738" y="915988"/>
            <a:ext cx="6799262" cy="1303337"/>
          </a:xfrm>
        </p:spPr>
        <p:txBody>
          <a:bodyPr/>
          <a:lstStyle/>
          <a:p>
            <a:r>
              <a:rPr lang="it-IT" dirty="0" smtClean="0"/>
              <a:t> </a:t>
            </a:r>
            <a:endParaRPr lang="it-IT" dirty="0"/>
          </a:p>
        </p:txBody>
      </p:sp>
      <p:pic>
        <p:nvPicPr>
          <p:cNvPr id="4" name="Segnaposto contenuto 3" descr="ste_2_5.jpg"/>
          <p:cNvPicPr>
            <a:picLocks noGrp="1" noChangeAspect="1"/>
          </p:cNvPicPr>
          <p:nvPr>
            <p:ph idx="4294967295"/>
          </p:nvPr>
        </p:nvPicPr>
        <p:blipFill>
          <a:blip r:embed="rId2" cstate="print"/>
          <a:stretch>
            <a:fillRect/>
          </a:stretch>
        </p:blipFill>
        <p:spPr>
          <a:xfrm>
            <a:off x="755576" y="746173"/>
            <a:ext cx="3681242" cy="2901157"/>
          </a:xfrm>
          <a:prstGeom prst="rect">
            <a:avLst/>
          </a:prstGeom>
          <a:ln>
            <a:noFill/>
          </a:ln>
          <a:effectLst>
            <a:softEdge rad="112500"/>
          </a:effectLst>
        </p:spPr>
      </p:pic>
      <p:pic>
        <p:nvPicPr>
          <p:cNvPr id="5" name="Immagine 4" descr="Il-refettorio-delle-Stelline-con gli-arredi-originali.jpg"/>
          <p:cNvPicPr>
            <a:picLocks noChangeAspect="1"/>
          </p:cNvPicPr>
          <p:nvPr/>
        </p:nvPicPr>
        <p:blipFill>
          <a:blip r:embed="rId3" cstate="print"/>
          <a:stretch>
            <a:fillRect/>
          </a:stretch>
        </p:blipFill>
        <p:spPr>
          <a:xfrm>
            <a:off x="5004048" y="3212976"/>
            <a:ext cx="3344228" cy="3030707"/>
          </a:xfrm>
          <a:prstGeom prst="rect">
            <a:avLst/>
          </a:prstGeom>
          <a:ln>
            <a:noFill/>
          </a:ln>
          <a:effectLst>
            <a:softEdge rad="112500"/>
          </a:effectLst>
        </p:spPr>
      </p:pic>
      <p:sp>
        <p:nvSpPr>
          <p:cNvPr id="6" name="CasellaDiTesto 5"/>
          <p:cNvSpPr txBox="1"/>
          <p:nvPr/>
        </p:nvSpPr>
        <p:spPr>
          <a:xfrm>
            <a:off x="5076056" y="1567656"/>
            <a:ext cx="2673874" cy="369332"/>
          </a:xfrm>
          <a:prstGeom prst="rect">
            <a:avLst/>
          </a:prstGeom>
          <a:noFill/>
        </p:spPr>
        <p:txBody>
          <a:bodyPr wrap="none" rtlCol="0">
            <a:spAutoFit/>
          </a:bodyPr>
          <a:lstStyle/>
          <a:p>
            <a:r>
              <a:rPr lang="it-IT" b="1" dirty="0" smtClean="0">
                <a:effectLst>
                  <a:outerShdw blurRad="38100" dist="38100" dir="2700000" algn="tl">
                    <a:srgbClr val="000000">
                      <a:alpha val="43137"/>
                    </a:srgbClr>
                  </a:outerShdw>
                </a:effectLst>
              </a:rPr>
              <a:t>UNO DEI DORMITORI</a:t>
            </a:r>
            <a:endParaRPr lang="it-IT" b="1" dirty="0">
              <a:effectLst>
                <a:outerShdw blurRad="38100" dist="38100" dir="2700000" algn="tl">
                  <a:srgbClr val="000000">
                    <a:alpha val="43137"/>
                  </a:srgbClr>
                </a:outerShdw>
              </a:effectLst>
            </a:endParaRPr>
          </a:p>
        </p:txBody>
      </p:sp>
      <p:sp>
        <p:nvSpPr>
          <p:cNvPr id="7" name="CasellaDiTesto 6"/>
          <p:cNvSpPr txBox="1"/>
          <p:nvPr/>
        </p:nvSpPr>
        <p:spPr>
          <a:xfrm>
            <a:off x="755576" y="4386199"/>
            <a:ext cx="4464496" cy="646331"/>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REFETTORIO IN CUI LE STELLINE MANGIAVANO</a:t>
            </a:r>
            <a:endParaRPr lang="it-IT" b="1" dirty="0">
              <a:effectLst>
                <a:outerShdw blurRad="38100" dist="38100" dir="2700000" algn="tl">
                  <a:srgbClr val="000000">
                    <a:alpha val="43137"/>
                  </a:srgbClr>
                </a:outerShdw>
              </a:effectLst>
            </a:endParaRPr>
          </a:p>
        </p:txBody>
      </p:sp>
      <p:sp>
        <p:nvSpPr>
          <p:cNvPr id="8" name="CasellaDiTesto 7"/>
          <p:cNvSpPr txBox="1"/>
          <p:nvPr/>
        </p:nvSpPr>
        <p:spPr>
          <a:xfrm>
            <a:off x="827584" y="3212976"/>
            <a:ext cx="1814407" cy="369332"/>
          </a:xfrm>
          <a:prstGeom prst="rect">
            <a:avLst/>
          </a:prstGeom>
          <a:noFill/>
        </p:spPr>
        <p:txBody>
          <a:bodyPr wrap="none" rtlCol="0">
            <a:spAutoFit/>
          </a:bodyPr>
          <a:lstStyle/>
          <a:p>
            <a:r>
              <a:rPr lang="it-IT" dirty="0" smtClean="0"/>
              <a:t>Milano, primi '900</a:t>
            </a:r>
            <a:endParaRPr lang="it-IT" dirty="0"/>
          </a:p>
        </p:txBody>
      </p:sp>
      <p:sp>
        <p:nvSpPr>
          <p:cNvPr id="9" name="CasellaDiTesto 8"/>
          <p:cNvSpPr txBox="1"/>
          <p:nvPr/>
        </p:nvSpPr>
        <p:spPr>
          <a:xfrm>
            <a:off x="6012160" y="3501008"/>
            <a:ext cx="2174447" cy="338554"/>
          </a:xfrm>
          <a:prstGeom prst="rect">
            <a:avLst/>
          </a:prstGeom>
          <a:noFill/>
        </p:spPr>
        <p:txBody>
          <a:bodyPr wrap="square" rtlCol="0">
            <a:spAutoFit/>
          </a:bodyPr>
          <a:lstStyle/>
          <a:p>
            <a:r>
              <a:rPr lang="it-IT" sz="1600" dirty="0" smtClean="0"/>
              <a:t>Milano, primi '900</a:t>
            </a:r>
            <a:endParaRPr lang="it-IT" sz="1600" dirty="0"/>
          </a:p>
        </p:txBody>
      </p:sp>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2344738" y="915988"/>
            <a:ext cx="6799262" cy="1303337"/>
          </a:xfrm>
        </p:spPr>
        <p:txBody>
          <a:bodyPr/>
          <a:lstStyle/>
          <a:p>
            <a:r>
              <a:rPr lang="it-IT" dirty="0" smtClean="0"/>
              <a:t> </a:t>
            </a:r>
            <a:endParaRPr lang="it-IT" dirty="0"/>
          </a:p>
        </p:txBody>
      </p:sp>
      <p:pic>
        <p:nvPicPr>
          <p:cNvPr id="4" name="Segnaposto contenuto 3" descr="stellina2_b.jpg"/>
          <p:cNvPicPr>
            <a:picLocks noGrp="1" noChangeAspect="1"/>
          </p:cNvPicPr>
          <p:nvPr>
            <p:ph idx="4294967295"/>
          </p:nvPr>
        </p:nvPicPr>
        <p:blipFill>
          <a:blip r:embed="rId2" cstate="print"/>
          <a:stretch>
            <a:fillRect/>
          </a:stretch>
        </p:blipFill>
        <p:spPr>
          <a:xfrm>
            <a:off x="865856" y="573395"/>
            <a:ext cx="3618148" cy="2234225"/>
          </a:xfrm>
          <a:prstGeom prst="rect">
            <a:avLst/>
          </a:prstGeom>
          <a:ln>
            <a:noFill/>
          </a:ln>
          <a:effectLst>
            <a:softEdge rad="112500"/>
          </a:effectLst>
        </p:spPr>
      </p:pic>
      <p:pic>
        <p:nvPicPr>
          <p:cNvPr id="5" name="Immagine 4" descr="stellina1_a.jpg"/>
          <p:cNvPicPr>
            <a:picLocks noChangeAspect="1"/>
          </p:cNvPicPr>
          <p:nvPr/>
        </p:nvPicPr>
        <p:blipFill>
          <a:blip r:embed="rId3" cstate="print"/>
          <a:stretch>
            <a:fillRect/>
          </a:stretch>
        </p:blipFill>
        <p:spPr>
          <a:xfrm>
            <a:off x="865856" y="3356992"/>
            <a:ext cx="3429626" cy="2416689"/>
          </a:xfrm>
          <a:prstGeom prst="rect">
            <a:avLst/>
          </a:prstGeom>
          <a:ln>
            <a:noFill/>
          </a:ln>
          <a:effectLst>
            <a:softEdge rad="112500"/>
          </a:effectLst>
        </p:spPr>
      </p:pic>
      <p:pic>
        <p:nvPicPr>
          <p:cNvPr id="6" name="Immagine 5" descr="ste_extra_2.jpg"/>
          <p:cNvPicPr>
            <a:picLocks noChangeAspect="1"/>
          </p:cNvPicPr>
          <p:nvPr/>
        </p:nvPicPr>
        <p:blipFill>
          <a:blip r:embed="rId4" cstate="print"/>
          <a:stretch>
            <a:fillRect/>
          </a:stretch>
        </p:blipFill>
        <p:spPr>
          <a:xfrm>
            <a:off x="5220072" y="836712"/>
            <a:ext cx="2736304" cy="4358715"/>
          </a:xfrm>
          <a:prstGeom prst="rect">
            <a:avLst/>
          </a:prstGeom>
          <a:ln>
            <a:noFill/>
          </a:ln>
          <a:effectLst>
            <a:softEdge rad="112500"/>
          </a:effectLst>
        </p:spPr>
      </p:pic>
      <p:sp>
        <p:nvSpPr>
          <p:cNvPr id="7" name="CasellaDiTesto 6"/>
          <p:cNvSpPr txBox="1"/>
          <p:nvPr/>
        </p:nvSpPr>
        <p:spPr>
          <a:xfrm>
            <a:off x="5244843" y="5278159"/>
            <a:ext cx="3168352" cy="646331"/>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STELLINA IN DIVISA DA PASSEGGIO </a:t>
            </a:r>
            <a:endParaRPr lang="it-IT" b="1" dirty="0">
              <a:effectLst>
                <a:outerShdw blurRad="38100" dist="38100" dir="2700000" algn="tl">
                  <a:srgbClr val="000000">
                    <a:alpha val="43137"/>
                  </a:srgbClr>
                </a:outerShdw>
              </a:effectLst>
            </a:endParaRPr>
          </a:p>
        </p:txBody>
      </p:sp>
      <p:sp>
        <p:nvSpPr>
          <p:cNvPr id="9" name="CasellaDiTesto 8"/>
          <p:cNvSpPr txBox="1"/>
          <p:nvPr/>
        </p:nvSpPr>
        <p:spPr>
          <a:xfrm>
            <a:off x="944470" y="2710661"/>
            <a:ext cx="3888432" cy="646331"/>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TIPICO COSTUME DELLE STELLINE AL MARE</a:t>
            </a:r>
            <a:endParaRPr lang="it-IT" b="1" dirty="0">
              <a:effectLst>
                <a:outerShdw blurRad="38100" dist="38100" dir="2700000" algn="tl">
                  <a:srgbClr val="000000">
                    <a:alpha val="43137"/>
                  </a:srgbClr>
                </a:outerShdw>
              </a:effectLst>
            </a:endParaRPr>
          </a:p>
        </p:txBody>
      </p:sp>
      <p:sp>
        <p:nvSpPr>
          <p:cNvPr id="10" name="CasellaDiTesto 9"/>
          <p:cNvSpPr txBox="1"/>
          <p:nvPr/>
        </p:nvSpPr>
        <p:spPr>
          <a:xfrm>
            <a:off x="656438" y="5694108"/>
            <a:ext cx="4464496" cy="646331"/>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STELLINE IN DIVISA DA PICCOLE ITALIANE</a:t>
            </a:r>
            <a:endParaRPr lang="it-IT" b="1" dirty="0">
              <a:effectLst>
                <a:outerShdw blurRad="38100" dist="38100" dir="2700000" algn="tl">
                  <a:srgbClr val="000000">
                    <a:alpha val="43137"/>
                  </a:srgbClr>
                </a:outerShdw>
              </a:effectLst>
            </a:endParaRPr>
          </a:p>
        </p:txBody>
      </p:sp>
      <p:sp>
        <p:nvSpPr>
          <p:cNvPr id="11" name="CasellaDiTesto 10"/>
          <p:cNvSpPr txBox="1"/>
          <p:nvPr/>
        </p:nvSpPr>
        <p:spPr>
          <a:xfrm>
            <a:off x="5292080" y="4725144"/>
            <a:ext cx="1814407" cy="369332"/>
          </a:xfrm>
          <a:prstGeom prst="rect">
            <a:avLst/>
          </a:prstGeom>
          <a:noFill/>
        </p:spPr>
        <p:txBody>
          <a:bodyPr wrap="none" rtlCol="0">
            <a:spAutoFit/>
          </a:bodyPr>
          <a:lstStyle/>
          <a:p>
            <a:r>
              <a:rPr lang="it-IT" dirty="0" smtClean="0"/>
              <a:t>Milano, primi '900</a:t>
            </a:r>
            <a:endParaRPr lang="it-IT" dirty="0"/>
          </a:p>
        </p:txBody>
      </p:sp>
      <p:sp>
        <p:nvSpPr>
          <p:cNvPr id="12" name="CasellaDiTesto 11"/>
          <p:cNvSpPr txBox="1"/>
          <p:nvPr/>
        </p:nvSpPr>
        <p:spPr>
          <a:xfrm>
            <a:off x="2915816" y="5301208"/>
            <a:ext cx="1346331" cy="369332"/>
          </a:xfrm>
          <a:prstGeom prst="rect">
            <a:avLst/>
          </a:prstGeom>
          <a:noFill/>
        </p:spPr>
        <p:txBody>
          <a:bodyPr wrap="none" rtlCol="0">
            <a:spAutoFit/>
          </a:bodyPr>
          <a:lstStyle/>
          <a:p>
            <a:r>
              <a:rPr lang="it-IT" dirty="0" smtClean="0"/>
              <a:t>Milano, 1940</a:t>
            </a:r>
            <a:endParaRPr lang="it-IT" dirty="0"/>
          </a:p>
        </p:txBody>
      </p:sp>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rivulzio.jpg"/>
          <p:cNvPicPr>
            <a:picLocks noChangeAspect="1"/>
          </p:cNvPicPr>
          <p:nvPr/>
        </p:nvPicPr>
        <p:blipFill>
          <a:blip r:embed="rId2" cstate="print"/>
          <a:srcRect l="6182" t="5882" r="5210" b="5882"/>
          <a:stretch>
            <a:fillRect/>
          </a:stretch>
        </p:blipFill>
        <p:spPr>
          <a:xfrm>
            <a:off x="5076056" y="4005064"/>
            <a:ext cx="3477986" cy="2326026"/>
          </a:xfrm>
          <a:prstGeom prst="rect">
            <a:avLst/>
          </a:prstGeom>
          <a:ln>
            <a:noFill/>
          </a:ln>
          <a:effectLst>
            <a:softEdge rad="112500"/>
          </a:effectLst>
        </p:spPr>
      </p:pic>
      <p:sp>
        <p:nvSpPr>
          <p:cNvPr id="3" name="Titolo 2"/>
          <p:cNvSpPr>
            <a:spLocks noGrp="1"/>
          </p:cNvSpPr>
          <p:nvPr>
            <p:ph type="title"/>
          </p:nvPr>
        </p:nvSpPr>
        <p:spPr/>
        <p:txBody>
          <a:bodyPr/>
          <a:lstStyle/>
          <a:p>
            <a:r>
              <a:rPr lang="it-IT" dirty="0" smtClean="0"/>
              <a:t>PIO ALBERGO TRIVULZIO</a:t>
            </a:r>
            <a:endParaRPr lang="it-IT" dirty="0"/>
          </a:p>
        </p:txBody>
      </p:sp>
      <p:sp>
        <p:nvSpPr>
          <p:cNvPr id="2" name="Segnaposto contenuto 1"/>
          <p:cNvSpPr>
            <a:spLocks noGrp="1"/>
          </p:cNvSpPr>
          <p:nvPr>
            <p:ph sz="half" idx="1"/>
          </p:nvPr>
        </p:nvSpPr>
        <p:spPr>
          <a:xfrm>
            <a:off x="683568" y="2348880"/>
            <a:ext cx="7704856" cy="2088232"/>
          </a:xfrm>
        </p:spPr>
        <p:txBody>
          <a:bodyPr>
            <a:normAutofit fontScale="40000" lnSpcReduction="20000"/>
          </a:bodyPr>
          <a:lstStyle/>
          <a:p>
            <a:pPr>
              <a:buNone/>
            </a:pPr>
            <a:r>
              <a:rPr lang="it-IT" sz="4500" dirty="0" smtClean="0"/>
              <a:t>     Durante il periodo tra il </a:t>
            </a:r>
            <a:r>
              <a:rPr lang="it-IT" sz="4500" dirty="0" err="1" smtClean="0"/>
              <a:t>XVII</a:t>
            </a:r>
            <a:r>
              <a:rPr lang="it-IT" sz="4500" dirty="0" smtClean="0"/>
              <a:t> e il XVIII secolo, vennero istituiti luoghi pii dove ospitare i poveri delle città (malati,vecchi,bambini). Questi elargivano denaro, offrivano vitto e alloggio e tutti i servizi complementari.</a:t>
            </a:r>
          </a:p>
          <a:p>
            <a:pPr>
              <a:buNone/>
            </a:pPr>
            <a:r>
              <a:rPr lang="it-IT" sz="4500" dirty="0" smtClean="0"/>
              <a:t>     Per volere testamentario del Principe Antonio Tolomeo Trivulzio nel 1771, fu istituito il Pio Albergo che avrebbe accolto i poveri vecchi di Milano (storpi, ciechi, malati, mendicanti, vecchi, soldati mutilati). Il Principe alloggiava nel Palazzo della Signoria. L’edificio si trovava vicino al Duomo di Milano, in pieno centro cittadino.</a:t>
            </a:r>
          </a:p>
        </p:txBody>
      </p:sp>
      <p:sp>
        <p:nvSpPr>
          <p:cNvPr id="8" name="Segnaposto contenuto 7"/>
          <p:cNvSpPr>
            <a:spLocks noGrp="1"/>
          </p:cNvSpPr>
          <p:nvPr>
            <p:ph sz="half" idx="2"/>
          </p:nvPr>
        </p:nvSpPr>
        <p:spPr>
          <a:xfrm>
            <a:off x="683568" y="4365104"/>
            <a:ext cx="4248472" cy="2708920"/>
          </a:xfrm>
        </p:spPr>
        <p:txBody>
          <a:bodyPr>
            <a:normAutofit fontScale="40000" lnSpcReduction="20000"/>
          </a:bodyPr>
          <a:lstStyle/>
          <a:p>
            <a:pPr>
              <a:buNone/>
            </a:pPr>
            <a:r>
              <a:rPr lang="it-IT" sz="4500" dirty="0" smtClean="0"/>
              <a:t>     Col passare del tempo i ricoverati aumentarono sempre di più e venne creato un archivio contenente una preziosa documentazione sull’ente, sulle condizioni dei ricoverati, sull’opera dei benefattori e sull’intervento dello Stato nell’organizzazione dei luoghi pii.</a:t>
            </a:r>
          </a:p>
          <a:p>
            <a:pPr>
              <a:buNone/>
            </a:pPr>
            <a:endParaRPr lang="it-IT" dirty="0"/>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VITA DEL PRINCIPE TRIVULZIO</a:t>
            </a:r>
            <a:endParaRPr lang="it-IT" dirty="0"/>
          </a:p>
        </p:txBody>
      </p:sp>
      <p:sp>
        <p:nvSpPr>
          <p:cNvPr id="2" name="Segnaposto contenuto 1"/>
          <p:cNvSpPr>
            <a:spLocks noGrp="1"/>
          </p:cNvSpPr>
          <p:nvPr>
            <p:ph idx="1"/>
          </p:nvPr>
        </p:nvSpPr>
        <p:spPr>
          <a:xfrm>
            <a:off x="683568" y="2420888"/>
            <a:ext cx="5256584" cy="4437112"/>
          </a:xfrm>
        </p:spPr>
        <p:txBody>
          <a:bodyPr>
            <a:normAutofit fontScale="40000" lnSpcReduction="20000"/>
          </a:bodyPr>
          <a:lstStyle/>
          <a:p>
            <a:r>
              <a:rPr lang="it-IT" sz="4500" dirty="0" smtClean="0"/>
              <a:t>nacque il 22 maggio 1692 da Antonio Teodoro Gaetano e Lucrezia Borromeo; </a:t>
            </a:r>
          </a:p>
          <a:p>
            <a:r>
              <a:rPr lang="it-IT" sz="4500" dirty="0" smtClean="0"/>
              <a:t>il principe ricevette una buona formazione culturale presso il Collegio Gesuitico di Siena;</a:t>
            </a:r>
          </a:p>
          <a:p>
            <a:r>
              <a:rPr lang="it-IT" sz="4500" dirty="0" smtClean="0"/>
              <a:t>seguì la carriera militare fino al grado di generale di cavalleria;</a:t>
            </a:r>
          </a:p>
          <a:p>
            <a:r>
              <a:rPr lang="it-IT" sz="4500" dirty="0" smtClean="0"/>
              <a:t>fu un uomo dai gusti raffinati e si avvicinò all’Illuminismo grazie alle sue amicizie con i fratelli Verri, Beccaria e </a:t>
            </a:r>
            <a:r>
              <a:rPr lang="it-IT" sz="4500" dirty="0" err="1" smtClean="0"/>
              <a:t>Metastasio</a:t>
            </a:r>
            <a:r>
              <a:rPr lang="it-IT" sz="4500" dirty="0" smtClean="0"/>
              <a:t>;</a:t>
            </a:r>
          </a:p>
          <a:p>
            <a:r>
              <a:rPr lang="it-IT" sz="4500" dirty="0" smtClean="0"/>
              <a:t>si sposò con Maria </a:t>
            </a:r>
            <a:r>
              <a:rPr lang="it-IT" sz="4500" dirty="0" err="1" smtClean="0"/>
              <a:t>Archinto</a:t>
            </a:r>
            <a:r>
              <a:rPr lang="it-IT" sz="4500" dirty="0" smtClean="0"/>
              <a:t> dalla quale ebbe due figlie che morirono prematuramente e per questo si separarono;  </a:t>
            </a:r>
          </a:p>
          <a:p>
            <a:r>
              <a:rPr lang="it-IT" sz="4500" dirty="0" smtClean="0"/>
              <a:t>morì il 30 dicembre 1767 a Milano. </a:t>
            </a:r>
          </a:p>
          <a:p>
            <a:pPr>
              <a:buNone/>
            </a:pPr>
            <a:r>
              <a:rPr lang="it-IT" dirty="0" smtClean="0"/>
              <a:t> </a:t>
            </a:r>
          </a:p>
          <a:p>
            <a:endParaRPr lang="it-IT" dirty="0" smtClean="0"/>
          </a:p>
          <a:p>
            <a:endParaRPr lang="it-IT" dirty="0"/>
          </a:p>
        </p:txBody>
      </p:sp>
      <p:pic>
        <p:nvPicPr>
          <p:cNvPr id="6" name="Immagine 5" descr="riproduzione-del-ritratto-del-Principe-Antonio-Tolomeo-Trivulzio-430x590.jpg"/>
          <p:cNvPicPr>
            <a:picLocks noChangeAspect="1"/>
          </p:cNvPicPr>
          <p:nvPr/>
        </p:nvPicPr>
        <p:blipFill>
          <a:blip r:embed="rId2" cstate="print"/>
          <a:srcRect l="13605" r="4762" b="8688"/>
          <a:stretch>
            <a:fillRect/>
          </a:stretch>
        </p:blipFill>
        <p:spPr>
          <a:xfrm>
            <a:off x="5868144" y="2348880"/>
            <a:ext cx="2592288" cy="3960440"/>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IL TESTAMENTO</a:t>
            </a:r>
            <a:endParaRPr lang="it-IT" dirty="0"/>
          </a:p>
        </p:txBody>
      </p:sp>
      <p:sp>
        <p:nvSpPr>
          <p:cNvPr id="2" name="Segnaposto contenuto 1"/>
          <p:cNvSpPr>
            <a:spLocks noGrp="1"/>
          </p:cNvSpPr>
          <p:nvPr>
            <p:ph idx="1"/>
          </p:nvPr>
        </p:nvSpPr>
        <p:spPr>
          <a:xfrm>
            <a:off x="1006457" y="2492896"/>
            <a:ext cx="7139551" cy="3747177"/>
          </a:xfrm>
        </p:spPr>
        <p:txBody>
          <a:bodyPr>
            <a:normAutofit fontScale="47500" lnSpcReduction="20000"/>
          </a:bodyPr>
          <a:lstStyle/>
          <a:p>
            <a:pPr>
              <a:buNone/>
            </a:pPr>
            <a:r>
              <a:rPr lang="it-IT" sz="3400" dirty="0" smtClean="0"/>
              <a:t>Toccato dalla miseria che colpiva Milano, il principe volle offrire un sollievo alla plebe e nei suoi ultimi anni di vita scrisse il testamento che riassumeva il suo desiderio:</a:t>
            </a:r>
          </a:p>
          <a:p>
            <a:pPr>
              <a:buNone/>
            </a:pPr>
            <a:r>
              <a:rPr lang="it-IT" sz="3400" dirty="0" smtClean="0"/>
              <a:t>“[…]</a:t>
            </a:r>
            <a:r>
              <a:rPr lang="it-IT" sz="3400" i="1" dirty="0" smtClean="0"/>
              <a:t>In tutti poi li miei beni, mobili, gioie, argenti, danari, scritture, nomi de’ debitori, stabili, ragioni, crediti, ed azioni, ed ogni altra cosa in qualsivoglia modo a me spettante, e che </a:t>
            </a:r>
            <a:r>
              <a:rPr lang="it-IT" sz="3400" i="1" dirty="0" err="1" smtClean="0"/>
              <a:t>possi</a:t>
            </a:r>
            <a:r>
              <a:rPr lang="it-IT" sz="3400" i="1" dirty="0" smtClean="0"/>
              <a:t> aspettare,che ho, e lascerò in tempo di mia morte, niente eccettuato, ho istituito, ed istituisco mio erede universale, nominandolo colla mia propria bocca, come l’ho nominato, e nomino l’Albergo de’ Poveri, che dovrà subito dopo mia morte erigersi in questa Città di Milano nel mio Palazzo d’abitazione </a:t>
            </a:r>
            <a:r>
              <a:rPr lang="it-IT" sz="3400" dirty="0" smtClean="0"/>
              <a:t>[…]</a:t>
            </a:r>
          </a:p>
          <a:p>
            <a:pPr>
              <a:buNone/>
            </a:pPr>
            <a:r>
              <a:rPr lang="it-IT" sz="3400" i="1" dirty="0" smtClean="0"/>
              <a:t>Dichiaro inoltre, che l’Albergo de’ Poveri debba essere </a:t>
            </a:r>
            <a:r>
              <a:rPr lang="it-IT" sz="3400" b="1" i="1" dirty="0" smtClean="0"/>
              <a:t>Luogo Pio Laicale</a:t>
            </a:r>
            <a:r>
              <a:rPr lang="it-IT" sz="3400" i="1" dirty="0" smtClean="0"/>
              <a:t>, e sotto l’immediata Protezione di S. M. </a:t>
            </a:r>
            <a:r>
              <a:rPr lang="it-IT" sz="3400" dirty="0" smtClean="0"/>
              <a:t>[…]</a:t>
            </a:r>
            <a:endParaRPr lang="it-IT" sz="3400" i="1" dirty="0" smtClean="0"/>
          </a:p>
          <a:p>
            <a:pPr>
              <a:buNone/>
            </a:pPr>
            <a:r>
              <a:rPr lang="it-IT" sz="3400" i="1" dirty="0" smtClean="0"/>
              <a:t>Dichiaro in terzo luogo, che il prefato Albergo debba servire per Poveri Nazionali, e non </a:t>
            </a:r>
            <a:r>
              <a:rPr lang="it-IT" sz="3400" i="1" dirty="0" err="1" smtClean="0"/>
              <a:t>Forastieri</a:t>
            </a:r>
            <a:r>
              <a:rPr lang="it-IT" sz="3400" i="1" dirty="0" smtClean="0"/>
              <a:t>, preferendoli quelli della Città agli altri del Ducato, e che non possano mai riceversi i Poveri validi, e robusti, ma bensì soltanto gli impotenti per età, per difetto corporale ed infermità </a:t>
            </a:r>
            <a:r>
              <a:rPr lang="it-IT" sz="3400" dirty="0" smtClean="0"/>
              <a:t>[…]</a:t>
            </a:r>
            <a:endParaRPr lang="it-IT" sz="3400" i="1" dirty="0" smtClean="0"/>
          </a:p>
          <a:p>
            <a:pPr>
              <a:buNone/>
            </a:pPr>
            <a:endParaRPr lang="it-IT" i="1" dirty="0" smtClean="0"/>
          </a:p>
          <a:p>
            <a:pPr>
              <a:buNone/>
            </a:pPr>
            <a:endParaRPr lang="it-IT" i="1" dirty="0"/>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MUSEO DELLE STELLINE</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Il </a:t>
            </a:r>
            <a:r>
              <a:rPr lang="it-IT" dirty="0"/>
              <a:t>Museo gestisce gli archivi e i beni culturali di tre delle istituzioni cardine dell’assistenza milanese: l’orfanotrofio dei Martinitt, sorto nella prima metà del </a:t>
            </a:r>
            <a:r>
              <a:rPr lang="it-IT" dirty="0" smtClean="0"/>
              <a:t>Cinquecento, l’orfanotrofio </a:t>
            </a:r>
            <a:r>
              <a:rPr lang="it-IT" dirty="0"/>
              <a:t>delle </a:t>
            </a:r>
            <a:r>
              <a:rPr lang="it-IT" dirty="0" smtClean="0"/>
              <a:t>Stelline</a:t>
            </a:r>
            <a:r>
              <a:rPr lang="it-IT" dirty="0"/>
              <a:t> e</a:t>
            </a:r>
            <a:r>
              <a:rPr lang="it-IT" dirty="0" smtClean="0"/>
              <a:t> </a:t>
            </a:r>
            <a:r>
              <a:rPr lang="it-IT" dirty="0"/>
              <a:t>il Pio Albergo Trivulzio, aperto nel </a:t>
            </a:r>
            <a:r>
              <a:rPr lang="it-IT" dirty="0" smtClean="0"/>
              <a:t>1771</a:t>
            </a:r>
            <a:r>
              <a:rPr lang="it-IT" dirty="0"/>
              <a:t>. All’interno del Museo sono consultabili gli archivi storici dei tre enti, dal 1800 al 1960, e parte della biblioteca dei Martinitt, dotata di oltre ventimila volumi.</a:t>
            </a:r>
          </a:p>
          <a:p>
            <a:endParaRPr lang="it-IT" dirty="0"/>
          </a:p>
        </p:txBody>
      </p:sp>
    </p:spTree>
    <p:extLst>
      <p:ext uri="{BB962C8B-B14F-4D97-AF65-F5344CB8AC3E}">
        <p14:creationId xmlns:p14="http://schemas.microsoft.com/office/powerpoint/2010/main" val="2710700997"/>
      </p:ext>
    </p:extLst>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I BENEFATTORI</a:t>
            </a:r>
            <a:endParaRPr lang="it-IT" dirty="0"/>
          </a:p>
        </p:txBody>
      </p:sp>
      <p:sp>
        <p:nvSpPr>
          <p:cNvPr id="2" name="Segnaposto contenuto 1"/>
          <p:cNvSpPr>
            <a:spLocks noGrp="1"/>
          </p:cNvSpPr>
          <p:nvPr>
            <p:ph idx="1"/>
          </p:nvPr>
        </p:nvSpPr>
        <p:spPr>
          <a:xfrm>
            <a:off x="1259632" y="2420888"/>
            <a:ext cx="6715968" cy="4035209"/>
          </a:xfrm>
        </p:spPr>
        <p:txBody>
          <a:bodyPr>
            <a:normAutofit fontScale="40000" lnSpcReduction="20000"/>
          </a:bodyPr>
          <a:lstStyle/>
          <a:p>
            <a:pPr marL="0" indent="0">
              <a:buNone/>
            </a:pPr>
            <a:r>
              <a:rPr lang="it-IT" sz="4000" dirty="0" smtClean="0"/>
              <a:t>A partire dal XVI secolo, </a:t>
            </a:r>
            <a:r>
              <a:rPr lang="it-IT" sz="4000" dirty="0"/>
              <a:t>Milano si è sempre mostrata caritatevole nei confronti dei più poveri. Sono nate parecchie istituzioni per abbassare il tasso di povertà e di malattia.</a:t>
            </a:r>
            <a:br>
              <a:rPr lang="it-IT" sz="4000" dirty="0"/>
            </a:br>
            <a:r>
              <a:rPr lang="it-IT" sz="4000" dirty="0"/>
              <a:t>Questo pensiero si fece largo tra i signorotti milanesi, i quali, divennero benefattori e la loro generosità venne premiata.</a:t>
            </a:r>
            <a:br>
              <a:rPr lang="it-IT" sz="4000" dirty="0"/>
            </a:br>
            <a:r>
              <a:rPr lang="it-IT" sz="4000" dirty="0"/>
              <a:t>La loro memoria venne conservata negli archivi e nelle quadrerie degli istituti assistenziali, inoltre vennero commissionati dipinti e ritratti di queste persone, che caratterizzarono la storia di </a:t>
            </a:r>
            <a:r>
              <a:rPr lang="it-IT" sz="4000" dirty="0" smtClean="0"/>
              <a:t>Milano.</a:t>
            </a:r>
            <a:br>
              <a:rPr lang="it-IT" sz="4000" dirty="0" smtClean="0"/>
            </a:br>
            <a:r>
              <a:rPr lang="it-IT" sz="4000" dirty="0" smtClean="0"/>
              <a:t>Molti Martinitt, una </a:t>
            </a:r>
            <a:r>
              <a:rPr lang="it-IT" sz="4000" dirty="0"/>
              <a:t>volta </a:t>
            </a:r>
            <a:r>
              <a:rPr lang="it-IT" sz="4000" dirty="0" smtClean="0"/>
              <a:t>dimessi, </a:t>
            </a:r>
            <a:r>
              <a:rPr lang="it-IT" sz="4000" dirty="0"/>
              <a:t>furono profondamente </a:t>
            </a:r>
            <a:r>
              <a:rPr lang="it-IT" sz="4000" dirty="0" smtClean="0"/>
              <a:t>grati all’istituto </a:t>
            </a:r>
            <a:r>
              <a:rPr lang="it-IT" sz="4000" dirty="0"/>
              <a:t>che li aveva accolti e aveva insegnato loro un mestiere, permettendo loro di guadagnarsi un posto nella </a:t>
            </a:r>
            <a:r>
              <a:rPr lang="it-IT" sz="4000" dirty="0" smtClean="0"/>
              <a:t>società.</a:t>
            </a:r>
            <a:br>
              <a:rPr lang="it-IT" sz="4000" dirty="0" smtClean="0"/>
            </a:br>
            <a:r>
              <a:rPr lang="it-IT" sz="4000" dirty="0" smtClean="0"/>
              <a:t>La </a:t>
            </a:r>
            <a:r>
              <a:rPr lang="it-IT" sz="4000" dirty="0"/>
              <a:t>fortuna di alcuni aumentò particolarmente, ad esempio a persone come Innocente </a:t>
            </a:r>
            <a:r>
              <a:rPr lang="it-IT" sz="4000" dirty="0" err="1"/>
              <a:t>Besozzi</a:t>
            </a:r>
            <a:r>
              <a:rPr lang="it-IT" sz="4000" dirty="0"/>
              <a:t> e Angelo Rizzoli, i quali, si mostrarono molto generosi nel </a:t>
            </a:r>
            <a:r>
              <a:rPr lang="it-IT" sz="4000" dirty="0" smtClean="0"/>
              <a:t>beneficiare </a:t>
            </a:r>
            <a:r>
              <a:rPr lang="it-IT" sz="4000" dirty="0"/>
              <a:t>il loro ex istituto.</a:t>
            </a:r>
            <a:br>
              <a:rPr lang="it-IT" sz="4000" dirty="0"/>
            </a:br>
            <a:r>
              <a:rPr lang="it-IT" sz="4000" dirty="0"/>
              <a:t>Benefattori come loro vennero elogiati con festeggiamenti annuali all’interno di entrambi gli orfanotrofi.</a:t>
            </a:r>
            <a:br>
              <a:rPr lang="it-IT" sz="4000" dirty="0"/>
            </a:br>
            <a:r>
              <a:rPr lang="it-IT" sz="4000" dirty="0"/>
              <a:t>Inoltre, ogni domenica questi signori davano la possibilità a </a:t>
            </a:r>
            <a:r>
              <a:rPr lang="it-IT" sz="4000" dirty="0" smtClean="0"/>
              <a:t>un’orfana </a:t>
            </a:r>
            <a:r>
              <a:rPr lang="it-IT" sz="4000" dirty="0"/>
              <a:t>di </a:t>
            </a:r>
            <a:r>
              <a:rPr lang="it-IT" sz="4000" dirty="0" smtClean="0"/>
              <a:t>passare </a:t>
            </a:r>
            <a:r>
              <a:rPr lang="it-IT" sz="4000" dirty="0"/>
              <a:t>la giornata al di fuori dell’istituto con loro.</a:t>
            </a:r>
          </a:p>
          <a:p>
            <a:endParaRPr lang="it-IT" dirty="0"/>
          </a:p>
        </p:txBody>
      </p:sp>
    </p:spTree>
  </p:cSld>
  <p:clrMapOvr>
    <a:masterClrMapping/>
  </p:clrMapOvr>
  <p:transition>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USEO-08\Documenti\Downloads\WhatsApp Image 2018-04-18 at 14.50.54.jpeg"/>
          <p:cNvPicPr>
            <a:picLocks noChangeAspect="1" noChangeArrowheads="1"/>
          </p:cNvPicPr>
          <p:nvPr/>
        </p:nvPicPr>
        <p:blipFill>
          <a:blip r:embed="rId2" cstate="print"/>
          <a:srcRect l="10358" t="9184" r="14133" b="3571"/>
          <a:stretch>
            <a:fillRect/>
          </a:stretch>
        </p:blipFill>
        <p:spPr bwMode="auto">
          <a:xfrm>
            <a:off x="5868144" y="476672"/>
            <a:ext cx="2821538"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Documents and Settings\MUSEO-08\Documenti\Downloads\WhatsApp Image 2018-04-18 at 14.50.56.jpeg"/>
          <p:cNvPicPr>
            <a:picLocks noChangeAspect="1" noChangeArrowheads="1"/>
          </p:cNvPicPr>
          <p:nvPr/>
        </p:nvPicPr>
        <p:blipFill>
          <a:blip r:embed="rId3" cstate="print"/>
          <a:srcRect l="10145" t="19565" r="11594" b="12254"/>
          <a:stretch>
            <a:fillRect/>
          </a:stretch>
        </p:blipFill>
        <p:spPr bwMode="auto">
          <a:xfrm>
            <a:off x="3203848" y="3068960"/>
            <a:ext cx="2851516"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olo 6"/>
          <p:cNvSpPr>
            <a:spLocks noGrp="1"/>
          </p:cNvSpPr>
          <p:nvPr>
            <p:ph type="title" idx="4294967295"/>
          </p:nvPr>
        </p:nvSpPr>
        <p:spPr>
          <a:xfrm>
            <a:off x="2344738" y="915988"/>
            <a:ext cx="6799262" cy="1303337"/>
          </a:xfrm>
        </p:spPr>
        <p:txBody>
          <a:bodyPr>
            <a:normAutofit fontScale="90000"/>
          </a:bodyPr>
          <a:lstStyle/>
          <a:p>
            <a:r>
              <a:rPr lang="it-IT" dirty="0" smtClean="0"/>
              <a:t/>
            </a:r>
            <a:br>
              <a:rPr lang="it-IT" dirty="0" smtClean="0"/>
            </a:br>
            <a:endParaRPr lang="it-IT" dirty="0"/>
          </a:p>
        </p:txBody>
      </p:sp>
      <p:sp>
        <p:nvSpPr>
          <p:cNvPr id="15" name="CasellaDiTesto 14"/>
          <p:cNvSpPr txBox="1"/>
          <p:nvPr/>
        </p:nvSpPr>
        <p:spPr>
          <a:xfrm>
            <a:off x="539552" y="4077072"/>
            <a:ext cx="2160240" cy="369332"/>
          </a:xfrm>
          <a:prstGeom prst="rect">
            <a:avLst/>
          </a:prstGeom>
          <a:noFill/>
        </p:spPr>
        <p:txBody>
          <a:bodyPr wrap="square" rtlCol="0">
            <a:spAutoFit/>
          </a:bodyPr>
          <a:lstStyle/>
          <a:p>
            <a:r>
              <a:rPr lang="it-IT" i="1" dirty="0" smtClean="0"/>
              <a:t>Conte  Giacomo </a:t>
            </a:r>
            <a:r>
              <a:rPr lang="it-IT" i="1" dirty="0" err="1" smtClean="0"/>
              <a:t>Mellerio</a:t>
            </a:r>
            <a:endParaRPr lang="it-IT" i="1" dirty="0"/>
          </a:p>
        </p:txBody>
      </p:sp>
      <p:sp>
        <p:nvSpPr>
          <p:cNvPr id="9" name="CasellaDiTesto 8"/>
          <p:cNvSpPr txBox="1"/>
          <p:nvPr/>
        </p:nvSpPr>
        <p:spPr>
          <a:xfrm>
            <a:off x="3563888" y="2708920"/>
            <a:ext cx="2219454" cy="369332"/>
          </a:xfrm>
          <a:prstGeom prst="rect">
            <a:avLst/>
          </a:prstGeom>
          <a:noFill/>
        </p:spPr>
        <p:txBody>
          <a:bodyPr wrap="none" rtlCol="0">
            <a:spAutoFit/>
          </a:bodyPr>
          <a:lstStyle/>
          <a:p>
            <a:r>
              <a:rPr lang="it-IT" i="1" dirty="0" smtClean="0"/>
              <a:t>Maggiore Pietro Lattuada</a:t>
            </a:r>
            <a:endParaRPr lang="it-IT" i="1" dirty="0"/>
          </a:p>
        </p:txBody>
      </p:sp>
      <p:sp>
        <p:nvSpPr>
          <p:cNvPr id="10" name="CasellaDiTesto 9"/>
          <p:cNvSpPr txBox="1"/>
          <p:nvPr/>
        </p:nvSpPr>
        <p:spPr>
          <a:xfrm>
            <a:off x="6516216" y="3933056"/>
            <a:ext cx="1964577" cy="369332"/>
          </a:xfrm>
          <a:prstGeom prst="rect">
            <a:avLst/>
          </a:prstGeom>
          <a:noFill/>
        </p:spPr>
        <p:txBody>
          <a:bodyPr wrap="none" rtlCol="0">
            <a:spAutoFit/>
          </a:bodyPr>
          <a:lstStyle/>
          <a:p>
            <a:r>
              <a:rPr lang="it-IT" i="1" dirty="0" smtClean="0"/>
              <a:t>Cav. Innocente </a:t>
            </a:r>
            <a:r>
              <a:rPr lang="it-IT" i="1" dirty="0" err="1" smtClean="0"/>
              <a:t>Besozzi</a:t>
            </a:r>
            <a:endParaRPr lang="it-IT" i="1" dirty="0"/>
          </a:p>
        </p:txBody>
      </p:sp>
      <p:pic>
        <p:nvPicPr>
          <p:cNvPr id="11" name="Immagine 10" descr="e1f6b920-b45c-456c-b8ce-dcaae8d45016.jpg"/>
          <p:cNvPicPr>
            <a:picLocks noChangeAspect="1"/>
          </p:cNvPicPr>
          <p:nvPr/>
        </p:nvPicPr>
        <p:blipFill>
          <a:blip r:embed="rId4" cstate="print"/>
          <a:srcRect l="15000" t="1701" r="15001" b="16185"/>
          <a:stretch>
            <a:fillRect/>
          </a:stretch>
        </p:blipFill>
        <p:spPr>
          <a:xfrm>
            <a:off x="467544" y="476672"/>
            <a:ext cx="2808312" cy="4392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asellaDiTesto 11"/>
          <p:cNvSpPr txBox="1"/>
          <p:nvPr/>
        </p:nvSpPr>
        <p:spPr>
          <a:xfrm>
            <a:off x="611560" y="4941168"/>
            <a:ext cx="1368901" cy="369332"/>
          </a:xfrm>
          <a:prstGeom prst="rect">
            <a:avLst/>
          </a:prstGeom>
          <a:noFill/>
        </p:spPr>
        <p:txBody>
          <a:bodyPr wrap="none" rtlCol="0">
            <a:spAutoFit/>
          </a:bodyPr>
          <a:lstStyle/>
          <a:p>
            <a:r>
              <a:rPr lang="it-IT" i="1" dirty="0" smtClean="0"/>
              <a:t>Angelo Rizzoli</a:t>
            </a:r>
            <a:endParaRPr lang="it-IT" i="1" dirty="0"/>
          </a:p>
        </p:txBody>
      </p:sp>
    </p:spTree>
    <p:extLst>
      <p:ext uri="{BB962C8B-B14F-4D97-AF65-F5344CB8AC3E}">
        <p14:creationId xmlns:p14="http://schemas.microsoft.com/office/powerpoint/2010/main" val="2247128485"/>
      </p:ext>
    </p:extLst>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I LAVORI DEI MARTINITT </a:t>
            </a:r>
            <a:endParaRPr lang="it-IT" dirty="0"/>
          </a:p>
        </p:txBody>
      </p:sp>
      <p:sp>
        <p:nvSpPr>
          <p:cNvPr id="2" name="Segnaposto contenuto 1"/>
          <p:cNvSpPr>
            <a:spLocks noGrp="1"/>
          </p:cNvSpPr>
          <p:nvPr>
            <p:ph idx="1"/>
          </p:nvPr>
        </p:nvSpPr>
        <p:spPr/>
        <p:txBody>
          <a:bodyPr/>
          <a:lstStyle/>
          <a:p>
            <a:pPr>
              <a:buNone/>
            </a:pPr>
            <a:r>
              <a:rPr lang="it-IT" sz="2800" dirty="0" smtClean="0"/>
              <a:t>Nell’800 e nel ‘900 i lavori svolti dagli uomini erano differenti da quelli delle donne. </a:t>
            </a:r>
          </a:p>
          <a:p>
            <a:pPr>
              <a:buNone/>
            </a:pPr>
            <a:r>
              <a:rPr lang="it-IT" sz="2800" dirty="0" smtClean="0"/>
              <a:t>I primi si occupavano di lavori manuali nei quali era necessario l’uso della forza, mentre le donne svolgevano lavori più leggeri e improntati all’essere casalinghe. </a:t>
            </a:r>
          </a:p>
          <a:p>
            <a:pPr>
              <a:buNone/>
            </a:pPr>
            <a:endParaRPr lang="it-IT" dirty="0"/>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467544" y="260648"/>
            <a:ext cx="8229600" cy="1219200"/>
          </a:xfrm>
        </p:spPr>
        <p:txBody>
          <a:bodyPr/>
          <a:lstStyle/>
          <a:p>
            <a:r>
              <a:rPr lang="it-IT" dirty="0" smtClean="0"/>
              <a:t>EBANISTA </a:t>
            </a:r>
            <a:endParaRPr lang="it-IT" dirty="0"/>
          </a:p>
        </p:txBody>
      </p:sp>
      <p:sp>
        <p:nvSpPr>
          <p:cNvPr id="2" name="Segnaposto contenuto 1"/>
          <p:cNvSpPr>
            <a:spLocks noGrp="1"/>
          </p:cNvSpPr>
          <p:nvPr>
            <p:ph idx="4294967295"/>
          </p:nvPr>
        </p:nvSpPr>
        <p:spPr>
          <a:xfrm>
            <a:off x="4198549" y="1237669"/>
            <a:ext cx="4269160" cy="4342909"/>
          </a:xfrm>
        </p:spPr>
        <p:txBody>
          <a:bodyPr>
            <a:noAutofit/>
          </a:bodyPr>
          <a:lstStyle/>
          <a:p>
            <a:r>
              <a:rPr lang="it-IT" sz="2000" dirty="0" smtClean="0"/>
              <a:t>Artigiano specializzato nell’ esecuzione di lavori in</a:t>
            </a:r>
            <a:r>
              <a:rPr lang="it-IT" sz="2000" dirty="0" smtClean="0">
                <a:solidFill>
                  <a:schemeClr val="tx2">
                    <a:lumMod val="50000"/>
                  </a:schemeClr>
                </a:solidFill>
              </a:rPr>
              <a:t> </a:t>
            </a:r>
            <a:r>
              <a:rPr lang="it-IT" sz="2000" dirty="0" smtClean="0">
                <a:effectLst>
                  <a:outerShdw blurRad="38100" dist="38100" dir="2700000" algn="tl">
                    <a:srgbClr val="000000">
                      <a:alpha val="43137"/>
                    </a:srgbClr>
                  </a:outerShdw>
                </a:effectLst>
              </a:rPr>
              <a:t>ebano</a:t>
            </a:r>
            <a:r>
              <a:rPr lang="it-IT" sz="2000" dirty="0" smtClean="0"/>
              <a:t>, ovvero un particolare tipo di legno.</a:t>
            </a:r>
          </a:p>
          <a:p>
            <a:r>
              <a:rPr lang="it-IT" sz="2000" dirty="0" smtClean="0"/>
              <a:t>La figura dell’ebanista nasce nel rinascimento, quando, secondo i gusti del tempo, i mobili cominciano ad incorporare sculture in legno e pannelli intarsiati o impiallacciati, tanto da poter essere paragonati a veri e propri manufatti artistici.</a:t>
            </a:r>
          </a:p>
          <a:p>
            <a:r>
              <a:rPr lang="it-IT" sz="2000" dirty="0" smtClean="0"/>
              <a:t>I falegnami specialisti nella creazione di mobili di alta qualità, o riccamente decorati, sono quindi ancora oggi detti </a:t>
            </a:r>
            <a:r>
              <a:rPr lang="it-IT" sz="2000" i="1" dirty="0" smtClean="0"/>
              <a:t>ebanisti</a:t>
            </a:r>
            <a:r>
              <a:rPr lang="it-IT" sz="2000" dirty="0" smtClean="0"/>
              <a:t>. </a:t>
            </a:r>
          </a:p>
        </p:txBody>
      </p:sp>
      <p:pic>
        <p:nvPicPr>
          <p:cNvPr id="4" name="Immagine 3" descr="ARTSCRAFTS-Ebanista-al-lavoro.jpg"/>
          <p:cNvPicPr>
            <a:picLocks noChangeAspect="1"/>
          </p:cNvPicPr>
          <p:nvPr/>
        </p:nvPicPr>
        <p:blipFill>
          <a:blip r:embed="rId2" cstate="print"/>
          <a:stretch>
            <a:fillRect/>
          </a:stretch>
        </p:blipFill>
        <p:spPr>
          <a:xfrm>
            <a:off x="899592" y="1268760"/>
            <a:ext cx="3083368" cy="2054659"/>
          </a:xfrm>
          <a:prstGeom prst="rect">
            <a:avLst/>
          </a:prstGeom>
        </p:spPr>
      </p:pic>
      <p:pic>
        <p:nvPicPr>
          <p:cNvPr id="5" name="Immagine 4" descr="images.jpg"/>
          <p:cNvPicPr>
            <a:picLocks noChangeAspect="1"/>
          </p:cNvPicPr>
          <p:nvPr/>
        </p:nvPicPr>
        <p:blipFill>
          <a:blip r:embed="rId3" cstate="print"/>
          <a:stretch>
            <a:fillRect/>
          </a:stretch>
        </p:blipFill>
        <p:spPr>
          <a:xfrm>
            <a:off x="899592" y="3717032"/>
            <a:ext cx="3083368" cy="2051841"/>
          </a:xfrm>
          <a:prstGeom prst="rect">
            <a:avLst/>
          </a:prstGeom>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INTRODUZIONE</a:t>
            </a:r>
            <a:endParaRPr lang="it-IT" dirty="0"/>
          </a:p>
        </p:txBody>
      </p:sp>
      <p:pic>
        <p:nvPicPr>
          <p:cNvPr id="4" name="Segnaposto contenuto 3" descr="1898_5-Giornate.jpg"/>
          <p:cNvPicPr>
            <a:picLocks noGrp="1" noChangeAspect="1"/>
          </p:cNvPicPr>
          <p:nvPr>
            <p:ph idx="1"/>
          </p:nvPr>
        </p:nvPicPr>
        <p:blipFill>
          <a:blip r:embed="rId2" cstate="print"/>
          <a:stretch>
            <a:fillRect/>
          </a:stretch>
        </p:blipFill>
        <p:spPr>
          <a:xfrm>
            <a:off x="3779912" y="2708920"/>
            <a:ext cx="4530841"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p:cNvSpPr txBox="1"/>
          <p:nvPr/>
        </p:nvSpPr>
        <p:spPr>
          <a:xfrm>
            <a:off x="683568" y="3212976"/>
            <a:ext cx="3024336" cy="2308324"/>
          </a:xfrm>
          <a:prstGeom prst="rect">
            <a:avLst/>
          </a:prstGeom>
          <a:noFill/>
        </p:spPr>
        <p:txBody>
          <a:bodyPr wrap="square" rtlCol="0">
            <a:spAutoFit/>
          </a:bodyPr>
          <a:lstStyle/>
          <a:p>
            <a:r>
              <a:rPr lang="it-IT" dirty="0" smtClean="0"/>
              <a:t>I dati che abbiamo riscontrato sulle Stelline e suoi Martinitt </a:t>
            </a:r>
          </a:p>
          <a:p>
            <a:r>
              <a:rPr lang="it-IT" dirty="0" smtClean="0"/>
              <a:t>possono essere suddivisi in 4 serie archivistiche: </a:t>
            </a:r>
          </a:p>
          <a:p>
            <a:pPr>
              <a:buFont typeface="Arial" pitchFamily="34" charset="0"/>
              <a:buChar char="•"/>
            </a:pPr>
            <a:r>
              <a:rPr lang="it-IT" dirty="0" smtClean="0"/>
              <a:t> Prima serie: 1800-1900</a:t>
            </a:r>
          </a:p>
          <a:p>
            <a:pPr>
              <a:buFont typeface="Arial" pitchFamily="34" charset="0"/>
              <a:buChar char="•"/>
            </a:pPr>
            <a:r>
              <a:rPr lang="it-IT" dirty="0" smtClean="0"/>
              <a:t> Seconda serie: 1901-1939</a:t>
            </a:r>
          </a:p>
          <a:p>
            <a:pPr>
              <a:buFont typeface="Arial" pitchFamily="34" charset="0"/>
              <a:buChar char="•"/>
            </a:pPr>
            <a:r>
              <a:rPr lang="it-IT" dirty="0" smtClean="0"/>
              <a:t> Terza serie: 1940-1959</a:t>
            </a:r>
          </a:p>
          <a:p>
            <a:pPr>
              <a:buFont typeface="Arial" pitchFamily="34" charset="0"/>
              <a:buChar char="•"/>
            </a:pPr>
            <a:r>
              <a:rPr lang="it-IT" dirty="0" smtClean="0"/>
              <a:t> Quarta serie: 1960-1971 </a:t>
            </a:r>
          </a:p>
        </p:txBody>
      </p:sp>
    </p:spTree>
  </p:cSld>
  <p:clrMapOvr>
    <a:masterClrMapping/>
  </p:clrMapOvr>
  <p:transition>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1043608" y="355411"/>
            <a:ext cx="6799262" cy="1303337"/>
          </a:xfrm>
        </p:spPr>
        <p:txBody>
          <a:bodyPr/>
          <a:lstStyle/>
          <a:p>
            <a:r>
              <a:rPr lang="it-IT" dirty="0" smtClean="0"/>
              <a:t>FUOCHISTA</a:t>
            </a:r>
            <a:endParaRPr lang="it-IT" dirty="0"/>
          </a:p>
        </p:txBody>
      </p:sp>
      <p:pic>
        <p:nvPicPr>
          <p:cNvPr id="4" name="Segnaposto contenuto 3" descr="Fuochista.jpg"/>
          <p:cNvPicPr>
            <a:picLocks noGrp="1" noChangeAspect="1"/>
          </p:cNvPicPr>
          <p:nvPr>
            <p:ph idx="4294967295"/>
          </p:nvPr>
        </p:nvPicPr>
        <p:blipFill>
          <a:blip r:embed="rId2" cstate="print"/>
          <a:stretch>
            <a:fillRect/>
          </a:stretch>
        </p:blipFill>
        <p:spPr>
          <a:xfrm>
            <a:off x="4716016" y="1293388"/>
            <a:ext cx="3397280" cy="2279627"/>
          </a:xfrm>
          <a:prstGeom prst="rect">
            <a:avLst/>
          </a:prstGeom>
          <a:ln>
            <a:noFill/>
          </a:ln>
          <a:effectLst>
            <a:softEdge rad="112500"/>
          </a:effectLst>
        </p:spPr>
      </p:pic>
      <p:sp>
        <p:nvSpPr>
          <p:cNvPr id="5" name="CasellaDiTesto 4"/>
          <p:cNvSpPr txBox="1"/>
          <p:nvPr/>
        </p:nvSpPr>
        <p:spPr>
          <a:xfrm>
            <a:off x="1043608" y="1988840"/>
            <a:ext cx="3240360" cy="2677656"/>
          </a:xfrm>
          <a:prstGeom prst="rect">
            <a:avLst/>
          </a:prstGeom>
          <a:noFill/>
        </p:spPr>
        <p:txBody>
          <a:bodyPr wrap="square" rtlCol="0">
            <a:spAutoFit/>
          </a:bodyPr>
          <a:lstStyle/>
          <a:p>
            <a:r>
              <a:rPr lang="it-IT" sz="2400" dirty="0" smtClean="0"/>
              <a:t>Colui che alimenta il fuoco </a:t>
            </a:r>
          </a:p>
          <a:p>
            <a:r>
              <a:rPr lang="it-IT" sz="2400" dirty="0" smtClean="0"/>
              <a:t>delle caldaie nelle macchine a vapore e nelle locomotive. </a:t>
            </a:r>
          </a:p>
          <a:p>
            <a:r>
              <a:rPr lang="it-IT" sz="2400" dirty="0" smtClean="0"/>
              <a:t>Questo lavoro nasce nel XVIII sec. </a:t>
            </a:r>
            <a:endParaRPr lang="it-IT" sz="2400" dirty="0"/>
          </a:p>
        </p:txBody>
      </p:sp>
      <p:pic>
        <p:nvPicPr>
          <p:cNvPr id="6" name="Immagine 5" descr="fuochista (1).jpg"/>
          <p:cNvPicPr>
            <a:picLocks noChangeAspect="1"/>
          </p:cNvPicPr>
          <p:nvPr/>
        </p:nvPicPr>
        <p:blipFill>
          <a:blip r:embed="rId3" cstate="print"/>
          <a:stretch>
            <a:fillRect/>
          </a:stretch>
        </p:blipFill>
        <p:spPr>
          <a:xfrm>
            <a:off x="4572000" y="3717032"/>
            <a:ext cx="3571338" cy="2321370"/>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1187624" y="332656"/>
            <a:ext cx="6799262" cy="1303337"/>
          </a:xfrm>
        </p:spPr>
        <p:txBody>
          <a:bodyPr/>
          <a:lstStyle/>
          <a:p>
            <a:r>
              <a:rPr lang="it-IT" dirty="0" smtClean="0"/>
              <a:t>CENTRALINISTA</a:t>
            </a:r>
            <a:endParaRPr lang="it-IT" dirty="0"/>
          </a:p>
        </p:txBody>
      </p:sp>
      <p:sp>
        <p:nvSpPr>
          <p:cNvPr id="2" name="Segnaposto contenuto 1"/>
          <p:cNvSpPr>
            <a:spLocks noGrp="1"/>
          </p:cNvSpPr>
          <p:nvPr>
            <p:ph idx="4294967295"/>
          </p:nvPr>
        </p:nvSpPr>
        <p:spPr>
          <a:xfrm>
            <a:off x="772565" y="1268760"/>
            <a:ext cx="6842125" cy="4498975"/>
          </a:xfrm>
        </p:spPr>
        <p:txBody>
          <a:bodyPr>
            <a:normAutofit/>
          </a:bodyPr>
          <a:lstStyle/>
          <a:p>
            <a:r>
              <a:rPr lang="it-IT" dirty="0" smtClean="0"/>
              <a:t>La centralinista ha il compito di ascoltare le richieste di quanti telefonano</a:t>
            </a:r>
          </a:p>
          <a:p>
            <a:r>
              <a:rPr lang="it-IT" dirty="0" smtClean="0"/>
              <a:t>La centralinista era un lavoro tipicamente femminile che consentiva di collegare le chiamate interurbane. Fu una professione che diede lavoro a moltissime persone, prima che la tecnologia lo rendesse del tutto obsoleto.</a:t>
            </a:r>
            <a:endParaRPr lang="it-IT" dirty="0"/>
          </a:p>
        </p:txBody>
      </p:sp>
      <p:pic>
        <p:nvPicPr>
          <p:cNvPr id="4" name="Immagine 3" descr="download.jpg"/>
          <p:cNvPicPr>
            <a:picLocks noChangeAspect="1"/>
          </p:cNvPicPr>
          <p:nvPr/>
        </p:nvPicPr>
        <p:blipFill>
          <a:blip r:embed="rId2" cstate="print"/>
          <a:stretch>
            <a:fillRect/>
          </a:stretch>
        </p:blipFill>
        <p:spPr>
          <a:xfrm>
            <a:off x="973784" y="4077562"/>
            <a:ext cx="1977823" cy="1977823"/>
          </a:xfrm>
          <a:prstGeom prst="rect">
            <a:avLst/>
          </a:prstGeom>
          <a:ln>
            <a:noFill/>
          </a:ln>
          <a:effectLst>
            <a:softEdge rad="112500"/>
          </a:effectLst>
        </p:spPr>
      </p:pic>
      <p:pic>
        <p:nvPicPr>
          <p:cNvPr id="5" name="Immagine 4" descr="centraliniste9.jpg"/>
          <p:cNvPicPr>
            <a:picLocks noChangeAspect="1"/>
          </p:cNvPicPr>
          <p:nvPr/>
        </p:nvPicPr>
        <p:blipFill>
          <a:blip r:embed="rId3" cstate="print"/>
          <a:stretch>
            <a:fillRect/>
          </a:stretch>
        </p:blipFill>
        <p:spPr>
          <a:xfrm>
            <a:off x="5796136" y="4054116"/>
            <a:ext cx="2592442" cy="1895164"/>
          </a:xfrm>
          <a:prstGeom prst="rect">
            <a:avLst/>
          </a:prstGeom>
          <a:ln>
            <a:noFill/>
          </a:ln>
          <a:effectLst>
            <a:softEdge rad="112500"/>
          </a:effectLst>
        </p:spPr>
      </p:pic>
      <p:pic>
        <p:nvPicPr>
          <p:cNvPr id="6" name="Immagine 5" descr="centraliniste-300x236.jpg"/>
          <p:cNvPicPr>
            <a:picLocks noChangeAspect="1"/>
          </p:cNvPicPr>
          <p:nvPr/>
        </p:nvPicPr>
        <p:blipFill>
          <a:blip r:embed="rId4" cstate="print"/>
          <a:stretch>
            <a:fillRect/>
          </a:stretch>
        </p:blipFill>
        <p:spPr>
          <a:xfrm>
            <a:off x="3152825" y="4071964"/>
            <a:ext cx="2562997" cy="1908565"/>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LAVORI STELLINE PRIMA SERIE</a:t>
            </a:r>
            <a:endParaRPr lang="it-IT" dirty="0"/>
          </a:p>
        </p:txBody>
      </p:sp>
      <p:graphicFrame>
        <p:nvGraphicFramePr>
          <p:cNvPr id="5" name="Grafico 4"/>
          <p:cNvGraphicFramePr/>
          <p:nvPr>
            <p:extLst>
              <p:ext uri="{D42A27DB-BD31-4B8C-83A1-F6EECF244321}">
                <p14:modId xmlns:p14="http://schemas.microsoft.com/office/powerpoint/2010/main" val="4049277617"/>
              </p:ext>
            </p:extLst>
          </p:nvPr>
        </p:nvGraphicFramePr>
        <p:xfrm>
          <a:off x="1551897" y="2780928"/>
          <a:ext cx="6048672" cy="2955776"/>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975833" y="4077072"/>
            <a:ext cx="1152128" cy="646331"/>
          </a:xfrm>
          <a:prstGeom prst="rect">
            <a:avLst/>
          </a:prstGeom>
          <a:noFill/>
        </p:spPr>
        <p:txBody>
          <a:bodyPr wrap="square" rtlCol="0">
            <a:spAutoFit/>
          </a:bodyPr>
          <a:lstStyle/>
          <a:p>
            <a:r>
              <a:rPr lang="it-IT" dirty="0" smtClean="0"/>
              <a:t>SARTA </a:t>
            </a:r>
          </a:p>
          <a:p>
            <a:endParaRPr lang="it-IT" dirty="0" smtClean="0"/>
          </a:p>
        </p:txBody>
      </p:sp>
      <p:sp>
        <p:nvSpPr>
          <p:cNvPr id="6" name="CasellaDiTesto 5"/>
          <p:cNvSpPr txBox="1"/>
          <p:nvPr/>
        </p:nvSpPr>
        <p:spPr>
          <a:xfrm>
            <a:off x="7291524" y="5877272"/>
            <a:ext cx="1368152" cy="646331"/>
          </a:xfrm>
          <a:prstGeom prst="rect">
            <a:avLst/>
          </a:prstGeom>
          <a:noFill/>
        </p:spPr>
        <p:txBody>
          <a:bodyPr wrap="square" rtlCol="0">
            <a:spAutoFit/>
          </a:bodyPr>
          <a:lstStyle/>
          <a:p>
            <a:r>
              <a:rPr lang="it-IT" dirty="0" smtClean="0">
                <a:solidFill>
                  <a:schemeClr val="tx1">
                    <a:lumMod val="95000"/>
                    <a:lumOff val="5000"/>
                  </a:schemeClr>
                </a:solidFill>
              </a:rPr>
              <a:t>Campione: 1</a:t>
            </a:r>
          </a:p>
          <a:p>
            <a:r>
              <a:rPr lang="it-IT" dirty="0" smtClean="0"/>
              <a:t> </a:t>
            </a:r>
            <a:endParaRPr lang="it-IT" dirty="0"/>
          </a:p>
        </p:txBody>
      </p:sp>
    </p:spTree>
  </p:cSld>
  <p:clrMapOvr>
    <a:masterClrMapping/>
  </p:clrMapOvr>
  <p:transition>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LAVORI UOMINI PRIMA SERIE</a:t>
            </a:r>
            <a:endParaRPr lang="it-IT" dirty="0"/>
          </a:p>
        </p:txBody>
      </p:sp>
      <p:graphicFrame>
        <p:nvGraphicFramePr>
          <p:cNvPr id="4" name="Grafico 3"/>
          <p:cNvGraphicFramePr/>
          <p:nvPr>
            <p:extLst>
              <p:ext uri="{D42A27DB-BD31-4B8C-83A1-F6EECF244321}">
                <p14:modId xmlns:p14="http://schemas.microsoft.com/office/powerpoint/2010/main" val="2973395134"/>
              </p:ext>
            </p:extLst>
          </p:nvPr>
        </p:nvGraphicFramePr>
        <p:xfrm>
          <a:off x="755576" y="1861286"/>
          <a:ext cx="6984776" cy="4529334"/>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308304" y="5949280"/>
            <a:ext cx="1512168" cy="369332"/>
          </a:xfrm>
          <a:prstGeom prst="rect">
            <a:avLst/>
          </a:prstGeom>
          <a:noFill/>
        </p:spPr>
        <p:txBody>
          <a:bodyPr wrap="square" rtlCol="0">
            <a:spAutoFit/>
          </a:bodyPr>
          <a:lstStyle/>
          <a:p>
            <a:r>
              <a:rPr lang="it-IT" dirty="0" smtClean="0">
                <a:solidFill>
                  <a:schemeClr val="tx1">
                    <a:lumMod val="95000"/>
                    <a:lumOff val="5000"/>
                  </a:schemeClr>
                </a:solidFill>
              </a:rPr>
              <a:t>Campione: 4</a:t>
            </a:r>
            <a:endParaRPr lang="it-IT" dirty="0">
              <a:solidFill>
                <a:schemeClr val="tx1">
                  <a:lumMod val="95000"/>
                  <a:lumOff val="5000"/>
                </a:schemeClr>
              </a:solidFill>
            </a:endParaRPr>
          </a:p>
        </p:txBody>
      </p:sp>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LAVORI DONNE PRIMA SERIE</a:t>
            </a:r>
            <a:endParaRPr lang="it-IT" dirty="0"/>
          </a:p>
        </p:txBody>
      </p:sp>
      <p:graphicFrame>
        <p:nvGraphicFramePr>
          <p:cNvPr id="4" name="Grafico 3"/>
          <p:cNvGraphicFramePr/>
          <p:nvPr>
            <p:extLst>
              <p:ext uri="{D42A27DB-BD31-4B8C-83A1-F6EECF244321}">
                <p14:modId xmlns:p14="http://schemas.microsoft.com/office/powerpoint/2010/main" val="3677849855"/>
              </p:ext>
            </p:extLst>
          </p:nvPr>
        </p:nvGraphicFramePr>
        <p:xfrm>
          <a:off x="755576" y="2219204"/>
          <a:ext cx="6408712" cy="4046254"/>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271792" y="5942292"/>
            <a:ext cx="1872208" cy="646331"/>
          </a:xfrm>
          <a:prstGeom prst="rect">
            <a:avLst/>
          </a:prstGeom>
          <a:noFill/>
        </p:spPr>
        <p:txBody>
          <a:bodyPr wrap="square" rtlCol="0">
            <a:spAutoFit/>
          </a:bodyPr>
          <a:lstStyle/>
          <a:p>
            <a:r>
              <a:rPr lang="it-IT" dirty="0" smtClean="0">
                <a:solidFill>
                  <a:schemeClr val="tx1">
                    <a:lumMod val="95000"/>
                    <a:lumOff val="5000"/>
                  </a:schemeClr>
                </a:solidFill>
              </a:rPr>
              <a:t>Campione: 5</a:t>
            </a:r>
          </a:p>
          <a:p>
            <a:endParaRPr lang="it-IT" dirty="0">
              <a:solidFill>
                <a:srgbClr val="FFC000"/>
              </a:solidFill>
            </a:endParaRPr>
          </a:p>
        </p:txBody>
      </p:sp>
    </p:spTree>
  </p:cSld>
  <p:clrMapOvr>
    <a:masterClrMapping/>
  </p:clrMapOvr>
  <p:transition>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LAVORI STELLINE SECONDA SERIE</a:t>
            </a:r>
            <a:endParaRPr lang="it-IT" dirty="0"/>
          </a:p>
        </p:txBody>
      </p:sp>
      <p:graphicFrame>
        <p:nvGraphicFramePr>
          <p:cNvPr id="6" name="Grafico 5"/>
          <p:cNvGraphicFramePr/>
          <p:nvPr>
            <p:extLst>
              <p:ext uri="{D42A27DB-BD31-4B8C-83A1-F6EECF244321}">
                <p14:modId xmlns:p14="http://schemas.microsoft.com/office/powerpoint/2010/main" val="3288248858"/>
              </p:ext>
            </p:extLst>
          </p:nvPr>
        </p:nvGraphicFramePr>
        <p:xfrm>
          <a:off x="683568" y="2361295"/>
          <a:ext cx="7200800" cy="3954141"/>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p:cNvSpPr txBox="1"/>
          <p:nvPr/>
        </p:nvSpPr>
        <p:spPr>
          <a:xfrm>
            <a:off x="7164288" y="6381328"/>
            <a:ext cx="1619672" cy="646331"/>
          </a:xfrm>
          <a:prstGeom prst="rect">
            <a:avLst/>
          </a:prstGeom>
          <a:noFill/>
        </p:spPr>
        <p:txBody>
          <a:bodyPr wrap="square" rtlCol="0">
            <a:spAutoFit/>
          </a:bodyPr>
          <a:lstStyle/>
          <a:p>
            <a:r>
              <a:rPr lang="it-IT" dirty="0" smtClean="0">
                <a:solidFill>
                  <a:schemeClr val="tx1">
                    <a:lumMod val="95000"/>
                    <a:lumOff val="5000"/>
                  </a:schemeClr>
                </a:solidFill>
              </a:rPr>
              <a:t>Campione: 44</a:t>
            </a:r>
          </a:p>
          <a:p>
            <a:endParaRPr lang="it-IT" dirty="0"/>
          </a:p>
        </p:txBody>
      </p:sp>
    </p:spTree>
  </p:cSld>
  <p:clrMapOvr>
    <a:masterClrMapping/>
  </p:clrMapOvr>
  <p:transition>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467544" y="404664"/>
            <a:ext cx="8100392" cy="1152128"/>
          </a:xfrm>
        </p:spPr>
        <p:txBody>
          <a:bodyPr>
            <a:normAutofit fontScale="90000"/>
          </a:bodyPr>
          <a:lstStyle/>
          <a:p>
            <a:r>
              <a:rPr lang="it-IT" dirty="0" smtClean="0"/>
              <a:t>LAVORI UOMINI SECONDA SERIE</a:t>
            </a:r>
            <a:endParaRPr lang="it-IT" dirty="0"/>
          </a:p>
        </p:txBody>
      </p:sp>
      <p:sp>
        <p:nvSpPr>
          <p:cNvPr id="5" name="CasellaDiTesto 4"/>
          <p:cNvSpPr txBox="1"/>
          <p:nvPr/>
        </p:nvSpPr>
        <p:spPr>
          <a:xfrm>
            <a:off x="6876256" y="6381328"/>
            <a:ext cx="1944216" cy="646331"/>
          </a:xfrm>
          <a:prstGeom prst="rect">
            <a:avLst/>
          </a:prstGeom>
          <a:noFill/>
        </p:spPr>
        <p:txBody>
          <a:bodyPr wrap="square" rtlCol="0">
            <a:spAutoFit/>
          </a:bodyPr>
          <a:lstStyle/>
          <a:p>
            <a:r>
              <a:rPr lang="it-IT" dirty="0" smtClean="0">
                <a:solidFill>
                  <a:schemeClr val="tx1">
                    <a:lumMod val="95000"/>
                    <a:lumOff val="5000"/>
                  </a:schemeClr>
                </a:solidFill>
              </a:rPr>
              <a:t>Campione: 78</a:t>
            </a:r>
          </a:p>
          <a:p>
            <a:endParaRPr lang="it-IT" dirty="0">
              <a:solidFill>
                <a:srgbClr val="FFC000"/>
              </a:solidFill>
            </a:endParaRPr>
          </a:p>
        </p:txBody>
      </p:sp>
      <p:graphicFrame>
        <p:nvGraphicFramePr>
          <p:cNvPr id="6" name="Grafico 5"/>
          <p:cNvGraphicFramePr/>
          <p:nvPr/>
        </p:nvGraphicFramePr>
        <p:xfrm>
          <a:off x="467544" y="1196752"/>
          <a:ext cx="7488832" cy="52565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683568" y="332656"/>
            <a:ext cx="7848872" cy="1152128"/>
          </a:xfrm>
        </p:spPr>
        <p:txBody>
          <a:bodyPr>
            <a:normAutofit fontScale="90000"/>
          </a:bodyPr>
          <a:lstStyle/>
          <a:p>
            <a:r>
              <a:rPr lang="it-IT" dirty="0" smtClean="0"/>
              <a:t>LAVORI DONNE SECONDA SERIE</a:t>
            </a:r>
            <a:endParaRPr lang="it-IT" dirty="0"/>
          </a:p>
        </p:txBody>
      </p:sp>
      <p:sp>
        <p:nvSpPr>
          <p:cNvPr id="6" name="CasellaDiTesto 5"/>
          <p:cNvSpPr txBox="1"/>
          <p:nvPr/>
        </p:nvSpPr>
        <p:spPr>
          <a:xfrm>
            <a:off x="7164288" y="5908630"/>
            <a:ext cx="1872208" cy="369332"/>
          </a:xfrm>
          <a:prstGeom prst="rect">
            <a:avLst/>
          </a:prstGeom>
          <a:noFill/>
        </p:spPr>
        <p:txBody>
          <a:bodyPr wrap="square" rtlCol="0">
            <a:spAutoFit/>
          </a:bodyPr>
          <a:lstStyle/>
          <a:p>
            <a:r>
              <a:rPr lang="it-IT" dirty="0" smtClean="0">
                <a:solidFill>
                  <a:schemeClr val="tx1">
                    <a:lumMod val="95000"/>
                    <a:lumOff val="5000"/>
                  </a:schemeClr>
                </a:solidFill>
              </a:rPr>
              <a:t>Campione: 44</a:t>
            </a:r>
            <a:endParaRPr lang="it-IT" dirty="0">
              <a:solidFill>
                <a:schemeClr val="tx1">
                  <a:lumMod val="95000"/>
                  <a:lumOff val="5000"/>
                </a:schemeClr>
              </a:solidFill>
            </a:endParaRPr>
          </a:p>
        </p:txBody>
      </p:sp>
      <p:graphicFrame>
        <p:nvGraphicFramePr>
          <p:cNvPr id="5" name="Grafico 4"/>
          <p:cNvGraphicFramePr/>
          <p:nvPr/>
        </p:nvGraphicFramePr>
        <p:xfrm>
          <a:off x="1115616" y="980728"/>
          <a:ext cx="5904656" cy="54726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620688"/>
            <a:ext cx="8229600" cy="1584176"/>
          </a:xfrm>
        </p:spPr>
        <p:txBody>
          <a:bodyPr>
            <a:normAutofit/>
          </a:bodyPr>
          <a:lstStyle/>
          <a:p>
            <a:r>
              <a:rPr lang="it-IT" dirty="0" smtClean="0"/>
              <a:t>LAVORI STELLINE </a:t>
            </a:r>
            <a:br>
              <a:rPr lang="it-IT" dirty="0" smtClean="0"/>
            </a:br>
            <a:r>
              <a:rPr lang="it-IT" dirty="0" smtClean="0"/>
              <a:t>TERZA SERIE</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3374691270"/>
              </p:ext>
            </p:extLst>
          </p:nvPr>
        </p:nvGraphicFramePr>
        <p:xfrm>
          <a:off x="611560" y="2492896"/>
          <a:ext cx="6408712" cy="3872155"/>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236296" y="5877272"/>
            <a:ext cx="2376264" cy="369332"/>
          </a:xfrm>
          <a:prstGeom prst="rect">
            <a:avLst/>
          </a:prstGeom>
          <a:noFill/>
        </p:spPr>
        <p:txBody>
          <a:bodyPr wrap="square" rtlCol="0">
            <a:spAutoFit/>
          </a:bodyPr>
          <a:lstStyle/>
          <a:p>
            <a:r>
              <a:rPr lang="it-IT" dirty="0" smtClean="0">
                <a:solidFill>
                  <a:schemeClr val="tx1">
                    <a:lumMod val="95000"/>
                    <a:lumOff val="5000"/>
                  </a:schemeClr>
                </a:solidFill>
              </a:rPr>
              <a:t>Campione: 25</a:t>
            </a:r>
            <a:endParaRPr lang="it-IT" dirty="0">
              <a:solidFill>
                <a:schemeClr val="tx1">
                  <a:lumMod val="95000"/>
                  <a:lumOff val="5000"/>
                </a:schemeClr>
              </a:solidFill>
            </a:endParaRPr>
          </a:p>
        </p:txBody>
      </p:sp>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515725" y="332656"/>
            <a:ext cx="8229600" cy="1219201"/>
          </a:xfrm>
        </p:spPr>
        <p:txBody>
          <a:bodyPr>
            <a:normAutofit/>
          </a:bodyPr>
          <a:lstStyle/>
          <a:p>
            <a:r>
              <a:rPr lang="it-IT" dirty="0" smtClean="0"/>
              <a:t>LAVORI UOMINI TERZA SERIE</a:t>
            </a:r>
            <a:endParaRPr lang="it-IT" dirty="0"/>
          </a:p>
        </p:txBody>
      </p:sp>
      <p:graphicFrame>
        <p:nvGraphicFramePr>
          <p:cNvPr id="4" name="Grafico 3"/>
          <p:cNvGraphicFramePr/>
          <p:nvPr>
            <p:extLst>
              <p:ext uri="{D42A27DB-BD31-4B8C-83A1-F6EECF244321}">
                <p14:modId xmlns:p14="http://schemas.microsoft.com/office/powerpoint/2010/main" val="678149081"/>
              </p:ext>
            </p:extLst>
          </p:nvPr>
        </p:nvGraphicFramePr>
        <p:xfrm>
          <a:off x="539552" y="1294021"/>
          <a:ext cx="691276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380312" y="5877272"/>
            <a:ext cx="2411760" cy="338554"/>
          </a:xfrm>
          <a:prstGeom prst="rect">
            <a:avLst/>
          </a:prstGeom>
          <a:noFill/>
        </p:spPr>
        <p:txBody>
          <a:bodyPr wrap="square" rtlCol="0">
            <a:spAutoFit/>
          </a:bodyPr>
          <a:lstStyle/>
          <a:p>
            <a:r>
              <a:rPr lang="it-IT" sz="1600" dirty="0" smtClean="0">
                <a:solidFill>
                  <a:schemeClr val="tx1">
                    <a:lumMod val="95000"/>
                    <a:lumOff val="5000"/>
                  </a:schemeClr>
                </a:solidFill>
              </a:rPr>
              <a:t>Campione: 60</a:t>
            </a:r>
            <a:endParaRPr lang="it-IT" sz="1600" dirty="0">
              <a:solidFill>
                <a:schemeClr val="tx1">
                  <a:lumMod val="95000"/>
                  <a:lumOff val="5000"/>
                </a:schemeClr>
              </a:solidFill>
            </a:endParaRPr>
          </a:p>
        </p:txBody>
      </p:sp>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15616" y="836712"/>
            <a:ext cx="6798734" cy="1303867"/>
          </a:xfrm>
        </p:spPr>
        <p:txBody>
          <a:bodyPr/>
          <a:lstStyle/>
          <a:p>
            <a:r>
              <a:rPr lang="it-IT" dirty="0" smtClean="0"/>
              <a:t>I MARTINITT</a:t>
            </a:r>
            <a:endParaRPr lang="it-IT" dirty="0"/>
          </a:p>
        </p:txBody>
      </p:sp>
      <p:sp>
        <p:nvSpPr>
          <p:cNvPr id="5" name="Segnaposto contenuto 1"/>
          <p:cNvSpPr>
            <a:spLocks noGrp="1"/>
          </p:cNvSpPr>
          <p:nvPr>
            <p:ph idx="1"/>
          </p:nvPr>
        </p:nvSpPr>
        <p:spPr>
          <a:xfrm>
            <a:off x="467544" y="2276873"/>
            <a:ext cx="7488832" cy="4032448"/>
          </a:xfrm>
        </p:spPr>
        <p:txBody>
          <a:bodyPr>
            <a:normAutofit lnSpcReduction="10000"/>
          </a:bodyPr>
          <a:lstStyle/>
          <a:p>
            <a:pPr>
              <a:buNone/>
            </a:pPr>
            <a:r>
              <a:rPr lang="it-IT" dirty="0" smtClean="0"/>
              <a:t>   </a:t>
            </a:r>
            <a:r>
              <a:rPr lang="it-IT" sz="2000" dirty="0" smtClean="0"/>
              <a:t>Quella dei Martinitt è una storia antica che si è sviluppata di pari passo con quella di Milano.</a:t>
            </a:r>
            <a:br>
              <a:rPr lang="it-IT" sz="2000" dirty="0" smtClean="0"/>
            </a:br>
            <a:r>
              <a:rPr lang="it-IT" sz="2000" dirty="0" smtClean="0"/>
              <a:t>La fondazione dell’orfanotrofio maschile dei Martinitt risale a quando San Girolamo Emiliani iniziò a raccogliere i ragazzini per le strade per fornirgli accoglienza. Francesco II Sforza, venuto a conoscenza del suo operato, lo invita a Milano offrendogli una dimora dove poter accogliere gli orfani della città. </a:t>
            </a:r>
            <a:br>
              <a:rPr lang="it-IT" sz="2000" dirty="0" smtClean="0"/>
            </a:br>
            <a:r>
              <a:rPr lang="it-IT" sz="2000" dirty="0" smtClean="0"/>
              <a:t>Girolamo nel 1532 realizzò una struttura per                                                               offrire ricovero, assistenza, istruzione ed                                              educazione ai minori poveri e abbandonati.</a:t>
            </a:r>
            <a:br>
              <a:rPr lang="it-IT" sz="2000" dirty="0" smtClean="0"/>
            </a:br>
            <a:r>
              <a:rPr lang="it-IT" sz="2000" dirty="0" smtClean="0"/>
              <a:t> Nel 1934 i Martinitt si spostarono dalla sede</a:t>
            </a:r>
            <a:br>
              <a:rPr lang="it-IT" sz="2000" dirty="0" smtClean="0"/>
            </a:br>
            <a:r>
              <a:rPr lang="it-IT" sz="2000" dirty="0" smtClean="0"/>
              <a:t>storica di San Pietro in Gessate a quella attuale</a:t>
            </a:r>
            <a:br>
              <a:rPr lang="it-IT" sz="2000" dirty="0" smtClean="0"/>
            </a:br>
            <a:r>
              <a:rPr lang="it-IT" sz="2000" dirty="0" smtClean="0"/>
              <a:t> in via </a:t>
            </a:r>
            <a:r>
              <a:rPr lang="it-IT" sz="2000" dirty="0" err="1" smtClean="0"/>
              <a:t>Pitteri</a:t>
            </a:r>
            <a:r>
              <a:rPr lang="it-IT" sz="2000" dirty="0" smtClean="0"/>
              <a:t>, nel quartiere Ortica.</a:t>
            </a:r>
            <a:endParaRPr lang="it-IT" sz="2000" dirty="0"/>
          </a:p>
        </p:txBody>
      </p:sp>
      <p:pic>
        <p:nvPicPr>
          <p:cNvPr id="4" name="Immagine 3" descr="amendolara_classe_3_elementare_1955-56.jpg"/>
          <p:cNvPicPr>
            <a:picLocks noChangeAspect="1"/>
          </p:cNvPicPr>
          <p:nvPr/>
        </p:nvPicPr>
        <p:blipFill>
          <a:blip r:embed="rId2" cstate="print"/>
          <a:srcRect l="-9439" t="-8390" r="-10125" b="10026"/>
          <a:stretch>
            <a:fillRect/>
          </a:stretch>
        </p:blipFill>
        <p:spPr>
          <a:xfrm>
            <a:off x="5076056" y="3943782"/>
            <a:ext cx="3744416" cy="2310384"/>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861614"/>
            <a:ext cx="8229600" cy="1219200"/>
          </a:xfrm>
        </p:spPr>
        <p:txBody>
          <a:bodyPr>
            <a:normAutofit/>
          </a:bodyPr>
          <a:lstStyle/>
          <a:p>
            <a:r>
              <a:rPr lang="it-IT" dirty="0" smtClean="0"/>
              <a:t>LAVORI DONNE TERZA SERIE </a:t>
            </a:r>
            <a:endParaRPr lang="it-IT" dirty="0"/>
          </a:p>
        </p:txBody>
      </p:sp>
      <p:sp>
        <p:nvSpPr>
          <p:cNvPr id="4" name="Segnaposto contenuto 3"/>
          <p:cNvSpPr>
            <a:spLocks noGrp="1"/>
          </p:cNvSpPr>
          <p:nvPr>
            <p:ph idx="1"/>
          </p:nvPr>
        </p:nvSpPr>
        <p:spPr/>
        <p:txBody>
          <a:bodyPr/>
          <a:lstStyle/>
          <a:p>
            <a:pPr>
              <a:buNone/>
            </a:pPr>
            <a:r>
              <a:rPr lang="it-IT" dirty="0" smtClean="0"/>
              <a:t>    </a:t>
            </a:r>
          </a:p>
          <a:p>
            <a:pPr>
              <a:buNone/>
            </a:pPr>
            <a:endParaRPr lang="it-IT" dirty="0"/>
          </a:p>
        </p:txBody>
      </p:sp>
      <p:graphicFrame>
        <p:nvGraphicFramePr>
          <p:cNvPr id="5" name="Grafico 4"/>
          <p:cNvGraphicFramePr>
            <a:graphicFrameLocks/>
          </p:cNvGraphicFramePr>
          <p:nvPr>
            <p:extLst>
              <p:ext uri="{D42A27DB-BD31-4B8C-83A1-F6EECF244321}">
                <p14:modId xmlns:p14="http://schemas.microsoft.com/office/powerpoint/2010/main" val="150533934"/>
              </p:ext>
            </p:extLst>
          </p:nvPr>
        </p:nvGraphicFramePr>
        <p:xfrm>
          <a:off x="755576" y="2312005"/>
          <a:ext cx="626469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7186557" y="5935132"/>
            <a:ext cx="2304256" cy="646331"/>
          </a:xfrm>
          <a:prstGeom prst="rect">
            <a:avLst/>
          </a:prstGeom>
          <a:noFill/>
        </p:spPr>
        <p:txBody>
          <a:bodyPr wrap="square" rtlCol="0">
            <a:spAutoFit/>
          </a:bodyPr>
          <a:lstStyle/>
          <a:p>
            <a:r>
              <a:rPr lang="it-IT" dirty="0" smtClean="0">
                <a:solidFill>
                  <a:schemeClr val="tx1">
                    <a:lumMod val="95000"/>
                    <a:lumOff val="5000"/>
                  </a:schemeClr>
                </a:solidFill>
              </a:rPr>
              <a:t>Campione: 37</a:t>
            </a:r>
          </a:p>
          <a:p>
            <a:endParaRPr lang="it-IT" dirty="0" smtClean="0"/>
          </a:p>
        </p:txBody>
      </p:sp>
      <p:graphicFrame>
        <p:nvGraphicFramePr>
          <p:cNvPr id="7" name="Grafico 6"/>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476672"/>
            <a:ext cx="8208912" cy="1219200"/>
          </a:xfrm>
        </p:spPr>
        <p:txBody>
          <a:bodyPr>
            <a:normAutofit/>
          </a:bodyPr>
          <a:lstStyle/>
          <a:p>
            <a:r>
              <a:rPr lang="it-IT" dirty="0" smtClean="0"/>
              <a:t>LAVORI STELLINE QUARTA SERIE </a:t>
            </a:r>
            <a:endParaRPr lang="it-IT" dirty="0"/>
          </a:p>
        </p:txBody>
      </p:sp>
      <p:sp>
        <p:nvSpPr>
          <p:cNvPr id="2" name="Segnaposto contenuto 1"/>
          <p:cNvSpPr>
            <a:spLocks noGrp="1"/>
          </p:cNvSpPr>
          <p:nvPr>
            <p:ph idx="1"/>
          </p:nvPr>
        </p:nvSpPr>
        <p:spPr/>
        <p:txBody>
          <a:bodyPr/>
          <a:lstStyle/>
          <a:p>
            <a:pPr>
              <a:buNone/>
            </a:pPr>
            <a:r>
              <a:rPr lang="it-IT" dirty="0" smtClean="0"/>
              <a:t>   </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2723455349"/>
              </p:ext>
            </p:extLst>
          </p:nvPr>
        </p:nvGraphicFramePr>
        <p:xfrm>
          <a:off x="683568" y="2410839"/>
          <a:ext cx="640871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308304" y="5935132"/>
            <a:ext cx="1475656" cy="369332"/>
          </a:xfrm>
          <a:prstGeom prst="rect">
            <a:avLst/>
          </a:prstGeom>
          <a:noFill/>
        </p:spPr>
        <p:txBody>
          <a:bodyPr wrap="square" rtlCol="0">
            <a:spAutoFit/>
          </a:bodyPr>
          <a:lstStyle/>
          <a:p>
            <a:r>
              <a:rPr lang="it-IT" dirty="0" smtClean="0">
                <a:solidFill>
                  <a:schemeClr val="tx1">
                    <a:lumMod val="95000"/>
                    <a:lumOff val="5000"/>
                  </a:schemeClr>
                </a:solidFill>
              </a:rPr>
              <a:t>Campione: 2</a:t>
            </a:r>
          </a:p>
        </p:txBody>
      </p:sp>
    </p:spTree>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1433" y="913656"/>
            <a:ext cx="8229600" cy="1219200"/>
          </a:xfrm>
        </p:spPr>
        <p:txBody>
          <a:bodyPr>
            <a:normAutofit/>
          </a:bodyPr>
          <a:lstStyle/>
          <a:p>
            <a:r>
              <a:rPr lang="it-IT" dirty="0" smtClean="0"/>
              <a:t>LAVORI UOMINI QUARTA SERIE</a:t>
            </a:r>
            <a:endParaRPr lang="it-IT" dirty="0"/>
          </a:p>
        </p:txBody>
      </p:sp>
      <p:sp>
        <p:nvSpPr>
          <p:cNvPr id="2" name="Segnaposto contenuto 1"/>
          <p:cNvSpPr>
            <a:spLocks noGrp="1"/>
          </p:cNvSpPr>
          <p:nvPr>
            <p:ph idx="1"/>
          </p:nvPr>
        </p:nvSpPr>
        <p:spPr/>
        <p:txBody>
          <a:bodyPr/>
          <a:lstStyle/>
          <a:p>
            <a:pPr>
              <a:buNone/>
            </a:pPr>
            <a:endParaRPr lang="it-IT" dirty="0" smtClean="0"/>
          </a:p>
          <a:p>
            <a:pPr>
              <a:buNone/>
            </a:pP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1366963224"/>
              </p:ext>
            </p:extLst>
          </p:nvPr>
        </p:nvGraphicFramePr>
        <p:xfrm>
          <a:off x="683568" y="2298715"/>
          <a:ext cx="6459612" cy="4019897"/>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308304" y="5949280"/>
            <a:ext cx="2195736" cy="369332"/>
          </a:xfrm>
          <a:prstGeom prst="rect">
            <a:avLst/>
          </a:prstGeom>
          <a:noFill/>
        </p:spPr>
        <p:txBody>
          <a:bodyPr wrap="square" rtlCol="0">
            <a:spAutoFit/>
          </a:bodyPr>
          <a:lstStyle/>
          <a:p>
            <a:r>
              <a:rPr lang="it-IT" dirty="0" smtClean="0">
                <a:solidFill>
                  <a:schemeClr val="tx1">
                    <a:lumMod val="95000"/>
                    <a:lumOff val="5000"/>
                  </a:schemeClr>
                </a:solidFill>
              </a:rPr>
              <a:t>Campione: 9</a:t>
            </a:r>
            <a:endParaRPr lang="it-IT" dirty="0">
              <a:solidFill>
                <a:schemeClr val="tx1">
                  <a:lumMod val="95000"/>
                  <a:lumOff val="5000"/>
                </a:schemeClr>
              </a:solidFill>
            </a:endParaRPr>
          </a:p>
        </p:txBody>
      </p:sp>
    </p:spTree>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1433" y="832255"/>
            <a:ext cx="8229600" cy="1219200"/>
          </a:xfrm>
        </p:spPr>
        <p:txBody>
          <a:bodyPr>
            <a:normAutofit/>
          </a:bodyPr>
          <a:lstStyle/>
          <a:p>
            <a:r>
              <a:rPr lang="it-IT" dirty="0" smtClean="0"/>
              <a:t>LAVORI DONNE QUARTA SERIE</a:t>
            </a:r>
            <a:endParaRPr lang="it-IT" dirty="0"/>
          </a:p>
        </p:txBody>
      </p:sp>
      <p:sp>
        <p:nvSpPr>
          <p:cNvPr id="2" name="Segnaposto contenuto 1"/>
          <p:cNvSpPr>
            <a:spLocks noGrp="1"/>
          </p:cNvSpPr>
          <p:nvPr>
            <p:ph idx="1"/>
          </p:nvPr>
        </p:nvSpPr>
        <p:spPr/>
        <p:txBody>
          <a:bodyPr/>
          <a:lstStyle/>
          <a:p>
            <a:pPr>
              <a:buNone/>
            </a:pPr>
            <a:r>
              <a:rPr lang="it-IT" dirty="0" smtClean="0"/>
              <a:t> </a:t>
            </a:r>
          </a:p>
          <a:p>
            <a:pPr>
              <a:buNone/>
            </a:pP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1767688334"/>
              </p:ext>
            </p:extLst>
          </p:nvPr>
        </p:nvGraphicFramePr>
        <p:xfrm>
          <a:off x="755576" y="2476688"/>
          <a:ext cx="6336704" cy="3856747"/>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7524328" y="6021288"/>
            <a:ext cx="3744416" cy="646331"/>
          </a:xfrm>
          <a:prstGeom prst="rect">
            <a:avLst/>
          </a:prstGeom>
          <a:noFill/>
        </p:spPr>
        <p:txBody>
          <a:bodyPr wrap="square" rtlCol="0">
            <a:spAutoFit/>
          </a:bodyPr>
          <a:lstStyle/>
          <a:p>
            <a:r>
              <a:rPr lang="it-IT" dirty="0" smtClean="0"/>
              <a:t>Campione: 5</a:t>
            </a:r>
          </a:p>
          <a:p>
            <a:endParaRPr lang="it-IT" dirty="0">
              <a:solidFill>
                <a:schemeClr val="accent4">
                  <a:lumMod val="75000"/>
                </a:schemeClr>
              </a:solidFill>
            </a:endParaRPr>
          </a:p>
        </p:txBody>
      </p:sp>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Considerazioni sul lavoro</a:t>
            </a:r>
            <a:endParaRPr lang="it-IT" i="1" dirty="0"/>
          </a:p>
        </p:txBody>
      </p:sp>
      <p:sp>
        <p:nvSpPr>
          <p:cNvPr id="3" name="Segnaposto contenuto 2"/>
          <p:cNvSpPr>
            <a:spLocks noGrp="1"/>
          </p:cNvSpPr>
          <p:nvPr>
            <p:ph idx="1"/>
          </p:nvPr>
        </p:nvSpPr>
        <p:spPr/>
        <p:txBody>
          <a:bodyPr/>
          <a:lstStyle/>
          <a:p>
            <a:pPr>
              <a:buNone/>
            </a:pPr>
            <a:r>
              <a:rPr lang="it-IT" dirty="0" smtClean="0"/>
              <a:t> </a:t>
            </a:r>
            <a:endParaRPr lang="it-IT" dirty="0"/>
          </a:p>
        </p:txBody>
      </p:sp>
      <p:sp>
        <p:nvSpPr>
          <p:cNvPr id="4" name="CasellaDiTesto 3"/>
          <p:cNvSpPr txBox="1"/>
          <p:nvPr/>
        </p:nvSpPr>
        <p:spPr>
          <a:xfrm>
            <a:off x="1115616" y="2780928"/>
            <a:ext cx="6912768" cy="2554545"/>
          </a:xfrm>
          <a:prstGeom prst="rect">
            <a:avLst/>
          </a:prstGeom>
          <a:noFill/>
        </p:spPr>
        <p:txBody>
          <a:bodyPr wrap="square" rtlCol="0">
            <a:spAutoFit/>
          </a:bodyPr>
          <a:lstStyle/>
          <a:p>
            <a:r>
              <a:rPr lang="it-IT" sz="2000" dirty="0" smtClean="0"/>
              <a:t>Per le donne e le stelline notiamo che i lavori domestici sono i più sviluppati, almeno fino alla seconda serie (1901-1939).                         Dalla terza serie (1940-1959) in poi si possono scorgere mansioni inusuali, nuove e improntate al lavoro in fabbrica.</a:t>
            </a:r>
          </a:p>
          <a:p>
            <a:r>
              <a:rPr lang="it-IT" sz="2000" dirty="0" smtClean="0"/>
              <a:t>Gli uomini, al contrario, svolgevano lavori prettamente manuali con una variazione minima nello scorrere del tempo; essi inoltre, avevano l’opportunità di scegliere tra una vasta gamma di occupazioni (rispetto alle donne).</a:t>
            </a:r>
          </a:p>
        </p:txBody>
      </p:sp>
    </p:spTree>
  </p:cSld>
  <p:clrMapOvr>
    <a:masterClrMapping/>
  </p:clrMapOvr>
  <p:transition>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9652" y="-228748"/>
            <a:ext cx="8229600" cy="1219200"/>
          </a:xfrm>
        </p:spPr>
        <p:txBody>
          <a:bodyPr>
            <a:normAutofit fontScale="90000"/>
          </a:bodyPr>
          <a:lstStyle/>
          <a:p>
            <a:r>
              <a:rPr lang="it-IT" dirty="0" smtClean="0"/>
              <a:t>  </a:t>
            </a:r>
            <a:br>
              <a:rPr lang="it-IT" dirty="0" smtClean="0"/>
            </a:br>
            <a:endParaRPr lang="it-IT" dirty="0"/>
          </a:p>
        </p:txBody>
      </p:sp>
      <p:sp>
        <p:nvSpPr>
          <p:cNvPr id="2" name="Segnaposto contenuto 1"/>
          <p:cNvSpPr>
            <a:spLocks noGrp="1"/>
          </p:cNvSpPr>
          <p:nvPr>
            <p:ph idx="1"/>
          </p:nvPr>
        </p:nvSpPr>
        <p:spPr/>
        <p:txBody>
          <a:bodyPr/>
          <a:lstStyle/>
          <a:p>
            <a:pPr>
              <a:buNone/>
            </a:pPr>
            <a:r>
              <a:rPr lang="it-IT" dirty="0" smtClean="0"/>
              <a:t>  </a:t>
            </a:r>
          </a:p>
          <a:p>
            <a:pPr>
              <a:buNone/>
            </a:pPr>
            <a:endParaRPr lang="it-IT" dirty="0" smtClean="0"/>
          </a:p>
        </p:txBody>
      </p:sp>
      <p:sp>
        <p:nvSpPr>
          <p:cNvPr id="8" name="CasellaDiTesto 7"/>
          <p:cNvSpPr txBox="1"/>
          <p:nvPr/>
        </p:nvSpPr>
        <p:spPr>
          <a:xfrm>
            <a:off x="1691680" y="2665141"/>
            <a:ext cx="1944216" cy="369332"/>
          </a:xfrm>
          <a:prstGeom prst="rect">
            <a:avLst/>
          </a:prstGeom>
          <a:noFill/>
        </p:spPr>
        <p:txBody>
          <a:bodyPr wrap="square" rtlCol="0">
            <a:spAutoFit/>
          </a:bodyPr>
          <a:lstStyle/>
          <a:p>
            <a:r>
              <a:rPr lang="it-IT" dirty="0" smtClean="0"/>
              <a:t>DONNE </a:t>
            </a:r>
            <a:endParaRPr lang="it-IT" dirty="0"/>
          </a:p>
        </p:txBody>
      </p:sp>
      <p:graphicFrame>
        <p:nvGraphicFramePr>
          <p:cNvPr id="12" name="Grafico 11"/>
          <p:cNvGraphicFramePr>
            <a:graphicFrameLocks/>
          </p:cNvGraphicFramePr>
          <p:nvPr>
            <p:extLst>
              <p:ext uri="{D42A27DB-BD31-4B8C-83A1-F6EECF244321}">
                <p14:modId xmlns:p14="http://schemas.microsoft.com/office/powerpoint/2010/main" val="758602673"/>
              </p:ext>
            </p:extLst>
          </p:nvPr>
        </p:nvGraphicFramePr>
        <p:xfrm>
          <a:off x="707740" y="3217325"/>
          <a:ext cx="3788768" cy="2600546"/>
        </p:xfrm>
        <a:graphic>
          <a:graphicData uri="http://schemas.openxmlformats.org/drawingml/2006/chart">
            <c:chart xmlns:c="http://schemas.openxmlformats.org/drawingml/2006/chart" xmlns:r="http://schemas.openxmlformats.org/officeDocument/2006/relationships" r:id="rId2"/>
          </a:graphicData>
        </a:graphic>
      </p:graphicFrame>
      <p:sp>
        <p:nvSpPr>
          <p:cNvPr id="15" name="CasellaDiTesto 14"/>
          <p:cNvSpPr txBox="1"/>
          <p:nvPr/>
        </p:nvSpPr>
        <p:spPr>
          <a:xfrm>
            <a:off x="5508104" y="2671173"/>
            <a:ext cx="2016224" cy="369332"/>
          </a:xfrm>
          <a:prstGeom prst="rect">
            <a:avLst/>
          </a:prstGeom>
          <a:noFill/>
        </p:spPr>
        <p:txBody>
          <a:bodyPr wrap="square" rtlCol="0">
            <a:spAutoFit/>
          </a:bodyPr>
          <a:lstStyle/>
          <a:p>
            <a:r>
              <a:rPr lang="it-IT" dirty="0" smtClean="0"/>
              <a:t>UOMINI</a:t>
            </a:r>
            <a:endParaRPr lang="it-IT" dirty="0"/>
          </a:p>
        </p:txBody>
      </p:sp>
      <p:sp>
        <p:nvSpPr>
          <p:cNvPr id="16" name="CasellaDiTesto 15"/>
          <p:cNvSpPr txBox="1"/>
          <p:nvPr/>
        </p:nvSpPr>
        <p:spPr>
          <a:xfrm>
            <a:off x="821872" y="924102"/>
            <a:ext cx="7565159" cy="1200329"/>
          </a:xfrm>
          <a:prstGeom prst="rect">
            <a:avLst/>
          </a:prstGeom>
          <a:noFill/>
        </p:spPr>
        <p:txBody>
          <a:bodyPr wrap="square" rtlCol="0">
            <a:spAutoFit/>
          </a:bodyPr>
          <a:lstStyle/>
          <a:p>
            <a:pPr algn="ctr"/>
            <a:r>
              <a:rPr lang="it-IT" sz="3600" dirty="0" smtClean="0"/>
              <a:t>STIPENDI INSERVIENTI COLLEGIALI </a:t>
            </a:r>
            <a:endParaRPr lang="it-IT" sz="3600" dirty="0"/>
          </a:p>
        </p:txBody>
      </p:sp>
      <p:graphicFrame>
        <p:nvGraphicFramePr>
          <p:cNvPr id="11" name="Grafico 10"/>
          <p:cNvGraphicFramePr>
            <a:graphicFrameLocks/>
          </p:cNvGraphicFramePr>
          <p:nvPr>
            <p:extLst>
              <p:ext uri="{D42A27DB-BD31-4B8C-83A1-F6EECF244321}">
                <p14:modId xmlns:p14="http://schemas.microsoft.com/office/powerpoint/2010/main" val="3731240128"/>
              </p:ext>
            </p:extLst>
          </p:nvPr>
        </p:nvGraphicFramePr>
        <p:xfrm>
          <a:off x="4604452" y="3221543"/>
          <a:ext cx="3653218" cy="27135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835695" y="1161390"/>
            <a:ext cx="5378267" cy="646331"/>
          </a:xfrm>
          <a:prstGeom prst="rect">
            <a:avLst/>
          </a:prstGeom>
        </p:spPr>
        <p:txBody>
          <a:bodyPr wrap="none">
            <a:spAutoFit/>
          </a:bodyPr>
          <a:lstStyle/>
          <a:p>
            <a:r>
              <a:rPr lang="it-IT" sz="3600" dirty="0" smtClean="0"/>
              <a:t>STIPENDI INSERVIENTI </a:t>
            </a:r>
            <a:endParaRPr lang="it-IT" sz="3600" dirty="0"/>
          </a:p>
        </p:txBody>
      </p:sp>
      <p:graphicFrame>
        <p:nvGraphicFramePr>
          <p:cNvPr id="7" name="Grafico 6"/>
          <p:cNvGraphicFramePr>
            <a:graphicFrameLocks/>
          </p:cNvGraphicFramePr>
          <p:nvPr>
            <p:extLst>
              <p:ext uri="{D42A27DB-BD31-4B8C-83A1-F6EECF244321}">
                <p14:modId xmlns:p14="http://schemas.microsoft.com/office/powerpoint/2010/main" val="3203661813"/>
              </p:ext>
            </p:extLst>
          </p:nvPr>
        </p:nvGraphicFramePr>
        <p:xfrm>
          <a:off x="638400" y="3206819"/>
          <a:ext cx="3960440" cy="2643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a:graphicFrameLocks/>
          </p:cNvGraphicFramePr>
          <p:nvPr>
            <p:extLst>
              <p:ext uri="{D42A27DB-BD31-4B8C-83A1-F6EECF244321}">
                <p14:modId xmlns:p14="http://schemas.microsoft.com/office/powerpoint/2010/main" val="3317210560"/>
              </p:ext>
            </p:extLst>
          </p:nvPr>
        </p:nvGraphicFramePr>
        <p:xfrm>
          <a:off x="4524829" y="3206819"/>
          <a:ext cx="3989237" cy="2728313"/>
        </p:xfrm>
        <a:graphic>
          <a:graphicData uri="http://schemas.openxmlformats.org/drawingml/2006/chart">
            <c:chart xmlns:c="http://schemas.openxmlformats.org/drawingml/2006/chart" xmlns:r="http://schemas.openxmlformats.org/officeDocument/2006/relationships" r:id="rId3"/>
          </a:graphicData>
        </a:graphic>
      </p:graphicFrame>
      <p:sp>
        <p:nvSpPr>
          <p:cNvPr id="9" name="Segnaposto contenuto 1"/>
          <p:cNvSpPr>
            <a:spLocks noGrp="1"/>
          </p:cNvSpPr>
          <p:nvPr>
            <p:ph idx="1"/>
          </p:nvPr>
        </p:nvSpPr>
        <p:spPr/>
        <p:txBody>
          <a:bodyPr/>
          <a:lstStyle/>
          <a:p>
            <a:pPr>
              <a:buNone/>
            </a:pPr>
            <a:r>
              <a:rPr lang="it-IT" dirty="0" smtClean="0"/>
              <a:t>  </a:t>
            </a:r>
          </a:p>
          <a:p>
            <a:pPr>
              <a:buNone/>
            </a:pPr>
            <a:endParaRPr lang="it-IT" dirty="0" smtClean="0"/>
          </a:p>
        </p:txBody>
      </p:sp>
      <p:sp>
        <p:nvSpPr>
          <p:cNvPr id="10" name="CasellaDiTesto 9"/>
          <p:cNvSpPr txBox="1"/>
          <p:nvPr/>
        </p:nvSpPr>
        <p:spPr>
          <a:xfrm>
            <a:off x="1538518" y="2648198"/>
            <a:ext cx="1944216" cy="369332"/>
          </a:xfrm>
          <a:prstGeom prst="rect">
            <a:avLst/>
          </a:prstGeom>
          <a:noFill/>
        </p:spPr>
        <p:txBody>
          <a:bodyPr wrap="square" rtlCol="0">
            <a:spAutoFit/>
          </a:bodyPr>
          <a:lstStyle/>
          <a:p>
            <a:r>
              <a:rPr lang="it-IT" dirty="0" smtClean="0"/>
              <a:t>DONNE </a:t>
            </a:r>
            <a:endParaRPr lang="it-IT" dirty="0"/>
          </a:p>
        </p:txBody>
      </p:sp>
      <p:sp>
        <p:nvSpPr>
          <p:cNvPr id="11" name="CasellaDiTesto 10"/>
          <p:cNvSpPr txBox="1"/>
          <p:nvPr/>
        </p:nvSpPr>
        <p:spPr>
          <a:xfrm>
            <a:off x="5508104" y="2648198"/>
            <a:ext cx="2016224" cy="369332"/>
          </a:xfrm>
          <a:prstGeom prst="rect">
            <a:avLst/>
          </a:prstGeom>
          <a:noFill/>
        </p:spPr>
        <p:txBody>
          <a:bodyPr wrap="square" rtlCol="0">
            <a:spAutoFit/>
          </a:bodyPr>
          <a:lstStyle/>
          <a:p>
            <a:r>
              <a:rPr lang="it-IT" dirty="0" smtClean="0"/>
              <a:t>UOMINI</a:t>
            </a:r>
            <a:endParaRPr lang="it-IT" dirty="0"/>
          </a:p>
        </p:txBody>
      </p:sp>
    </p:spTree>
  </p:cSld>
  <p:clrMapOvr>
    <a:masterClrMapping/>
  </p:clrMapOvr>
  <p:transition>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89874" y="1124744"/>
            <a:ext cx="4188262" cy="646331"/>
          </a:xfrm>
          <a:prstGeom prst="rect">
            <a:avLst/>
          </a:prstGeom>
        </p:spPr>
        <p:txBody>
          <a:bodyPr wrap="none">
            <a:spAutoFit/>
          </a:bodyPr>
          <a:lstStyle/>
          <a:p>
            <a:r>
              <a:rPr lang="it-IT" sz="3600" dirty="0" smtClean="0"/>
              <a:t>STIPENDI CUOCHI</a:t>
            </a:r>
            <a:endParaRPr lang="it-IT" sz="3600" dirty="0"/>
          </a:p>
        </p:txBody>
      </p:sp>
      <p:sp>
        <p:nvSpPr>
          <p:cNvPr id="5" name="CasellaDiTesto 4"/>
          <p:cNvSpPr txBox="1"/>
          <p:nvPr/>
        </p:nvSpPr>
        <p:spPr>
          <a:xfrm>
            <a:off x="1592523" y="2708920"/>
            <a:ext cx="1944216" cy="369332"/>
          </a:xfrm>
          <a:prstGeom prst="rect">
            <a:avLst/>
          </a:prstGeom>
          <a:noFill/>
        </p:spPr>
        <p:txBody>
          <a:bodyPr wrap="square" rtlCol="0">
            <a:spAutoFit/>
          </a:bodyPr>
          <a:lstStyle/>
          <a:p>
            <a:r>
              <a:rPr lang="it-IT" dirty="0" smtClean="0"/>
              <a:t>DONNE </a:t>
            </a:r>
            <a:endParaRPr lang="it-IT" dirty="0"/>
          </a:p>
        </p:txBody>
      </p:sp>
      <p:sp>
        <p:nvSpPr>
          <p:cNvPr id="6" name="CasellaDiTesto 5"/>
          <p:cNvSpPr txBox="1"/>
          <p:nvPr/>
        </p:nvSpPr>
        <p:spPr>
          <a:xfrm>
            <a:off x="5519901" y="2708920"/>
            <a:ext cx="2016224" cy="369332"/>
          </a:xfrm>
          <a:prstGeom prst="rect">
            <a:avLst/>
          </a:prstGeom>
          <a:noFill/>
        </p:spPr>
        <p:txBody>
          <a:bodyPr wrap="square" rtlCol="0">
            <a:spAutoFit/>
          </a:bodyPr>
          <a:lstStyle/>
          <a:p>
            <a:r>
              <a:rPr lang="it-IT" dirty="0" smtClean="0"/>
              <a:t>UOMINI</a:t>
            </a:r>
            <a:endParaRPr lang="it-IT" dirty="0"/>
          </a:p>
        </p:txBody>
      </p:sp>
      <p:graphicFrame>
        <p:nvGraphicFramePr>
          <p:cNvPr id="7" name="Grafico 6"/>
          <p:cNvGraphicFramePr/>
          <p:nvPr>
            <p:extLst>
              <p:ext uri="{D42A27DB-BD31-4B8C-83A1-F6EECF244321}">
                <p14:modId xmlns:p14="http://schemas.microsoft.com/office/powerpoint/2010/main" val="4242586741"/>
              </p:ext>
            </p:extLst>
          </p:nvPr>
        </p:nvGraphicFramePr>
        <p:xfrm>
          <a:off x="682387" y="3244189"/>
          <a:ext cx="3764489" cy="2399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p:nvPr>
            <p:extLst>
              <p:ext uri="{D42A27DB-BD31-4B8C-83A1-F6EECF244321}">
                <p14:modId xmlns:p14="http://schemas.microsoft.com/office/powerpoint/2010/main" val="830199829"/>
              </p:ext>
            </p:extLst>
          </p:nvPr>
        </p:nvGraphicFramePr>
        <p:xfrm>
          <a:off x="4484005" y="3247256"/>
          <a:ext cx="4088017" cy="2400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1052736"/>
            <a:ext cx="4951292" cy="646331"/>
          </a:xfrm>
          <a:prstGeom prst="rect">
            <a:avLst/>
          </a:prstGeom>
        </p:spPr>
        <p:txBody>
          <a:bodyPr wrap="none">
            <a:spAutoFit/>
          </a:bodyPr>
          <a:lstStyle/>
          <a:p>
            <a:r>
              <a:rPr lang="it-IT" sz="3600" dirty="0" smtClean="0"/>
              <a:t>STIPENDI INFERMIERI</a:t>
            </a:r>
            <a:endParaRPr lang="it-IT" sz="3600" dirty="0"/>
          </a:p>
        </p:txBody>
      </p:sp>
      <p:sp>
        <p:nvSpPr>
          <p:cNvPr id="5" name="CasellaDiTesto 4"/>
          <p:cNvSpPr txBox="1"/>
          <p:nvPr/>
        </p:nvSpPr>
        <p:spPr>
          <a:xfrm>
            <a:off x="1727684" y="2708920"/>
            <a:ext cx="1944216" cy="369332"/>
          </a:xfrm>
          <a:prstGeom prst="rect">
            <a:avLst/>
          </a:prstGeom>
          <a:noFill/>
        </p:spPr>
        <p:txBody>
          <a:bodyPr wrap="square" rtlCol="0">
            <a:spAutoFit/>
          </a:bodyPr>
          <a:lstStyle/>
          <a:p>
            <a:r>
              <a:rPr lang="it-IT" dirty="0" smtClean="0"/>
              <a:t>DONNE </a:t>
            </a:r>
            <a:endParaRPr lang="it-IT" dirty="0"/>
          </a:p>
        </p:txBody>
      </p:sp>
      <p:sp>
        <p:nvSpPr>
          <p:cNvPr id="6" name="CasellaDiTesto 5"/>
          <p:cNvSpPr txBox="1"/>
          <p:nvPr/>
        </p:nvSpPr>
        <p:spPr>
          <a:xfrm>
            <a:off x="5796136" y="2708920"/>
            <a:ext cx="2016224" cy="369332"/>
          </a:xfrm>
          <a:prstGeom prst="rect">
            <a:avLst/>
          </a:prstGeom>
          <a:noFill/>
        </p:spPr>
        <p:txBody>
          <a:bodyPr wrap="square" rtlCol="0">
            <a:spAutoFit/>
          </a:bodyPr>
          <a:lstStyle/>
          <a:p>
            <a:r>
              <a:rPr lang="it-IT" dirty="0" smtClean="0"/>
              <a:t>UOMINI</a:t>
            </a:r>
          </a:p>
        </p:txBody>
      </p:sp>
      <p:graphicFrame>
        <p:nvGraphicFramePr>
          <p:cNvPr id="12" name="Grafico 11"/>
          <p:cNvGraphicFramePr/>
          <p:nvPr>
            <p:extLst>
              <p:ext uri="{D42A27DB-BD31-4B8C-83A1-F6EECF244321}">
                <p14:modId xmlns:p14="http://schemas.microsoft.com/office/powerpoint/2010/main" val="3458877970"/>
              </p:ext>
            </p:extLst>
          </p:nvPr>
        </p:nvGraphicFramePr>
        <p:xfrm>
          <a:off x="827584" y="3212976"/>
          <a:ext cx="3744416" cy="2527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ico 12"/>
          <p:cNvGraphicFramePr/>
          <p:nvPr>
            <p:extLst>
              <p:ext uri="{D42A27DB-BD31-4B8C-83A1-F6EECF244321}">
                <p14:modId xmlns:p14="http://schemas.microsoft.com/office/powerpoint/2010/main" val="115958454"/>
              </p:ext>
            </p:extLst>
          </p:nvPr>
        </p:nvGraphicFramePr>
        <p:xfrm>
          <a:off x="4553399" y="3212976"/>
          <a:ext cx="3600400" cy="2592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47864" y="1052736"/>
            <a:ext cx="2232599" cy="646331"/>
          </a:xfrm>
          <a:prstGeom prst="rect">
            <a:avLst/>
          </a:prstGeom>
        </p:spPr>
        <p:txBody>
          <a:bodyPr wrap="none">
            <a:spAutoFit/>
          </a:bodyPr>
          <a:lstStyle/>
          <a:p>
            <a:r>
              <a:rPr lang="it-IT" sz="3600" dirty="0" smtClean="0"/>
              <a:t>STIPENDI</a:t>
            </a:r>
            <a:endParaRPr lang="it-IT" sz="3600" dirty="0"/>
          </a:p>
        </p:txBody>
      </p:sp>
      <p:sp>
        <p:nvSpPr>
          <p:cNvPr id="5" name="CasellaDiTesto 4"/>
          <p:cNvSpPr txBox="1"/>
          <p:nvPr/>
        </p:nvSpPr>
        <p:spPr>
          <a:xfrm>
            <a:off x="1709410" y="2588676"/>
            <a:ext cx="1944216" cy="369332"/>
          </a:xfrm>
          <a:prstGeom prst="rect">
            <a:avLst/>
          </a:prstGeom>
          <a:noFill/>
        </p:spPr>
        <p:txBody>
          <a:bodyPr wrap="square" rtlCol="0">
            <a:spAutoFit/>
          </a:bodyPr>
          <a:lstStyle/>
          <a:p>
            <a:r>
              <a:rPr lang="it-IT" dirty="0" smtClean="0"/>
              <a:t>SARTA </a:t>
            </a:r>
            <a:endParaRPr lang="it-IT" dirty="0"/>
          </a:p>
        </p:txBody>
      </p:sp>
      <p:sp>
        <p:nvSpPr>
          <p:cNvPr id="6" name="CasellaDiTesto 5"/>
          <p:cNvSpPr txBox="1"/>
          <p:nvPr/>
        </p:nvSpPr>
        <p:spPr>
          <a:xfrm>
            <a:off x="5395737" y="2596026"/>
            <a:ext cx="2016224" cy="369332"/>
          </a:xfrm>
          <a:prstGeom prst="rect">
            <a:avLst/>
          </a:prstGeom>
          <a:noFill/>
        </p:spPr>
        <p:txBody>
          <a:bodyPr wrap="square" rtlCol="0">
            <a:spAutoFit/>
          </a:bodyPr>
          <a:lstStyle/>
          <a:p>
            <a:r>
              <a:rPr lang="it-IT" dirty="0" smtClean="0"/>
              <a:t>FUOCHISTA</a:t>
            </a:r>
          </a:p>
        </p:txBody>
      </p:sp>
      <p:graphicFrame>
        <p:nvGraphicFramePr>
          <p:cNvPr id="7" name="Grafico 6"/>
          <p:cNvGraphicFramePr/>
          <p:nvPr>
            <p:extLst>
              <p:ext uri="{D42A27DB-BD31-4B8C-83A1-F6EECF244321}">
                <p14:modId xmlns:p14="http://schemas.microsoft.com/office/powerpoint/2010/main" val="2351067283"/>
              </p:ext>
            </p:extLst>
          </p:nvPr>
        </p:nvGraphicFramePr>
        <p:xfrm>
          <a:off x="4567644" y="3037329"/>
          <a:ext cx="3892787"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p:nvPr/>
        </p:nvGraphicFramePr>
        <p:xfrm>
          <a:off x="611560" y="2996952"/>
          <a:ext cx="4176464" cy="28083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martinitt-3.jpg"/>
          <p:cNvPicPr>
            <a:picLocks noChangeAspect="1"/>
          </p:cNvPicPr>
          <p:nvPr/>
        </p:nvPicPr>
        <p:blipFill>
          <a:blip r:embed="rId2" cstate="print"/>
          <a:srcRect b="12983"/>
          <a:stretch>
            <a:fillRect/>
          </a:stretch>
        </p:blipFill>
        <p:spPr>
          <a:xfrm>
            <a:off x="4499992" y="3573016"/>
            <a:ext cx="4074368" cy="2815019"/>
          </a:xfrm>
          <a:prstGeom prst="rect">
            <a:avLst/>
          </a:prstGeom>
          <a:ln>
            <a:noFill/>
          </a:ln>
          <a:effectLst>
            <a:softEdge rad="112500"/>
          </a:effectLst>
        </p:spPr>
      </p:pic>
      <p:sp>
        <p:nvSpPr>
          <p:cNvPr id="3" name="Titolo 2"/>
          <p:cNvSpPr>
            <a:spLocks noGrp="1"/>
          </p:cNvSpPr>
          <p:nvPr>
            <p:ph type="title"/>
          </p:nvPr>
        </p:nvSpPr>
        <p:spPr>
          <a:xfrm>
            <a:off x="1043608" y="764704"/>
            <a:ext cx="6798734" cy="1303867"/>
          </a:xfrm>
        </p:spPr>
        <p:txBody>
          <a:bodyPr/>
          <a:lstStyle/>
          <a:p>
            <a:r>
              <a:rPr lang="it-IT" dirty="0" smtClean="0"/>
              <a:t>  LE STELLINE</a:t>
            </a:r>
            <a:endParaRPr lang="it-IT" dirty="0"/>
          </a:p>
        </p:txBody>
      </p:sp>
      <p:sp>
        <p:nvSpPr>
          <p:cNvPr id="2" name="Segnaposto contenuto 1"/>
          <p:cNvSpPr>
            <a:spLocks noGrp="1"/>
          </p:cNvSpPr>
          <p:nvPr>
            <p:ph idx="1"/>
          </p:nvPr>
        </p:nvSpPr>
        <p:spPr>
          <a:xfrm>
            <a:off x="683568" y="2564904"/>
            <a:ext cx="7344816" cy="3459145"/>
          </a:xfrm>
        </p:spPr>
        <p:txBody>
          <a:bodyPr>
            <a:normAutofit fontScale="92500" lnSpcReduction="20000"/>
          </a:bodyPr>
          <a:lstStyle/>
          <a:p>
            <a:r>
              <a:rPr lang="it-IT" sz="1800" dirty="0" smtClean="0"/>
              <a:t>Le Stelline erano delle orfane Milanesi.  Presero il nome del monastero   dell'ordine delle monache benedettine di Santa Maria della Stella</a:t>
            </a:r>
          </a:p>
          <a:p>
            <a:r>
              <a:rPr lang="it-IT" sz="1800" dirty="0" smtClean="0"/>
              <a:t> Nel secolo XVI San Carlo Borromeo collocò, nel monastero di Santa Maria della Stella, l’ospedale dei poveri mendicanti.</a:t>
            </a:r>
          </a:p>
          <a:p>
            <a:r>
              <a:rPr lang="it-IT" sz="1800" dirty="0" smtClean="0"/>
              <a:t>Nel 1758 il governo asburgico suddivise gli</a:t>
            </a:r>
            <a:br>
              <a:rPr lang="it-IT" sz="1800" dirty="0" smtClean="0"/>
            </a:br>
            <a:r>
              <a:rPr lang="it-IT" sz="1800" dirty="0" smtClean="0"/>
              <a:t> orfani maschi dalle femmine.</a:t>
            </a:r>
          </a:p>
          <a:p>
            <a:r>
              <a:rPr lang="it-IT" sz="1800" dirty="0" smtClean="0"/>
              <a:t>Le stelline rimasero in tale edificio                                                                             fino al 1971.</a:t>
            </a:r>
          </a:p>
          <a:p>
            <a:r>
              <a:rPr lang="it-IT" sz="1800" dirty="0" smtClean="0">
                <a:latin typeface="+mj-lt"/>
                <a:cs typeface="Times New Roman" pitchFamily="18" charset="0"/>
              </a:rPr>
              <a:t>Uno degli obiettivi principali                                                                    dell’orfanotrofio fu quello di                                                                                  educare delle buone madri di famiglia. </a:t>
            </a:r>
          </a:p>
          <a:p>
            <a:r>
              <a:rPr lang="it-IT" sz="1800" dirty="0" smtClean="0">
                <a:latin typeface="+mj-lt"/>
                <a:cs typeface="Times New Roman" pitchFamily="18" charset="0"/>
              </a:rPr>
              <a:t>L’attuale sede si trova in corso magenta 57.                                                                </a:t>
            </a:r>
            <a:endParaRPr lang="it-IT" sz="1800" dirty="0" smtClean="0">
              <a:latin typeface="+mj-lt"/>
            </a:endParaRPr>
          </a:p>
          <a:p>
            <a:pPr>
              <a:buNone/>
            </a:pPr>
            <a:endParaRPr lang="it-IT" dirty="0"/>
          </a:p>
        </p:txBody>
      </p:sp>
    </p:spTree>
  </p:cSld>
  <p:clrMapOvr>
    <a:masterClrMapping/>
  </p:clrMapOvr>
  <p:transition>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47864" y="1124744"/>
            <a:ext cx="2232599" cy="646331"/>
          </a:xfrm>
          <a:prstGeom prst="rect">
            <a:avLst/>
          </a:prstGeom>
        </p:spPr>
        <p:txBody>
          <a:bodyPr wrap="none">
            <a:spAutoFit/>
          </a:bodyPr>
          <a:lstStyle/>
          <a:p>
            <a:r>
              <a:rPr lang="it-IT" sz="3600" dirty="0" smtClean="0"/>
              <a:t>STIPENDI</a:t>
            </a:r>
            <a:endParaRPr lang="it-IT" sz="3600" dirty="0"/>
          </a:p>
        </p:txBody>
      </p:sp>
      <p:sp>
        <p:nvSpPr>
          <p:cNvPr id="5" name="CasellaDiTesto 4"/>
          <p:cNvSpPr txBox="1"/>
          <p:nvPr/>
        </p:nvSpPr>
        <p:spPr>
          <a:xfrm>
            <a:off x="1835696" y="2584030"/>
            <a:ext cx="1944216" cy="369332"/>
          </a:xfrm>
          <a:prstGeom prst="rect">
            <a:avLst/>
          </a:prstGeom>
          <a:noFill/>
        </p:spPr>
        <p:txBody>
          <a:bodyPr wrap="square" rtlCol="0">
            <a:spAutoFit/>
          </a:bodyPr>
          <a:lstStyle/>
          <a:p>
            <a:r>
              <a:rPr lang="it-IT" dirty="0" smtClean="0"/>
              <a:t>PORTINAIA </a:t>
            </a:r>
            <a:endParaRPr lang="it-IT" dirty="0"/>
          </a:p>
        </p:txBody>
      </p:sp>
      <p:sp>
        <p:nvSpPr>
          <p:cNvPr id="6" name="CasellaDiTesto 5"/>
          <p:cNvSpPr txBox="1"/>
          <p:nvPr/>
        </p:nvSpPr>
        <p:spPr>
          <a:xfrm>
            <a:off x="5940152" y="2584030"/>
            <a:ext cx="2016224" cy="369332"/>
          </a:xfrm>
          <a:prstGeom prst="rect">
            <a:avLst/>
          </a:prstGeom>
          <a:noFill/>
        </p:spPr>
        <p:txBody>
          <a:bodyPr wrap="square" rtlCol="0">
            <a:spAutoFit/>
          </a:bodyPr>
          <a:lstStyle/>
          <a:p>
            <a:r>
              <a:rPr lang="it-IT" dirty="0" smtClean="0"/>
              <a:t>FALEGNAME</a:t>
            </a:r>
          </a:p>
        </p:txBody>
      </p:sp>
      <p:graphicFrame>
        <p:nvGraphicFramePr>
          <p:cNvPr id="7" name="Grafico 6"/>
          <p:cNvGraphicFramePr/>
          <p:nvPr>
            <p:extLst>
              <p:ext uri="{D42A27DB-BD31-4B8C-83A1-F6EECF244321}">
                <p14:modId xmlns:p14="http://schemas.microsoft.com/office/powerpoint/2010/main" val="1942692379"/>
              </p:ext>
            </p:extLst>
          </p:nvPr>
        </p:nvGraphicFramePr>
        <p:xfrm>
          <a:off x="683568" y="3140968"/>
          <a:ext cx="396044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p:nvPr>
            <p:extLst>
              <p:ext uri="{D42A27DB-BD31-4B8C-83A1-F6EECF244321}">
                <p14:modId xmlns:p14="http://schemas.microsoft.com/office/powerpoint/2010/main" val="3681120771"/>
              </p:ext>
            </p:extLst>
          </p:nvPr>
        </p:nvGraphicFramePr>
        <p:xfrm>
          <a:off x="4644008" y="3104964"/>
          <a:ext cx="3816424" cy="2448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extLst>
              <p:ext uri="{D42A27DB-BD31-4B8C-83A1-F6EECF244321}">
                <p14:modId xmlns:p14="http://schemas.microsoft.com/office/powerpoint/2010/main" val="2299015485"/>
              </p:ext>
            </p:extLst>
          </p:nvPr>
        </p:nvGraphicFramePr>
        <p:xfrm>
          <a:off x="1835696" y="2420888"/>
          <a:ext cx="540060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3176360" y="1124744"/>
            <a:ext cx="2719271" cy="1200329"/>
          </a:xfrm>
          <a:prstGeom prst="rect">
            <a:avLst/>
          </a:prstGeom>
        </p:spPr>
        <p:txBody>
          <a:bodyPr wrap="none">
            <a:spAutoFit/>
          </a:bodyPr>
          <a:lstStyle/>
          <a:p>
            <a:r>
              <a:rPr lang="it-IT" sz="3600" dirty="0" smtClean="0"/>
              <a:t>MURATORE</a:t>
            </a:r>
          </a:p>
          <a:p>
            <a:endParaRPr lang="it-IT" sz="3600" dirty="0"/>
          </a:p>
        </p:txBody>
      </p:sp>
    </p:spTree>
  </p:cSld>
  <p:clrMapOvr>
    <a:masterClrMapping/>
  </p:clrMapOvr>
  <p:transition>
    <p:spli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Considerazioni sugli stipendi</a:t>
            </a:r>
            <a:endParaRPr lang="it-IT" i="1" dirty="0"/>
          </a:p>
        </p:txBody>
      </p:sp>
      <p:sp>
        <p:nvSpPr>
          <p:cNvPr id="4" name="CasellaDiTesto 3"/>
          <p:cNvSpPr txBox="1"/>
          <p:nvPr/>
        </p:nvSpPr>
        <p:spPr>
          <a:xfrm>
            <a:off x="1115616" y="2708920"/>
            <a:ext cx="6912768" cy="2862322"/>
          </a:xfrm>
          <a:prstGeom prst="rect">
            <a:avLst/>
          </a:prstGeom>
          <a:noFill/>
        </p:spPr>
        <p:txBody>
          <a:bodyPr wrap="square" rtlCol="0">
            <a:spAutoFit/>
          </a:bodyPr>
          <a:lstStyle/>
          <a:p>
            <a:r>
              <a:rPr lang="it-IT" dirty="0" smtClean="0"/>
              <a:t>Per quanto riguarda gli inservienti collegiali le donne erano meglio retribuite; tra gli inservienti normali, invece, erano gli uomini a guadagnare di più e si osserva un picco negli anni ‘70 per entrambi i sessi. Sia i cuochi che le cuoche hanno sempre avuto stipendi dignitosi nonostante dagli anni ‘40 in poi si possa osservare un calo (dovuto alla guerra).                                   Per quanto riguarda il lavoro di infermiere gli uomini si sono sempre trovati in ottima posizione a differenze delle donne che hanno iniziato a ricevere delle paghe sempre maggiori solamente dopo 50 anni di stallo (1900-1950).</a:t>
            </a:r>
          </a:p>
          <a:p>
            <a:r>
              <a:rPr lang="it-IT" dirty="0" smtClean="0"/>
              <a:t>In conclusione si può notare che le retribuzioni degli uomini sono, solitamente, maggiori di quelle delle donne.</a:t>
            </a:r>
          </a:p>
        </p:txBody>
      </p:sp>
    </p:spTree>
  </p:cSld>
  <p:clrMapOvr>
    <a:masterClrMapping/>
  </p:clrMapOvr>
  <p:transition>
    <p:spli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467544" y="1268760"/>
            <a:ext cx="8305800" cy="1981200"/>
          </a:xfrm>
        </p:spPr>
        <p:txBody>
          <a:bodyPr/>
          <a:lstStyle/>
          <a:p>
            <a:r>
              <a:rPr lang="it-IT" sz="4400" dirty="0" smtClean="0"/>
              <a:t>INTERVISTA ALLE EX STELLINE</a:t>
            </a:r>
            <a:endParaRPr lang="it-IT" sz="4400" i="1" dirty="0"/>
          </a:p>
        </p:txBody>
      </p:sp>
      <p:sp>
        <p:nvSpPr>
          <p:cNvPr id="2" name="Sottotitolo 1"/>
          <p:cNvSpPr>
            <a:spLocks noGrp="1"/>
          </p:cNvSpPr>
          <p:nvPr>
            <p:ph type="subTitle" idx="1"/>
          </p:nvPr>
        </p:nvSpPr>
        <p:spPr>
          <a:xfrm>
            <a:off x="395536" y="3789040"/>
            <a:ext cx="8305800" cy="1143000"/>
          </a:xfrm>
        </p:spPr>
        <p:txBody>
          <a:bodyPr/>
          <a:lstStyle/>
          <a:p>
            <a:r>
              <a:rPr lang="it-IT" sz="2400" i="1" dirty="0" smtClean="0"/>
              <a:t>Silvana e Graziella</a:t>
            </a:r>
            <a:endParaRPr lang="it-IT" sz="2400" i="1" dirty="0"/>
          </a:p>
        </p:txBody>
      </p:sp>
    </p:spTree>
  </p:cSld>
  <p:clrMapOvr>
    <a:masterClrMapping/>
  </p:clrMapOvr>
  <p:transition>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344738" y="915988"/>
            <a:ext cx="6799262" cy="1303337"/>
          </a:xfrm>
        </p:spPr>
        <p:txBody>
          <a:bodyPr/>
          <a:lstStyle/>
          <a:p>
            <a:r>
              <a:rPr lang="it-IT" dirty="0" smtClean="0"/>
              <a:t> </a:t>
            </a:r>
            <a:endParaRPr lang="it-IT" dirty="0"/>
          </a:p>
        </p:txBody>
      </p:sp>
      <p:pic>
        <p:nvPicPr>
          <p:cNvPr id="4" name="Immagine 3" descr="780f68ea-eabe-41c2-a210-381f991f2ab1.jpg"/>
          <p:cNvPicPr>
            <a:picLocks noChangeAspect="1"/>
          </p:cNvPicPr>
          <p:nvPr/>
        </p:nvPicPr>
        <p:blipFill>
          <a:blip r:embed="rId2" cstate="print"/>
          <a:srcRect l="1963" t="16400" r="13538" b="5901"/>
          <a:stretch>
            <a:fillRect/>
          </a:stretch>
        </p:blipFill>
        <p:spPr>
          <a:xfrm rot="5400000">
            <a:off x="2766811" y="1201741"/>
            <a:ext cx="3744416" cy="2582311"/>
          </a:xfrm>
          <a:prstGeom prst="rect">
            <a:avLst/>
          </a:prstGeom>
          <a:ln>
            <a:noFill/>
          </a:ln>
          <a:effectLst>
            <a:softEdge rad="112500"/>
          </a:effectLst>
        </p:spPr>
      </p:pic>
      <p:sp>
        <p:nvSpPr>
          <p:cNvPr id="3" name="Segnaposto contenuto 2"/>
          <p:cNvSpPr>
            <a:spLocks noGrp="1"/>
          </p:cNvSpPr>
          <p:nvPr>
            <p:ph idx="4294967295"/>
          </p:nvPr>
        </p:nvSpPr>
        <p:spPr>
          <a:xfrm>
            <a:off x="395536" y="548680"/>
            <a:ext cx="3312368" cy="3300338"/>
          </a:xfrm>
        </p:spPr>
        <p:txBody>
          <a:bodyPr>
            <a:normAutofit lnSpcReduction="10000"/>
          </a:bodyPr>
          <a:lstStyle/>
          <a:p>
            <a:pPr>
              <a:buNone/>
            </a:pPr>
            <a:r>
              <a:rPr lang="it-IT" i="1" dirty="0" smtClean="0"/>
              <a:t>    Silvana è nata nel 1942 a Milano, entra nell’istituto nell’ottobre del 1949 e viene dimessa il 12 aprile 1959. Graziella invece è nata nel 1940 a Reggio Emilia, entra nell’istituto nel settembre 1949 ed esce nel dicembre 1959</a:t>
            </a:r>
            <a:r>
              <a:rPr lang="it-IT" dirty="0" smtClean="0"/>
              <a:t>.</a:t>
            </a:r>
            <a:endParaRPr lang="it-IT" dirty="0"/>
          </a:p>
        </p:txBody>
      </p:sp>
      <p:pic>
        <p:nvPicPr>
          <p:cNvPr id="5" name="Immagine 4" descr="7131a55f-cc76-495d-b540-e62af5a2b3a1.jpg"/>
          <p:cNvPicPr>
            <a:picLocks noChangeAspect="1"/>
          </p:cNvPicPr>
          <p:nvPr/>
        </p:nvPicPr>
        <p:blipFill>
          <a:blip r:embed="rId3" cstate="print"/>
          <a:srcRect l="6688" t="15350" r="2751" b="10101"/>
          <a:stretch>
            <a:fillRect/>
          </a:stretch>
        </p:blipFill>
        <p:spPr>
          <a:xfrm rot="5400000">
            <a:off x="5282062" y="1350786"/>
            <a:ext cx="3816423" cy="2356227"/>
          </a:xfrm>
          <a:prstGeom prst="rect">
            <a:avLst/>
          </a:prstGeom>
          <a:ln>
            <a:noFill/>
          </a:ln>
          <a:effectLst>
            <a:softEdge rad="112500"/>
          </a:effectLst>
        </p:spPr>
      </p:pic>
      <p:pic>
        <p:nvPicPr>
          <p:cNvPr id="6" name="Immagine 5" descr="f957f671-1559-407b-8942-9aac8f290c7e.jpg"/>
          <p:cNvPicPr>
            <a:picLocks noChangeAspect="1"/>
          </p:cNvPicPr>
          <p:nvPr/>
        </p:nvPicPr>
        <p:blipFill>
          <a:blip r:embed="rId4" cstate="print"/>
          <a:srcRect l="2751" t="25850" r="3937" b="29000"/>
          <a:stretch>
            <a:fillRect/>
          </a:stretch>
        </p:blipFill>
        <p:spPr>
          <a:xfrm>
            <a:off x="3563888" y="4581128"/>
            <a:ext cx="4914139" cy="1783296"/>
          </a:xfrm>
          <a:prstGeom prst="rect">
            <a:avLst/>
          </a:prstGeom>
          <a:ln>
            <a:noFill/>
          </a:ln>
          <a:effectLst>
            <a:softEdge rad="112500"/>
          </a:effectLst>
        </p:spPr>
      </p:pic>
      <p:pic>
        <p:nvPicPr>
          <p:cNvPr id="7" name="Immagine 6" descr="84cd5acc-da32-4821-86a8-a92a59de7b8d.jpg"/>
          <p:cNvPicPr>
            <a:picLocks noChangeAspect="1"/>
          </p:cNvPicPr>
          <p:nvPr/>
        </p:nvPicPr>
        <p:blipFill>
          <a:blip r:embed="rId5" cstate="print"/>
          <a:srcRect l="12151" t="12201" r="11364" b="5244"/>
          <a:stretch>
            <a:fillRect/>
          </a:stretch>
        </p:blipFill>
        <p:spPr>
          <a:xfrm rot="5400000">
            <a:off x="780991" y="3763625"/>
            <a:ext cx="2757482" cy="2232248"/>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8999538" y="260350"/>
            <a:ext cx="144462" cy="144463"/>
          </a:xfrm>
        </p:spPr>
        <p:txBody>
          <a:bodyPr>
            <a:normAutofit fontScale="90000"/>
          </a:bodyPr>
          <a:lstStyle/>
          <a:p>
            <a:pPr algn="ctr"/>
            <a:r>
              <a:rPr lang="it-IT" dirty="0" smtClean="0"/>
              <a:t>  </a:t>
            </a:r>
            <a:endParaRPr lang="it-IT" dirty="0"/>
          </a:p>
        </p:txBody>
      </p:sp>
      <p:sp>
        <p:nvSpPr>
          <p:cNvPr id="2" name="Segnaposto contenuto 1"/>
          <p:cNvSpPr>
            <a:spLocks noGrp="1"/>
          </p:cNvSpPr>
          <p:nvPr>
            <p:ph idx="4294967295"/>
          </p:nvPr>
        </p:nvSpPr>
        <p:spPr>
          <a:xfrm>
            <a:off x="683568" y="1052736"/>
            <a:ext cx="7920880" cy="5256584"/>
          </a:xfrm>
        </p:spPr>
        <p:txBody>
          <a:bodyPr>
            <a:normAutofit fontScale="92500" lnSpcReduction="20000"/>
          </a:bodyPr>
          <a:lstStyle/>
          <a:p>
            <a:pPr>
              <a:buNone/>
            </a:pPr>
            <a:endParaRPr lang="it-IT" sz="1900" dirty="0" smtClean="0"/>
          </a:p>
          <a:p>
            <a:pPr lvl="0"/>
            <a:r>
              <a:rPr lang="it-IT" sz="1900" i="1" dirty="0" smtClean="0"/>
              <a:t>Che lavoro svolgevate all’interno dell’orfanotrofio?</a:t>
            </a:r>
          </a:p>
          <a:p>
            <a:pPr>
              <a:buNone/>
            </a:pPr>
            <a:r>
              <a:rPr lang="it-IT" sz="1900" dirty="0" smtClean="0"/>
              <a:t>Graziella risponde che non c’era un lavoro e proprio, perché ognuno aveva le proprie mansioni da svolgere.</a:t>
            </a:r>
          </a:p>
          <a:p>
            <a:pPr>
              <a:buNone/>
            </a:pPr>
            <a:r>
              <a:rPr lang="it-IT" sz="1900" dirty="0" smtClean="0"/>
              <a:t>     Successivamente durante l’avviamento al lavoro fatto a scuola, venivano assegnate mensilmente delle incombenze, ma il lavoro vero e proprio è arrivato solo fuori dall’orfanotrofio.</a:t>
            </a:r>
          </a:p>
          <a:p>
            <a:pPr lvl="0"/>
            <a:r>
              <a:rPr lang="it-IT" sz="1900" i="1" dirty="0" smtClean="0"/>
              <a:t>“Com’era strutturata una giornata nell’istituto dalla mattina fino alla sera?”  </a:t>
            </a:r>
          </a:p>
          <a:p>
            <a:pPr>
              <a:buNone/>
            </a:pPr>
            <a:r>
              <a:rPr lang="it-IT" sz="1900" dirty="0" smtClean="0"/>
              <a:t>Silvana interviene dicendo che si alzavano alle 6:15 del mattino, si preparavano e andavano a Messa. Una volta terminata, andavano a fare colazione. Successivamente tornavano nei dormitori, rifacevano il letto e andavano a scuola. Alle 12:30 uscivano, andavano a pranzo e dopo c’era la ricreazione. Il pomeriggio si facevano i compiti.</a:t>
            </a:r>
          </a:p>
          <a:p>
            <a:pPr>
              <a:buNone/>
            </a:pPr>
            <a:r>
              <a:rPr lang="it-IT" sz="1900" dirty="0" smtClean="0"/>
              <a:t>Finita la sessione di compiti, le Stelline andavano a recitare il Rosario, cenavano e per le 21:30 e andavano a dormire.</a:t>
            </a:r>
          </a:p>
          <a:p>
            <a:pPr>
              <a:buNone/>
            </a:pPr>
            <a:endParaRPr lang="it-IT" sz="2000" dirty="0" smtClean="0"/>
          </a:p>
          <a:p>
            <a:pPr lvl="0">
              <a:buNone/>
            </a:pPr>
            <a:r>
              <a:rPr lang="it-IT" sz="2000" dirty="0" smtClean="0"/>
              <a:t/>
            </a:r>
            <a:br>
              <a:rPr lang="it-IT" sz="2000" dirty="0" smtClean="0"/>
            </a:br>
            <a:endParaRPr lang="it-IT" sz="2000" dirty="0" smtClean="0"/>
          </a:p>
          <a:p>
            <a:pPr>
              <a:buNone/>
            </a:pPr>
            <a:endParaRPr lang="it-IT" dirty="0" smtClean="0"/>
          </a:p>
          <a:p>
            <a:pPr>
              <a:buNone/>
            </a:pPr>
            <a:endParaRPr lang="it-IT" dirty="0" smtClean="0"/>
          </a:p>
          <a:p>
            <a:pPr>
              <a:buNone/>
            </a:pPr>
            <a:endParaRPr lang="it-IT" dirty="0" smtClean="0"/>
          </a:p>
          <a:p>
            <a:pPr>
              <a:buNone/>
            </a:pPr>
            <a:endParaRPr lang="it-IT" dirty="0"/>
          </a:p>
        </p:txBody>
      </p:sp>
    </p:spTree>
  </p:cSld>
  <p:clrMapOvr>
    <a:masterClrMapping/>
  </p:clrMapOvr>
  <p:transition>
    <p:spli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8774113" y="0"/>
            <a:ext cx="369887" cy="468313"/>
          </a:xfrm>
        </p:spPr>
        <p:txBody>
          <a:bodyPr>
            <a:normAutofit fontScale="90000"/>
          </a:bodyPr>
          <a:lstStyle/>
          <a:p>
            <a:r>
              <a:rPr lang="it-IT" dirty="0" smtClean="0"/>
              <a:t>   </a:t>
            </a:r>
            <a:endParaRPr lang="it-IT" dirty="0"/>
          </a:p>
        </p:txBody>
      </p:sp>
      <p:sp>
        <p:nvSpPr>
          <p:cNvPr id="2" name="Segnaposto contenuto 1"/>
          <p:cNvSpPr>
            <a:spLocks noGrp="1"/>
          </p:cNvSpPr>
          <p:nvPr>
            <p:ph idx="4294967295"/>
          </p:nvPr>
        </p:nvSpPr>
        <p:spPr>
          <a:xfrm>
            <a:off x="683568" y="620688"/>
            <a:ext cx="7056438" cy="3455987"/>
          </a:xfrm>
        </p:spPr>
        <p:txBody>
          <a:bodyPr>
            <a:noAutofit/>
          </a:bodyPr>
          <a:lstStyle/>
          <a:p>
            <a:pPr>
              <a:spcBef>
                <a:spcPts val="400"/>
              </a:spcBef>
              <a:buSzPct val="130000"/>
              <a:buFont typeface="Arial" pitchFamily="34" charset="0"/>
              <a:buChar char="•"/>
            </a:pPr>
            <a:r>
              <a:rPr lang="it-IT" sz="1800" i="1" dirty="0" smtClean="0"/>
              <a:t>“Che lavoro avete fatto appena uscite?”</a:t>
            </a:r>
          </a:p>
          <a:p>
            <a:pPr>
              <a:spcBef>
                <a:spcPts val="400"/>
              </a:spcBef>
              <a:buNone/>
            </a:pPr>
            <a:r>
              <a:rPr lang="it-IT" sz="1800" dirty="0" smtClean="0"/>
              <a:t>Graziella lavorava come assicuratrice alla ENAS, dopodiché ha lavorato come impiegata finché non è diventata madre per la seconda volta, ed è rimasta a casa mentre il marito lavorava all’ATM.</a:t>
            </a:r>
          </a:p>
          <a:p>
            <a:pPr>
              <a:spcBef>
                <a:spcPts val="400"/>
              </a:spcBef>
              <a:buNone/>
            </a:pPr>
            <a:r>
              <a:rPr lang="it-IT" sz="1800" dirty="0" smtClean="0"/>
              <a:t>L’anno dopo è stata costretta a tornare al lavoro per la perdita del marito, e per questo ha svolto parecchi lavori (anche in trimestrale) come la postina. </a:t>
            </a:r>
          </a:p>
          <a:p>
            <a:pPr>
              <a:spcBef>
                <a:spcPts val="400"/>
              </a:spcBef>
              <a:buNone/>
            </a:pPr>
            <a:r>
              <a:rPr lang="it-IT" sz="1800" dirty="0" smtClean="0"/>
              <a:t>In più, ha conseguito il diploma di scuola superiore, ai tempi raro.</a:t>
            </a:r>
          </a:p>
          <a:p>
            <a:pPr>
              <a:spcBef>
                <a:spcPts val="400"/>
              </a:spcBef>
              <a:buNone/>
            </a:pPr>
            <a:r>
              <a:rPr lang="it-IT" sz="1800" dirty="0" smtClean="0"/>
              <a:t>Silvana aggiunge che a 17 anni è uscita dal collegio per lavoro, trovando un posto come commessa in un negozio in cui è stata dieci anni ma non essendo di suo gradimento, partecipa a dei concorsi pubblici e lavora all’INPS come contabilità del personale. </a:t>
            </a:r>
          </a:p>
          <a:p>
            <a:pPr lvl="0">
              <a:spcBef>
                <a:spcPts val="400"/>
              </a:spcBef>
            </a:pPr>
            <a:r>
              <a:rPr lang="it-IT" sz="1800" i="1" dirty="0" smtClean="0"/>
              <a:t>“Che lavoro facevano i vostri parenti?”</a:t>
            </a:r>
          </a:p>
          <a:p>
            <a:pPr>
              <a:spcBef>
                <a:spcPts val="400"/>
              </a:spcBef>
              <a:buNone/>
            </a:pPr>
            <a:r>
              <a:rPr lang="it-IT" sz="1800" dirty="0" smtClean="0"/>
              <a:t>Il nonno di Graziella era capo-cantoniere, il padre faceva il contadino a Reggio Emilia ma fu costretto ad andare a lavorare in Libia a causa del fascismo,venne arruolato nell’esercito e morì poco tempo.</a:t>
            </a:r>
          </a:p>
          <a:p>
            <a:pPr>
              <a:spcBef>
                <a:spcPts val="400"/>
              </a:spcBef>
              <a:buNone/>
            </a:pPr>
            <a:r>
              <a:rPr lang="it-IT" sz="1800" dirty="0" smtClean="0"/>
              <a:t>Il padre di Silvana faceva il ferroviere mentre la madre ha sempre lavorato nell’ambito della pelletteria facendo scarpe per bambini.</a:t>
            </a:r>
            <a:endParaRPr lang="it-IT" sz="1800" dirty="0"/>
          </a:p>
        </p:txBody>
      </p:sp>
    </p:spTree>
  </p:cSld>
  <p:clrMapOvr>
    <a:masterClrMapping/>
  </p:clrMapOvr>
  <p:transition>
    <p:spli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Considerazioni sull’intervista </a:t>
            </a:r>
            <a:endParaRPr lang="it-IT" i="1" dirty="0"/>
          </a:p>
        </p:txBody>
      </p:sp>
      <p:sp>
        <p:nvSpPr>
          <p:cNvPr id="4" name="CasellaDiTesto 3"/>
          <p:cNvSpPr txBox="1"/>
          <p:nvPr/>
        </p:nvSpPr>
        <p:spPr>
          <a:xfrm>
            <a:off x="1187624" y="2492896"/>
            <a:ext cx="7056784" cy="1200329"/>
          </a:xfrm>
          <a:prstGeom prst="rect">
            <a:avLst/>
          </a:prstGeom>
          <a:noFill/>
        </p:spPr>
        <p:txBody>
          <a:bodyPr wrap="square" rtlCol="0">
            <a:spAutoFit/>
          </a:bodyPr>
          <a:lstStyle/>
          <a:p>
            <a:r>
              <a:rPr lang="it-IT" dirty="0" smtClean="0"/>
              <a:t>Da quest'intervista emerge l'attenzione che le istituzioni e lo Stato ponevano nei confronti dei più bisognosi, dei bambini e di chi è stato meno fortunato, mettendo queste fasce sociali a un livello "maggiore" di attenzione, per poter dare a tutti i cittadini le stesse possibilità, dai più piccoli ai più grandi.</a:t>
            </a:r>
            <a:endParaRPr lang="it-IT" dirty="0"/>
          </a:p>
        </p:txBody>
      </p:sp>
      <p:pic>
        <p:nvPicPr>
          <p:cNvPr id="5" name="Immagine 4" descr="ste_2_4.jpg"/>
          <p:cNvPicPr>
            <a:picLocks noChangeAspect="1"/>
          </p:cNvPicPr>
          <p:nvPr/>
        </p:nvPicPr>
        <p:blipFill>
          <a:blip r:embed="rId2" cstate="print"/>
          <a:stretch>
            <a:fillRect/>
          </a:stretch>
        </p:blipFill>
        <p:spPr>
          <a:xfrm>
            <a:off x="3275856" y="4005064"/>
            <a:ext cx="2736304" cy="2061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2348880"/>
            <a:ext cx="6264696" cy="2308324"/>
          </a:xfrm>
          <a:prstGeom prst="rect">
            <a:avLst/>
          </a:prstGeom>
          <a:noFill/>
        </p:spPr>
        <p:txBody>
          <a:bodyPr wrap="square" rtlCol="0">
            <a:spAutoFit/>
          </a:bodyPr>
          <a:lstStyle/>
          <a:p>
            <a:pPr algn="ctr"/>
            <a:r>
              <a:rPr lang="it-IT" sz="4800" dirty="0" smtClean="0"/>
              <a:t>RESOCONTO DELLE GIORNATE </a:t>
            </a:r>
            <a:r>
              <a:rPr lang="it-IT" sz="4800" dirty="0" err="1" smtClean="0"/>
              <a:t>DI</a:t>
            </a:r>
            <a:r>
              <a:rPr lang="it-IT" sz="4800" dirty="0" smtClean="0"/>
              <a:t> ALTERNANZA</a:t>
            </a:r>
            <a:endParaRPr lang="it-IT" sz="4800" dirty="0"/>
          </a:p>
        </p:txBody>
      </p:sp>
    </p:spTree>
    <p:extLst>
      <p:ext uri="{BB962C8B-B14F-4D97-AF65-F5344CB8AC3E}">
        <p14:creationId xmlns:p14="http://schemas.microsoft.com/office/powerpoint/2010/main" val="2670309388"/>
      </p:ext>
    </p:extLst>
  </p:cSld>
  <p:clrMapOvr>
    <a:masterClrMapping/>
  </p:clrMapOvr>
  <p:transition>
    <p:spli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124744"/>
            <a:ext cx="7920880" cy="4524315"/>
          </a:xfrm>
          <a:prstGeom prst="rect">
            <a:avLst/>
          </a:prstGeom>
          <a:noFill/>
        </p:spPr>
        <p:txBody>
          <a:bodyPr wrap="square" rtlCol="0">
            <a:spAutoFit/>
          </a:bodyPr>
          <a:lstStyle/>
          <a:p>
            <a:r>
              <a:rPr lang="it-IT" b="1" i="1" dirty="0">
                <a:effectLst>
                  <a:outerShdw blurRad="38100" dist="38100" dir="2700000" algn="tl">
                    <a:srgbClr val="000000">
                      <a:alpha val="43137"/>
                    </a:srgbClr>
                  </a:outerShdw>
                </a:effectLst>
              </a:rPr>
              <a:t>Giorno 1: lunedì 9 aprile 2018</a:t>
            </a:r>
            <a:r>
              <a:rPr lang="it-IT" dirty="0"/>
              <a:t/>
            </a:r>
            <a:br>
              <a:rPr lang="it-IT" dirty="0"/>
            </a:br>
            <a:r>
              <a:rPr lang="it-IT" dirty="0"/>
              <a:t>D</a:t>
            </a:r>
            <a:r>
              <a:rPr lang="it-IT" dirty="0" smtClean="0"/>
              <a:t>urante </a:t>
            </a:r>
            <a:r>
              <a:rPr lang="it-IT" dirty="0"/>
              <a:t>la </a:t>
            </a:r>
            <a:r>
              <a:rPr lang="it-IT" dirty="0" smtClean="0"/>
              <a:t>mattinata abbiamo </a:t>
            </a:r>
            <a:r>
              <a:rPr lang="it-IT" dirty="0"/>
              <a:t>fatto una visita guidata </a:t>
            </a:r>
            <a:r>
              <a:rPr lang="it-IT" dirty="0" smtClean="0"/>
              <a:t>con la </a:t>
            </a:r>
            <a:r>
              <a:rPr lang="it-IT" dirty="0"/>
              <a:t>nostra tutor didattica all’interno del museo, dove abbiamo avuto la possibilità di reperire informazioni e foto per i lavori successivi.</a:t>
            </a:r>
            <a:br>
              <a:rPr lang="it-IT" dirty="0"/>
            </a:br>
            <a:r>
              <a:rPr lang="it-IT" dirty="0"/>
              <a:t>Nel pomeriggio, invece, abbiamo iniziato la consultazione dei fascicoli delle Stelline e raccolto dati inerenti alle vite delle orfane: nome e cognome; data di nascita; lavoro della Stellina; di chi fosse orfana; lavoro dei genitori ed eventuali tutori. </a:t>
            </a:r>
            <a:br>
              <a:rPr lang="it-IT" dirty="0"/>
            </a:br>
            <a:r>
              <a:rPr lang="it-IT" b="1" i="1" dirty="0">
                <a:effectLst>
                  <a:outerShdw blurRad="38100" dist="38100" dir="2700000" algn="tl">
                    <a:srgbClr val="000000">
                      <a:alpha val="43137"/>
                    </a:srgbClr>
                  </a:outerShdw>
                </a:effectLst>
              </a:rPr>
              <a:t>Giorno 2: martedì 10 aprile 2018</a:t>
            </a:r>
          </a:p>
          <a:p>
            <a:r>
              <a:rPr lang="it-IT" dirty="0"/>
              <a:t>La </a:t>
            </a:r>
            <a:r>
              <a:rPr lang="it-IT" dirty="0" smtClean="0"/>
              <a:t>mattina </a:t>
            </a:r>
            <a:r>
              <a:rPr lang="it-IT" dirty="0"/>
              <a:t>abbiamo continuato la consultazione e </a:t>
            </a:r>
            <a:r>
              <a:rPr lang="it-IT" dirty="0" smtClean="0"/>
              <a:t>l’analisi </a:t>
            </a:r>
            <a:r>
              <a:rPr lang="it-IT" dirty="0"/>
              <a:t>dei fascicoli dell’archivio. In seguito, abbiamo selezionato una Stellina a nostra scelta per poi crearne una biografia specifica della vita.</a:t>
            </a:r>
          </a:p>
          <a:p>
            <a:r>
              <a:rPr lang="it-IT" b="1" i="1" dirty="0">
                <a:effectLst>
                  <a:outerShdw blurRad="38100" dist="38100" dir="2700000" algn="tl">
                    <a:srgbClr val="000000">
                      <a:alpha val="43137"/>
                    </a:srgbClr>
                  </a:outerShdw>
                </a:effectLst>
              </a:rPr>
              <a:t>Giorno 3: mercoledì 11 aprile 2018</a:t>
            </a:r>
          </a:p>
          <a:p>
            <a:r>
              <a:rPr lang="it-IT" dirty="0"/>
              <a:t>Abbiamo consultato ancora fascicoli e raccolto gli ultimi dati.</a:t>
            </a:r>
            <a:br>
              <a:rPr lang="it-IT" dirty="0"/>
            </a:br>
            <a:r>
              <a:rPr lang="it-IT" dirty="0"/>
              <a:t>La tutor didattica ci ha successivamente divisi in due gruppi equi per la trascrizione dei dati su Excel.</a:t>
            </a:r>
          </a:p>
          <a:p>
            <a:r>
              <a:rPr lang="it-IT" dirty="0"/>
              <a:t>Nel pomeriggio ognuno ha trascritto la biografia scelta su Word</a:t>
            </a:r>
            <a:r>
              <a:rPr lang="it-IT" dirty="0" smtClean="0"/>
              <a:t>.</a:t>
            </a:r>
            <a:endParaRPr lang="it-IT" dirty="0"/>
          </a:p>
        </p:txBody>
      </p:sp>
    </p:spTree>
    <p:extLst>
      <p:ext uri="{BB962C8B-B14F-4D97-AF65-F5344CB8AC3E}">
        <p14:creationId xmlns:p14="http://schemas.microsoft.com/office/powerpoint/2010/main" val="3504779626"/>
      </p:ext>
    </p:extLst>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L’ISTRUZIONE E L’AVVIAMENTO AL LAVORO</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smtClean="0"/>
              <a:t>    Le orfane che entrarono in istituto avevano diritto a frequentare le scuole fino alla quarta elementare ed, in casi particolari, era consentito loro prolungare gli studi solo nel caso in cui lo desiderassero e conseguissero buoni risultati.</a:t>
            </a:r>
          </a:p>
          <a:p>
            <a:pPr>
              <a:buNone/>
            </a:pPr>
            <a:r>
              <a:rPr lang="it-IT" dirty="0" smtClean="0"/>
              <a:t>    In aggiunta alle materie “tradizionali” frequentavano delle lezioni improntate a imparare lavori donneschi come tagliare e confezionare biancheria, cucinare, stirare …</a:t>
            </a:r>
          </a:p>
          <a:p>
            <a:pPr>
              <a:buNone/>
            </a:pPr>
            <a:r>
              <a:rPr lang="it-IT" dirty="0" smtClean="0"/>
              <a:t>    Raggiunta l’età lavorativa, il Pio Istituto si prendeva carico di trovare un impiego alle stelline in stabilimenti pubblici e privati. Solo un quinto del guadagno veniva consegnato alle lavoratrici una volta dimesse.</a:t>
            </a:r>
          </a:p>
          <a:p>
            <a:pPr>
              <a:buNone/>
            </a:pPr>
            <a:endParaRPr lang="it-IT" dirty="0" smtClean="0"/>
          </a:p>
          <a:p>
            <a:pPr>
              <a:buNone/>
            </a:pPr>
            <a:endParaRPr lang="it-IT" dirty="0"/>
          </a:p>
        </p:txBody>
      </p:sp>
    </p:spTree>
  </p:cSld>
  <p:clrMapOvr>
    <a:masterClrMapping/>
  </p:clrMapOvr>
  <p:transition>
    <p:split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764704"/>
            <a:ext cx="7704856" cy="5355312"/>
          </a:xfrm>
          <a:prstGeom prst="rect">
            <a:avLst/>
          </a:prstGeom>
          <a:noFill/>
        </p:spPr>
        <p:txBody>
          <a:bodyPr wrap="square" rtlCol="0">
            <a:spAutoFit/>
          </a:bodyPr>
          <a:lstStyle/>
          <a:p>
            <a:r>
              <a:rPr lang="it-IT" b="1" i="1" dirty="0">
                <a:effectLst>
                  <a:outerShdw blurRad="38100" dist="38100" dir="2700000" algn="tl">
                    <a:srgbClr val="000000">
                      <a:alpha val="43137"/>
                    </a:srgbClr>
                  </a:outerShdw>
                </a:effectLst>
              </a:rPr>
              <a:t>Giorno </a:t>
            </a:r>
            <a:r>
              <a:rPr lang="it-IT" b="1" i="1" dirty="0" smtClean="0">
                <a:effectLst>
                  <a:outerShdw blurRad="38100" dist="38100" dir="2700000" algn="tl">
                    <a:srgbClr val="000000">
                      <a:alpha val="43137"/>
                    </a:srgbClr>
                  </a:outerShdw>
                </a:effectLst>
              </a:rPr>
              <a:t>4</a:t>
            </a:r>
            <a:r>
              <a:rPr lang="it-IT" b="1" i="1" dirty="0">
                <a:effectLst>
                  <a:outerShdw blurRad="38100" dist="38100" dir="2700000" algn="tl">
                    <a:srgbClr val="000000">
                      <a:alpha val="43137"/>
                    </a:srgbClr>
                  </a:outerShdw>
                </a:effectLst>
              </a:rPr>
              <a:t>: giovedì 12 aprile 2018</a:t>
            </a:r>
          </a:p>
          <a:p>
            <a:r>
              <a:rPr lang="it-IT" dirty="0"/>
              <a:t>Nella mattinata la tutor didattica ci ha riferito che il giorno seguente avremmo intervistato due ex Stelline e perciò, avremmo dovuto preparare una serie di domande inerenti al lavoro.</a:t>
            </a:r>
            <a:br>
              <a:rPr lang="it-IT" dirty="0"/>
            </a:br>
            <a:r>
              <a:rPr lang="it-IT" dirty="0"/>
              <a:t>Successivamente, ognuno ha ripreso la propria parte di lavoro, ovvero trascrizione di dati in Excel, trascrizione delle biografie e ricerche storiche per il </a:t>
            </a:r>
            <a:r>
              <a:rPr lang="it-IT" dirty="0" err="1"/>
              <a:t>power</a:t>
            </a:r>
            <a:r>
              <a:rPr lang="it-IT" dirty="0"/>
              <a:t> </a:t>
            </a:r>
            <a:r>
              <a:rPr lang="it-IT" dirty="0" err="1"/>
              <a:t>point</a:t>
            </a:r>
            <a:r>
              <a:rPr lang="it-IT" dirty="0"/>
              <a:t>. </a:t>
            </a:r>
          </a:p>
          <a:p>
            <a:r>
              <a:rPr lang="it-IT" b="1" i="1" dirty="0">
                <a:effectLst>
                  <a:outerShdw blurRad="38100" dist="38100" dir="2700000" algn="tl">
                    <a:srgbClr val="000000">
                      <a:alpha val="43137"/>
                    </a:srgbClr>
                  </a:outerShdw>
                </a:effectLst>
              </a:rPr>
              <a:t>Giorno </a:t>
            </a:r>
            <a:r>
              <a:rPr lang="it-IT" b="1" i="1" dirty="0" smtClean="0">
                <a:effectLst>
                  <a:outerShdw blurRad="38100" dist="38100" dir="2700000" algn="tl">
                    <a:srgbClr val="000000">
                      <a:alpha val="43137"/>
                    </a:srgbClr>
                  </a:outerShdw>
                </a:effectLst>
              </a:rPr>
              <a:t>5</a:t>
            </a:r>
            <a:r>
              <a:rPr lang="it-IT" b="1" i="1" dirty="0">
                <a:effectLst>
                  <a:outerShdw blurRad="38100" dist="38100" dir="2700000" algn="tl">
                    <a:srgbClr val="000000">
                      <a:alpha val="43137"/>
                    </a:srgbClr>
                  </a:outerShdw>
                </a:effectLst>
              </a:rPr>
              <a:t>: venerdì 13 aprile 2018</a:t>
            </a:r>
          </a:p>
          <a:p>
            <a:r>
              <a:rPr lang="it-IT" dirty="0"/>
              <a:t>Prima che arrivassero le due intervistate, abbiamo revisionato le domande e le abbiamo divise tra personali e inerenti al lavoro. Per le 10:00 del mattino abbiamo accolto le ex Stelline e abbiamo iniziato l’intervista, durata circa un’ora e mezza.</a:t>
            </a:r>
            <a:br>
              <a:rPr lang="it-IT" dirty="0"/>
            </a:br>
            <a:r>
              <a:rPr lang="it-IT" dirty="0"/>
              <a:t>Nel pomeriggio, alcuni di noi si sono occupati della trascrizione integrale dell’intervista in Word, mentre altri hanno iniziato ad assemblare il </a:t>
            </a:r>
            <a:r>
              <a:rPr lang="it-IT" dirty="0" err="1"/>
              <a:t>power</a:t>
            </a:r>
            <a:r>
              <a:rPr lang="it-IT" dirty="0"/>
              <a:t> </a:t>
            </a:r>
            <a:r>
              <a:rPr lang="it-IT" dirty="0" err="1"/>
              <a:t>point</a:t>
            </a:r>
            <a:r>
              <a:rPr lang="it-IT" dirty="0"/>
              <a:t> inserendo la parte storica e alcuni grafici</a:t>
            </a:r>
            <a:r>
              <a:rPr lang="it-IT" dirty="0" smtClean="0"/>
              <a:t>.</a:t>
            </a:r>
          </a:p>
          <a:p>
            <a:r>
              <a:rPr lang="it-IT" b="1" i="1" dirty="0">
                <a:effectLst>
                  <a:outerShdw blurRad="38100" dist="38100" dir="2700000" algn="tl">
                    <a:srgbClr val="000000">
                      <a:alpha val="43137"/>
                    </a:srgbClr>
                  </a:outerShdw>
                </a:effectLst>
              </a:rPr>
              <a:t>Giorno 6: lunedì 16 aprile </a:t>
            </a:r>
            <a:r>
              <a:rPr lang="it-IT" b="1" i="1" dirty="0" smtClean="0">
                <a:effectLst>
                  <a:outerShdw blurRad="38100" dist="38100" dir="2700000" algn="tl">
                    <a:srgbClr val="000000">
                      <a:alpha val="43137"/>
                    </a:srgbClr>
                  </a:outerShdw>
                </a:effectLst>
              </a:rPr>
              <a:t>2018</a:t>
            </a:r>
          </a:p>
          <a:p>
            <a:r>
              <a:rPr lang="it-IT" dirty="0"/>
              <a:t>Nel mattino del sesto giorno, abbiamo consultato i fascicoli di tutte le tipologie di dipendenti che lavoravano all’interno dell’istituto femminile: inservienti, infermieri ecc. e successivamente raccolto tutti i dati, per poi crearne diversi grafici. Nel pomeriggio invece abbiamo iniziato la consultazione dei fascicoli degli impiegati dell’orfanotrofio maschile.</a:t>
            </a:r>
          </a:p>
        </p:txBody>
      </p:sp>
    </p:spTree>
    <p:extLst>
      <p:ext uri="{BB962C8B-B14F-4D97-AF65-F5344CB8AC3E}">
        <p14:creationId xmlns:p14="http://schemas.microsoft.com/office/powerpoint/2010/main" val="3433084465"/>
      </p:ext>
    </p:extLst>
  </p:cSld>
  <p:clrMapOvr>
    <a:masterClrMapping/>
  </p:clrMapOvr>
  <p:transition>
    <p:spli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196752"/>
            <a:ext cx="7632848" cy="3970318"/>
          </a:xfrm>
          <a:prstGeom prst="rect">
            <a:avLst/>
          </a:prstGeom>
          <a:noFill/>
        </p:spPr>
        <p:txBody>
          <a:bodyPr wrap="square" rtlCol="0">
            <a:spAutoFit/>
          </a:bodyPr>
          <a:lstStyle/>
          <a:p>
            <a:r>
              <a:rPr lang="it-IT" b="1" i="1" dirty="0">
                <a:effectLst>
                  <a:outerShdw blurRad="38100" dist="38100" dir="2700000" algn="tl">
                    <a:srgbClr val="000000">
                      <a:alpha val="43137"/>
                    </a:srgbClr>
                  </a:outerShdw>
                </a:effectLst>
              </a:rPr>
              <a:t>Giorno 7: </a:t>
            </a:r>
            <a:r>
              <a:rPr lang="it-IT" b="1" i="1" dirty="0" smtClean="0">
                <a:effectLst>
                  <a:outerShdw blurRad="38100" dist="38100" dir="2700000" algn="tl">
                    <a:srgbClr val="000000">
                      <a:alpha val="43137"/>
                    </a:srgbClr>
                  </a:outerShdw>
                </a:effectLst>
              </a:rPr>
              <a:t>martedì </a:t>
            </a:r>
            <a:r>
              <a:rPr lang="it-IT" b="1" i="1" dirty="0">
                <a:effectLst>
                  <a:outerShdw blurRad="38100" dist="38100" dir="2700000" algn="tl">
                    <a:srgbClr val="000000">
                      <a:alpha val="43137"/>
                    </a:srgbClr>
                  </a:outerShdw>
                </a:effectLst>
              </a:rPr>
              <a:t>17 aprile 2018</a:t>
            </a:r>
          </a:p>
          <a:p>
            <a:r>
              <a:rPr lang="it-IT" dirty="0"/>
              <a:t>Nella mattinata abbiamo terminato la consultazione dei fascicoli dei dipendenti dell’orfanotrofio maschile, e successivamente li abbiamo confrontati con quelli del femminile. </a:t>
            </a:r>
          </a:p>
          <a:p>
            <a:r>
              <a:rPr lang="it-IT" dirty="0"/>
              <a:t>Durante il pomeriggio abbiamo raggruppato tutte le informazioni inerenti ai lavori, agli anni e agli stipendi.</a:t>
            </a:r>
          </a:p>
          <a:p>
            <a:r>
              <a:rPr lang="it-IT" b="1" i="1" dirty="0">
                <a:effectLst>
                  <a:outerShdw blurRad="38100" dist="38100" dir="2700000" algn="tl">
                    <a:srgbClr val="000000">
                      <a:alpha val="43137"/>
                    </a:srgbClr>
                  </a:outerShdw>
                </a:effectLst>
              </a:rPr>
              <a:t> </a:t>
            </a:r>
            <a:r>
              <a:rPr lang="it-IT" b="1" i="1" dirty="0" smtClean="0">
                <a:effectLst>
                  <a:outerShdw blurRad="38100" dist="38100" dir="2700000" algn="tl">
                    <a:srgbClr val="000000">
                      <a:alpha val="43137"/>
                    </a:srgbClr>
                  </a:outerShdw>
                </a:effectLst>
              </a:rPr>
              <a:t>Giorno </a:t>
            </a:r>
            <a:r>
              <a:rPr lang="it-IT" b="1" i="1" dirty="0">
                <a:effectLst>
                  <a:outerShdw blurRad="38100" dist="38100" dir="2700000" algn="tl">
                    <a:srgbClr val="000000">
                      <a:alpha val="43137"/>
                    </a:srgbClr>
                  </a:outerShdw>
                </a:effectLst>
              </a:rPr>
              <a:t>8: mercoledì 18 aprile 2018</a:t>
            </a:r>
          </a:p>
          <a:p>
            <a:r>
              <a:rPr lang="it-IT" dirty="0"/>
              <a:t>In tutta la giornata, alcuni di noi hanno progettato i grafici, altri hanno completato la trascrizione dell’intervista integrale e altri ancora hanno continuato il lavoro sul </a:t>
            </a:r>
            <a:r>
              <a:rPr lang="it-IT" dirty="0" err="1"/>
              <a:t>power</a:t>
            </a:r>
            <a:r>
              <a:rPr lang="it-IT" dirty="0"/>
              <a:t> </a:t>
            </a:r>
            <a:r>
              <a:rPr lang="it-IT" dirty="0" err="1"/>
              <a:t>point</a:t>
            </a:r>
            <a:r>
              <a:rPr lang="it-IT" dirty="0"/>
              <a:t>.</a:t>
            </a:r>
          </a:p>
          <a:p>
            <a:r>
              <a:rPr lang="it-IT" b="1" i="1" dirty="0">
                <a:effectLst>
                  <a:outerShdw blurRad="38100" dist="38100" dir="2700000" algn="tl">
                    <a:srgbClr val="000000">
                      <a:alpha val="43137"/>
                    </a:srgbClr>
                  </a:outerShdw>
                </a:effectLst>
              </a:rPr>
              <a:t>Giorno 9: giovedì 19 aprile </a:t>
            </a:r>
            <a:r>
              <a:rPr lang="it-IT" b="1" i="1" dirty="0" smtClean="0">
                <a:effectLst>
                  <a:outerShdw blurRad="38100" dist="38100" dir="2700000" algn="tl">
                    <a:srgbClr val="000000">
                      <a:alpha val="43137"/>
                    </a:srgbClr>
                  </a:outerShdw>
                </a:effectLst>
              </a:rPr>
              <a:t>2018 ultima cena</a:t>
            </a:r>
            <a:endParaRPr lang="it-IT" b="1" i="1" dirty="0">
              <a:effectLst>
                <a:outerShdw blurRad="38100" dist="38100" dir="2700000" algn="tl">
                  <a:srgbClr val="000000">
                    <a:alpha val="43137"/>
                  </a:srgbClr>
                </a:outerShdw>
              </a:effectLst>
            </a:endParaRPr>
          </a:p>
          <a:p>
            <a:r>
              <a:rPr lang="it-IT" dirty="0"/>
              <a:t>Rifinizione del </a:t>
            </a:r>
            <a:r>
              <a:rPr lang="it-IT" dirty="0" err="1"/>
              <a:t>power</a:t>
            </a:r>
            <a:r>
              <a:rPr lang="it-IT" dirty="0"/>
              <a:t> </a:t>
            </a:r>
            <a:r>
              <a:rPr lang="it-IT" dirty="0" err="1"/>
              <a:t>point</a:t>
            </a:r>
            <a:r>
              <a:rPr lang="it-IT" dirty="0"/>
              <a:t> e nel pomeriggio simulazione dell’esposizione.</a:t>
            </a:r>
          </a:p>
          <a:p>
            <a:r>
              <a:rPr lang="it-IT" b="1" i="1" dirty="0">
                <a:effectLst>
                  <a:outerShdw blurRad="38100" dist="38100" dir="2700000" algn="tl">
                    <a:srgbClr val="000000">
                      <a:alpha val="43137"/>
                    </a:srgbClr>
                  </a:outerShdw>
                </a:effectLst>
              </a:rPr>
              <a:t>Giorno 10: venerdì 20 aprile 2018</a:t>
            </a:r>
          </a:p>
          <a:p>
            <a:r>
              <a:rPr lang="it-IT" dirty="0"/>
              <a:t>Esposizioni dei </a:t>
            </a:r>
            <a:r>
              <a:rPr lang="it-IT" dirty="0" err="1"/>
              <a:t>power</a:t>
            </a:r>
            <a:r>
              <a:rPr lang="it-IT" dirty="0"/>
              <a:t> </a:t>
            </a:r>
            <a:r>
              <a:rPr lang="it-IT" dirty="0" err="1"/>
              <a:t>point</a:t>
            </a:r>
            <a:r>
              <a:rPr lang="it-IT" dirty="0"/>
              <a:t> da parte dei due gruppi ed eventuali correzioni.</a:t>
            </a:r>
          </a:p>
        </p:txBody>
      </p:sp>
    </p:spTree>
    <p:extLst>
      <p:ext uri="{BB962C8B-B14F-4D97-AF65-F5344CB8AC3E}">
        <p14:creationId xmlns:p14="http://schemas.microsoft.com/office/powerpoint/2010/main" val="1366608379"/>
      </p:ext>
    </p:extLst>
  </p:cSld>
  <p:clrMapOvr>
    <a:masterClrMapping/>
  </p:clrMapOvr>
  <p:transition>
    <p:spli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Considerazioni finali</a:t>
            </a:r>
            <a:endParaRPr lang="it-IT" i="1" dirty="0"/>
          </a:p>
        </p:txBody>
      </p:sp>
      <p:sp>
        <p:nvSpPr>
          <p:cNvPr id="4" name="CasellaDiTesto 3"/>
          <p:cNvSpPr txBox="1"/>
          <p:nvPr/>
        </p:nvSpPr>
        <p:spPr>
          <a:xfrm>
            <a:off x="1187624" y="2636912"/>
            <a:ext cx="6840760" cy="3139321"/>
          </a:xfrm>
          <a:prstGeom prst="rect">
            <a:avLst/>
          </a:prstGeom>
          <a:noFill/>
        </p:spPr>
        <p:txBody>
          <a:bodyPr wrap="square" rtlCol="0">
            <a:spAutoFit/>
          </a:bodyPr>
          <a:lstStyle/>
          <a:p>
            <a:r>
              <a:rPr lang="it-IT" dirty="0" smtClean="0"/>
              <a:t>L’esperienza all’interno del museo ci ha permesso di capire com’è fatto il mondo del lavoro e in particolare quello dell’archivista.</a:t>
            </a:r>
          </a:p>
          <a:p>
            <a:r>
              <a:rPr lang="it-IT" dirty="0" smtClean="0"/>
              <a:t>Noi tutti abbiamo trovato questo percorso interessante e formativo  poiché le attività svolte sono state differenti dalle solite.</a:t>
            </a:r>
          </a:p>
          <a:p>
            <a:r>
              <a:rPr lang="it-IT" dirty="0" smtClean="0"/>
              <a:t>In primo luogo, siamo riusciti a cogliere informazioni  tali da fare un confronto tra i lavori di ieri e oggi, in secondo luogo abbiamo utilizzato le conoscenze come mezzo per sviluppare le nostre abilità (come per esempio quelle di creazione di grafici o semplicemente di presentazioni).</a:t>
            </a:r>
          </a:p>
          <a:p>
            <a:r>
              <a:rPr lang="it-IT" dirty="0" smtClean="0"/>
              <a:t>Sebbene si siano verificati dei problemi (quali incomprensioni e ripetitività nello svolgimento di alcune mansioni) nel complesso gli aspetti positivi sono nettamente superiori rispetto a quelli negativi.</a:t>
            </a:r>
          </a:p>
        </p:txBody>
      </p:sp>
    </p:spTree>
  </p:cSld>
  <p:clrMapOvr>
    <a:masterClrMapping/>
  </p:clrMapOvr>
  <p:transition>
    <p:spli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1979712" y="2708920"/>
            <a:ext cx="5308600" cy="1516062"/>
          </a:xfrm>
        </p:spPr>
        <p:txBody>
          <a:bodyPr>
            <a:normAutofit fontScale="90000"/>
          </a:bodyPr>
          <a:lstStyle/>
          <a:p>
            <a:r>
              <a:rPr lang="it-IT" sz="6000" dirty="0" smtClean="0">
                <a:effectLst>
                  <a:outerShdw blurRad="38100" dist="38100" dir="2700000" algn="tl">
                    <a:srgbClr val="000000">
                      <a:alpha val="43137"/>
                    </a:srgbClr>
                  </a:outerShdw>
                </a:effectLst>
              </a:rPr>
              <a:t>BIOGRAFIE STELLINE</a:t>
            </a:r>
            <a:endParaRPr lang="it-IT" sz="6000" dirty="0"/>
          </a:p>
        </p:txBody>
      </p:sp>
      <p:sp>
        <p:nvSpPr>
          <p:cNvPr id="2" name="Sottotitolo 1"/>
          <p:cNvSpPr>
            <a:spLocks noGrp="1"/>
          </p:cNvSpPr>
          <p:nvPr>
            <p:ph type="subTitle" idx="4294967295"/>
          </p:nvPr>
        </p:nvSpPr>
        <p:spPr>
          <a:xfrm>
            <a:off x="395536" y="5301208"/>
            <a:ext cx="5308600" cy="1376362"/>
          </a:xfrm>
        </p:spPr>
        <p:txBody>
          <a:bodyPr/>
          <a:lstStyle/>
          <a:p>
            <a:pPr>
              <a:buNone/>
            </a:pPr>
            <a:r>
              <a:rPr lang="it-IT" dirty="0" smtClean="0"/>
              <a:t>  </a:t>
            </a:r>
            <a:endParaRPr lang="it-IT" dirty="0"/>
          </a:p>
        </p:txBody>
      </p:sp>
    </p:spTree>
  </p:cSld>
  <p:clrMapOvr>
    <a:masterClrMapping/>
  </p:clrMapOvr>
  <p:transition>
    <p:spli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AIROLDI MARGHERITA</a:t>
            </a:r>
            <a:endParaRPr lang="it-IT" dirty="0"/>
          </a:p>
        </p:txBody>
      </p:sp>
      <p:sp>
        <p:nvSpPr>
          <p:cNvPr id="2" name="Segnaposto contenuto 1"/>
          <p:cNvSpPr>
            <a:spLocks noGrp="1"/>
          </p:cNvSpPr>
          <p:nvPr>
            <p:ph idx="1"/>
          </p:nvPr>
        </p:nvSpPr>
        <p:spPr/>
        <p:txBody>
          <a:bodyPr/>
          <a:lstStyle/>
          <a:p>
            <a:r>
              <a:rPr lang="it-IT" dirty="0" smtClean="0"/>
              <a:t>Nata il 5/11/1905</a:t>
            </a:r>
          </a:p>
          <a:p>
            <a:r>
              <a:rPr lang="it-IT" dirty="0" smtClean="0"/>
              <a:t>Ammessa il 27/11/1912</a:t>
            </a:r>
          </a:p>
          <a:p>
            <a:r>
              <a:rPr lang="it-IT" dirty="0" smtClean="0"/>
              <a:t>Dimessa il 4/05/1919</a:t>
            </a:r>
          </a:p>
          <a:p>
            <a:r>
              <a:rPr lang="it-IT" dirty="0" smtClean="0"/>
              <a:t>Orfana del fu Felice e della fu Teresa</a:t>
            </a:r>
          </a:p>
          <a:p>
            <a:r>
              <a:rPr lang="it-IT" dirty="0" smtClean="0"/>
              <a:t>Tutore Luigi Colombo </a:t>
            </a:r>
          </a:p>
          <a:p>
            <a:r>
              <a:rPr lang="it-IT" dirty="0" smtClean="0"/>
              <a:t>Scolara</a:t>
            </a:r>
            <a:endParaRPr lang="it-IT" dirty="0"/>
          </a:p>
        </p:txBody>
      </p:sp>
    </p:spTree>
  </p:cSld>
  <p:clrMapOvr>
    <a:masterClrMapping/>
  </p:clrMapOvr>
  <p:transition>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ALEMANNI CLELIA</a:t>
            </a:r>
            <a:endParaRPr lang="it-IT" dirty="0"/>
          </a:p>
        </p:txBody>
      </p:sp>
      <p:sp>
        <p:nvSpPr>
          <p:cNvPr id="2" name="Segnaposto contenuto 1"/>
          <p:cNvSpPr>
            <a:spLocks noGrp="1"/>
          </p:cNvSpPr>
          <p:nvPr>
            <p:ph idx="1"/>
          </p:nvPr>
        </p:nvSpPr>
        <p:spPr/>
        <p:txBody>
          <a:bodyPr/>
          <a:lstStyle/>
          <a:p>
            <a:r>
              <a:rPr lang="it-IT" dirty="0" smtClean="0"/>
              <a:t>Nata il 19/05/1907</a:t>
            </a:r>
          </a:p>
          <a:p>
            <a:r>
              <a:rPr lang="it-IT" dirty="0" err="1" smtClean="0"/>
              <a:t>Amessa</a:t>
            </a:r>
            <a:r>
              <a:rPr lang="it-IT" dirty="0" smtClean="0"/>
              <a:t> il 13/02/1919</a:t>
            </a:r>
          </a:p>
          <a:p>
            <a:r>
              <a:rPr lang="it-IT" dirty="0" smtClean="0"/>
              <a:t>Dimessa il 31/03/1923</a:t>
            </a:r>
          </a:p>
          <a:p>
            <a:r>
              <a:rPr lang="it-IT" dirty="0" smtClean="0"/>
              <a:t>Orfana del fu Tancredi e della fu Modesta</a:t>
            </a:r>
          </a:p>
          <a:p>
            <a:r>
              <a:rPr lang="it-IT" dirty="0" smtClean="0"/>
              <a:t>Tutore fratello</a:t>
            </a:r>
          </a:p>
          <a:p>
            <a:r>
              <a:rPr lang="it-IT" dirty="0" smtClean="0"/>
              <a:t>Biancheria</a:t>
            </a:r>
            <a:endParaRPr lang="it-IT" dirty="0"/>
          </a:p>
        </p:txBody>
      </p:sp>
    </p:spTree>
  </p:cSld>
  <p:clrMapOvr>
    <a:masterClrMapping/>
  </p:clrMapOvr>
  <p:transition>
    <p:spli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ARPOASI EURICA</a:t>
            </a:r>
            <a:endParaRPr lang="it-IT" dirty="0"/>
          </a:p>
        </p:txBody>
      </p:sp>
      <p:sp>
        <p:nvSpPr>
          <p:cNvPr id="2" name="Segnaposto contenuto 1"/>
          <p:cNvSpPr>
            <a:spLocks noGrp="1"/>
          </p:cNvSpPr>
          <p:nvPr>
            <p:ph idx="1"/>
          </p:nvPr>
        </p:nvSpPr>
        <p:spPr/>
        <p:txBody>
          <a:bodyPr/>
          <a:lstStyle/>
          <a:p>
            <a:r>
              <a:rPr lang="it-IT" dirty="0" smtClean="0"/>
              <a:t>Nata l’ 11/03/1938</a:t>
            </a:r>
          </a:p>
          <a:p>
            <a:r>
              <a:rPr lang="it-IT" dirty="0" smtClean="0"/>
              <a:t>Ammessa il 12/10/1946</a:t>
            </a:r>
          </a:p>
          <a:p>
            <a:r>
              <a:rPr lang="it-IT" dirty="0" smtClean="0"/>
              <a:t>Dimessa il 9/04/1955</a:t>
            </a:r>
          </a:p>
          <a:p>
            <a:r>
              <a:rPr lang="it-IT" dirty="0" smtClean="0"/>
              <a:t>Orfana del fu Luigi</a:t>
            </a:r>
          </a:p>
          <a:p>
            <a:r>
              <a:rPr lang="it-IT" dirty="0" smtClean="0"/>
              <a:t>Tutrice madre</a:t>
            </a:r>
          </a:p>
          <a:p>
            <a:r>
              <a:rPr lang="it-IT" dirty="0" smtClean="0"/>
              <a:t>Magliaia</a:t>
            </a:r>
          </a:p>
          <a:p>
            <a:endParaRPr lang="it-IT" dirty="0"/>
          </a:p>
        </p:txBody>
      </p:sp>
      <p:pic>
        <p:nvPicPr>
          <p:cNvPr id="4" name="Immagine 3" descr="ARPOASI EURICA.jpg"/>
          <p:cNvPicPr>
            <a:picLocks noChangeAspect="1"/>
          </p:cNvPicPr>
          <p:nvPr/>
        </p:nvPicPr>
        <p:blipFill>
          <a:blip r:embed="rId2" cstate="print"/>
          <a:stretch>
            <a:fillRect/>
          </a:stretch>
        </p:blipFill>
        <p:spPr>
          <a:xfrm>
            <a:off x="4860032" y="2487875"/>
            <a:ext cx="2952328" cy="3599399"/>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BANCO MIRELLA</a:t>
            </a:r>
            <a:endParaRPr lang="it-IT" dirty="0"/>
          </a:p>
        </p:txBody>
      </p:sp>
      <p:sp>
        <p:nvSpPr>
          <p:cNvPr id="2" name="Segnaposto contenuto 1"/>
          <p:cNvSpPr>
            <a:spLocks noGrp="1"/>
          </p:cNvSpPr>
          <p:nvPr>
            <p:ph idx="1"/>
          </p:nvPr>
        </p:nvSpPr>
        <p:spPr/>
        <p:txBody>
          <a:bodyPr/>
          <a:lstStyle/>
          <a:p>
            <a:r>
              <a:rPr lang="it-IT" dirty="0" smtClean="0"/>
              <a:t>Nata il 26/08/1936</a:t>
            </a:r>
          </a:p>
          <a:p>
            <a:r>
              <a:rPr lang="it-IT" dirty="0" smtClean="0"/>
              <a:t>Ammessa il 14/04/1941</a:t>
            </a:r>
          </a:p>
          <a:p>
            <a:r>
              <a:rPr lang="it-IT" dirty="0" smtClean="0"/>
              <a:t>Dimessa il 16/04/1951</a:t>
            </a:r>
          </a:p>
          <a:p>
            <a:r>
              <a:rPr lang="it-IT" dirty="0" smtClean="0"/>
              <a:t>Orfana del fu Alfredo</a:t>
            </a:r>
          </a:p>
          <a:p>
            <a:r>
              <a:rPr lang="it-IT" dirty="0" smtClean="0"/>
              <a:t>Tutrice madre</a:t>
            </a:r>
          </a:p>
          <a:p>
            <a:r>
              <a:rPr lang="it-IT" dirty="0" smtClean="0"/>
              <a:t>Scolara</a:t>
            </a:r>
            <a:endParaRPr lang="it-IT" dirty="0"/>
          </a:p>
        </p:txBody>
      </p:sp>
      <p:pic>
        <p:nvPicPr>
          <p:cNvPr id="4" name="Immagine 3" descr="BANCO MIRELLA.jpg"/>
          <p:cNvPicPr>
            <a:picLocks noChangeAspect="1"/>
          </p:cNvPicPr>
          <p:nvPr/>
        </p:nvPicPr>
        <p:blipFill>
          <a:blip r:embed="rId2" cstate="print"/>
          <a:srcRect l="8205" t="3076" r="7692" b="7692"/>
          <a:stretch>
            <a:fillRect/>
          </a:stretch>
        </p:blipFill>
        <p:spPr>
          <a:xfrm>
            <a:off x="5076056" y="2458468"/>
            <a:ext cx="2676711" cy="3786567"/>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BASSI LUIGIA</a:t>
            </a:r>
            <a:endParaRPr lang="it-IT" dirty="0"/>
          </a:p>
        </p:txBody>
      </p:sp>
      <p:sp>
        <p:nvSpPr>
          <p:cNvPr id="2" name="Segnaposto contenuto 1"/>
          <p:cNvSpPr>
            <a:spLocks noGrp="1"/>
          </p:cNvSpPr>
          <p:nvPr>
            <p:ph idx="1"/>
          </p:nvPr>
        </p:nvSpPr>
        <p:spPr/>
        <p:txBody>
          <a:bodyPr/>
          <a:lstStyle/>
          <a:p>
            <a:r>
              <a:rPr lang="it-IT" dirty="0" smtClean="0"/>
              <a:t>Nata il 12/02/1928</a:t>
            </a:r>
          </a:p>
          <a:p>
            <a:r>
              <a:rPr lang="it-IT" dirty="0" smtClean="0"/>
              <a:t>Ammessa il 25/10/1934</a:t>
            </a:r>
          </a:p>
          <a:p>
            <a:r>
              <a:rPr lang="it-IT" dirty="0" smtClean="0"/>
              <a:t>Dimessa il 1°/06/1941</a:t>
            </a:r>
          </a:p>
          <a:p>
            <a:r>
              <a:rPr lang="it-IT" dirty="0" smtClean="0"/>
              <a:t>Orfana del fu Bartolomeo</a:t>
            </a:r>
          </a:p>
          <a:p>
            <a:r>
              <a:rPr lang="it-IT" dirty="0" smtClean="0"/>
              <a:t>Tutrice madre</a:t>
            </a:r>
          </a:p>
          <a:p>
            <a:r>
              <a:rPr lang="it-IT" dirty="0" smtClean="0"/>
              <a:t>Scolara</a:t>
            </a:r>
            <a:endParaRPr lang="it-IT" dirty="0"/>
          </a:p>
        </p:txBody>
      </p:sp>
    </p:spTree>
  </p:cSld>
  <p:clrMapOvr>
    <a:masterClrMapping/>
  </p:clrMapOvr>
  <p:transition>
    <p:spli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BIASINI CARLA</a:t>
            </a:r>
            <a:endParaRPr lang="it-IT" dirty="0"/>
          </a:p>
        </p:txBody>
      </p:sp>
      <p:sp>
        <p:nvSpPr>
          <p:cNvPr id="2" name="Segnaposto contenuto 1"/>
          <p:cNvSpPr>
            <a:spLocks noGrp="1"/>
          </p:cNvSpPr>
          <p:nvPr>
            <p:ph idx="1"/>
          </p:nvPr>
        </p:nvSpPr>
        <p:spPr/>
        <p:txBody>
          <a:bodyPr>
            <a:normAutofit lnSpcReduction="10000"/>
          </a:bodyPr>
          <a:lstStyle/>
          <a:p>
            <a:r>
              <a:rPr lang="it-IT" dirty="0" smtClean="0"/>
              <a:t>Nata il 29/08/1928</a:t>
            </a:r>
          </a:p>
          <a:p>
            <a:r>
              <a:rPr lang="it-IT" dirty="0" smtClean="0"/>
              <a:t>Ammessa il 1°/03/1937</a:t>
            </a:r>
          </a:p>
          <a:p>
            <a:r>
              <a:rPr lang="it-IT" dirty="0" smtClean="0"/>
              <a:t>Dimessa il 12/07/1944</a:t>
            </a:r>
          </a:p>
          <a:p>
            <a:r>
              <a:rPr lang="it-IT" dirty="0" smtClean="0"/>
              <a:t>Orfana del fu Giovanni e </a:t>
            </a:r>
          </a:p>
          <a:p>
            <a:pPr>
              <a:buNone/>
            </a:pPr>
            <a:r>
              <a:rPr lang="it-IT" dirty="0" smtClean="0"/>
              <a:t>    della fu Carolina</a:t>
            </a:r>
          </a:p>
          <a:p>
            <a:r>
              <a:rPr lang="it-IT" dirty="0" smtClean="0"/>
              <a:t>Tutore zio</a:t>
            </a:r>
          </a:p>
          <a:p>
            <a:r>
              <a:rPr lang="it-IT" dirty="0" smtClean="0"/>
              <a:t>Scolara</a:t>
            </a:r>
            <a:endParaRPr lang="it-IT" dirty="0"/>
          </a:p>
        </p:txBody>
      </p:sp>
      <p:pic>
        <p:nvPicPr>
          <p:cNvPr id="4" name="Immagine 3" descr="BIASINI CARLA.jpg"/>
          <p:cNvPicPr>
            <a:picLocks noChangeAspect="1"/>
          </p:cNvPicPr>
          <p:nvPr/>
        </p:nvPicPr>
        <p:blipFill>
          <a:blip r:embed="rId2" cstate="print"/>
          <a:srcRect l="13025" t="8374" r="10686" b="12081"/>
          <a:stretch>
            <a:fillRect/>
          </a:stretch>
        </p:blipFill>
        <p:spPr>
          <a:xfrm>
            <a:off x="5076056" y="2348880"/>
            <a:ext cx="2755528" cy="3830856"/>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432538" y="337854"/>
            <a:ext cx="8229600" cy="1219200"/>
          </a:xfrm>
        </p:spPr>
        <p:txBody>
          <a:bodyPr>
            <a:normAutofit/>
          </a:bodyPr>
          <a:lstStyle/>
          <a:p>
            <a:r>
              <a:rPr lang="it-IT" dirty="0" smtClean="0"/>
              <a:t>Ammissione degli orfani e delle orfane</a:t>
            </a:r>
            <a:endParaRPr lang="it-IT" dirty="0"/>
          </a:p>
        </p:txBody>
      </p:sp>
      <p:sp>
        <p:nvSpPr>
          <p:cNvPr id="2" name="Segnaposto contenuto 1"/>
          <p:cNvSpPr>
            <a:spLocks noGrp="1"/>
          </p:cNvSpPr>
          <p:nvPr>
            <p:ph idx="4294967295"/>
          </p:nvPr>
        </p:nvSpPr>
        <p:spPr>
          <a:xfrm>
            <a:off x="914400" y="1484313"/>
            <a:ext cx="8229600" cy="4572000"/>
          </a:xfrm>
        </p:spPr>
        <p:txBody>
          <a:bodyPr/>
          <a:lstStyle/>
          <a:p>
            <a:pPr>
              <a:buNone/>
            </a:pPr>
            <a:endParaRPr lang="it-IT" dirty="0" smtClean="0"/>
          </a:p>
          <a:p>
            <a:endParaRPr lang="it-IT" dirty="0" smtClean="0"/>
          </a:p>
          <a:p>
            <a:endParaRPr lang="it-IT" dirty="0" smtClean="0"/>
          </a:p>
          <a:p>
            <a:endParaRPr lang="it-IT" dirty="0"/>
          </a:p>
        </p:txBody>
      </p:sp>
      <p:pic>
        <p:nvPicPr>
          <p:cNvPr id="4" name="Segnaposto contenuto 3" descr="martinitt classe.jpg"/>
          <p:cNvPicPr>
            <a:picLocks noChangeAspect="1"/>
          </p:cNvPicPr>
          <p:nvPr/>
        </p:nvPicPr>
        <p:blipFill>
          <a:blip r:embed="rId2" cstate="print"/>
          <a:stretch>
            <a:fillRect/>
          </a:stretch>
        </p:blipFill>
        <p:spPr>
          <a:xfrm>
            <a:off x="5364088" y="1354350"/>
            <a:ext cx="3024336" cy="2259325"/>
          </a:xfrm>
          <a:prstGeom prst="rect">
            <a:avLst/>
          </a:prstGeom>
          <a:ln>
            <a:noFill/>
          </a:ln>
          <a:effectLst>
            <a:softEdge rad="112500"/>
          </a:effectLst>
        </p:spPr>
      </p:pic>
      <p:sp>
        <p:nvSpPr>
          <p:cNvPr id="5" name="CasellaDiTesto 4"/>
          <p:cNvSpPr txBox="1"/>
          <p:nvPr/>
        </p:nvSpPr>
        <p:spPr>
          <a:xfrm>
            <a:off x="755576" y="1305351"/>
            <a:ext cx="6192688" cy="2308324"/>
          </a:xfrm>
          <a:prstGeom prst="rect">
            <a:avLst/>
          </a:prstGeom>
          <a:noFill/>
        </p:spPr>
        <p:txBody>
          <a:bodyPr wrap="square" rtlCol="0">
            <a:spAutoFit/>
          </a:bodyPr>
          <a:lstStyle/>
          <a:p>
            <a:pPr>
              <a:buFont typeface="Arial" pitchFamily="34" charset="0"/>
              <a:buChar char="•"/>
            </a:pPr>
            <a:r>
              <a:rPr lang="it-IT" dirty="0" smtClean="0"/>
              <a:t> avere tra i sette e i dieci anni; </a:t>
            </a:r>
          </a:p>
          <a:p>
            <a:pPr>
              <a:buFont typeface="Arial" pitchFamily="34" charset="0"/>
              <a:buChar char="•"/>
            </a:pPr>
            <a:r>
              <a:rPr lang="it-IT" dirty="0" smtClean="0"/>
              <a:t> essere miserabili;</a:t>
            </a:r>
          </a:p>
          <a:p>
            <a:pPr>
              <a:buFont typeface="Arial" pitchFamily="34" charset="0"/>
              <a:buChar char="•"/>
            </a:pPr>
            <a:r>
              <a:rPr lang="it-IT" dirty="0" smtClean="0"/>
              <a:t> mancanza dei genitori, o di uno dei genitori; </a:t>
            </a:r>
          </a:p>
          <a:p>
            <a:pPr>
              <a:buFont typeface="Arial" pitchFamily="34" charset="0"/>
              <a:buChar char="•"/>
            </a:pPr>
            <a:r>
              <a:rPr lang="it-IT" dirty="0" smtClean="0"/>
              <a:t> residenza a Milano;</a:t>
            </a:r>
          </a:p>
          <a:p>
            <a:pPr>
              <a:buFont typeface="Arial" pitchFamily="34" charset="0"/>
              <a:buChar char="•"/>
            </a:pPr>
            <a:r>
              <a:rPr lang="it-IT" dirty="0" smtClean="0"/>
              <a:t> essere vaccinati;</a:t>
            </a:r>
          </a:p>
          <a:p>
            <a:pPr>
              <a:buFont typeface="Arial" pitchFamily="34" charset="0"/>
              <a:buChar char="•"/>
            </a:pPr>
            <a:r>
              <a:rPr lang="it-IT" dirty="0" smtClean="0"/>
              <a:t> essere  di sana e robusta costituzione;</a:t>
            </a:r>
          </a:p>
          <a:p>
            <a:pPr>
              <a:buFont typeface="Arial" pitchFamily="34" charset="0"/>
              <a:buChar char="•"/>
            </a:pPr>
            <a:r>
              <a:rPr lang="it-IT" dirty="0" smtClean="0"/>
              <a:t> necessità di avere un tutore; </a:t>
            </a:r>
          </a:p>
          <a:p>
            <a:pPr>
              <a:buFont typeface="Arial" pitchFamily="34" charset="0"/>
              <a:buChar char="•"/>
            </a:pPr>
            <a:r>
              <a:rPr lang="it-IT" dirty="0" smtClean="0"/>
              <a:t> dovevano essere figli legittimi.</a:t>
            </a:r>
          </a:p>
        </p:txBody>
      </p:sp>
      <p:sp>
        <p:nvSpPr>
          <p:cNvPr id="7" name="CasellaDiTesto 6"/>
          <p:cNvSpPr txBox="1"/>
          <p:nvPr/>
        </p:nvSpPr>
        <p:spPr>
          <a:xfrm>
            <a:off x="359532" y="3797505"/>
            <a:ext cx="8136904" cy="461665"/>
          </a:xfrm>
          <a:prstGeom prst="rect">
            <a:avLst/>
          </a:prstGeom>
          <a:noFill/>
        </p:spPr>
        <p:txBody>
          <a:bodyPr wrap="square" rtlCol="0">
            <a:spAutoFit/>
          </a:bodyPr>
          <a:lstStyle/>
          <a:p>
            <a:pPr algn="ctr"/>
            <a:r>
              <a:rPr lang="it-IT" sz="2400" b="1" dirty="0" smtClean="0">
                <a:effectLst>
                  <a:outerShdw blurRad="38100" dist="38100" dir="2700000" algn="tl">
                    <a:srgbClr val="000000">
                      <a:alpha val="43137"/>
                    </a:srgbClr>
                  </a:outerShdw>
                </a:effectLst>
              </a:rPr>
              <a:t>DIFFERENZE TRA GLI ORFANI: </a:t>
            </a:r>
            <a:endParaRPr lang="it-IT" sz="2400" b="1" dirty="0">
              <a:effectLst>
                <a:outerShdw blurRad="38100" dist="38100" dir="2700000" algn="tl">
                  <a:srgbClr val="000000">
                    <a:alpha val="43137"/>
                  </a:srgbClr>
                </a:outerShdw>
              </a:effectLst>
            </a:endParaRPr>
          </a:p>
        </p:txBody>
      </p:sp>
      <p:sp>
        <p:nvSpPr>
          <p:cNvPr id="8" name="CasellaDiTesto 7"/>
          <p:cNvSpPr txBox="1"/>
          <p:nvPr/>
        </p:nvSpPr>
        <p:spPr>
          <a:xfrm>
            <a:off x="755576" y="4217738"/>
            <a:ext cx="8208912" cy="2031325"/>
          </a:xfrm>
          <a:prstGeom prst="rect">
            <a:avLst/>
          </a:prstGeom>
          <a:noFill/>
        </p:spPr>
        <p:txBody>
          <a:bodyPr wrap="square" rtlCol="0">
            <a:spAutoFit/>
          </a:bodyPr>
          <a:lstStyle/>
          <a:p>
            <a:r>
              <a:rPr lang="it-IT" dirty="0" smtClean="0">
                <a:solidFill>
                  <a:srgbClr val="990000"/>
                </a:solidFill>
              </a:rPr>
              <a:t>MARTINITT: </a:t>
            </a:r>
          </a:p>
          <a:p>
            <a:pPr>
              <a:buFont typeface="Arial" pitchFamily="34" charset="0"/>
              <a:buChar char="•"/>
            </a:pPr>
            <a:r>
              <a:rPr lang="it-IT" dirty="0" smtClean="0"/>
              <a:t> Andavano a messa una sola volta</a:t>
            </a:r>
          </a:p>
          <a:p>
            <a:r>
              <a:rPr lang="it-IT" dirty="0" smtClean="0"/>
              <a:t>  a settimana (Domenica) </a:t>
            </a:r>
          </a:p>
          <a:p>
            <a:pPr>
              <a:buFont typeface="Arial" pitchFamily="34" charset="0"/>
              <a:buChar char="•"/>
            </a:pPr>
            <a:r>
              <a:rPr lang="it-IT" dirty="0" smtClean="0"/>
              <a:t> Obbligo di dimissione alla maggiore</a:t>
            </a:r>
          </a:p>
          <a:p>
            <a:r>
              <a:rPr lang="it-IT" dirty="0" smtClean="0"/>
              <a:t>  età. </a:t>
            </a:r>
          </a:p>
          <a:p>
            <a:endParaRPr lang="it-IT" dirty="0" smtClean="0"/>
          </a:p>
          <a:p>
            <a:endParaRPr lang="it-IT" dirty="0"/>
          </a:p>
        </p:txBody>
      </p:sp>
      <p:sp>
        <p:nvSpPr>
          <p:cNvPr id="9" name="CasellaDiTesto 8"/>
          <p:cNvSpPr txBox="1"/>
          <p:nvPr/>
        </p:nvSpPr>
        <p:spPr>
          <a:xfrm>
            <a:off x="4788024" y="4221088"/>
            <a:ext cx="3816424" cy="1477328"/>
          </a:xfrm>
          <a:prstGeom prst="rect">
            <a:avLst/>
          </a:prstGeom>
          <a:noFill/>
        </p:spPr>
        <p:txBody>
          <a:bodyPr wrap="square" rtlCol="0">
            <a:spAutoFit/>
          </a:bodyPr>
          <a:lstStyle/>
          <a:p>
            <a:r>
              <a:rPr lang="it-IT" dirty="0" smtClean="0">
                <a:solidFill>
                  <a:srgbClr val="0742B9"/>
                </a:solidFill>
              </a:rPr>
              <a:t>STELLINE:</a:t>
            </a:r>
          </a:p>
          <a:p>
            <a:pPr>
              <a:buFont typeface="Arial" pitchFamily="34" charset="0"/>
              <a:buChar char="•"/>
            </a:pPr>
            <a:r>
              <a:rPr lang="it-IT" dirty="0" smtClean="0"/>
              <a:t>Andavano a messa ogni mattina e                              ogni sera</a:t>
            </a:r>
          </a:p>
          <a:p>
            <a:pPr>
              <a:buFont typeface="Arial" pitchFamily="34" charset="0"/>
              <a:buChar char="•"/>
            </a:pPr>
            <a:r>
              <a:rPr lang="it-IT" dirty="0" smtClean="0"/>
              <a:t> Potevano prolungare la loro              permanenza fino ai 19 anni. </a:t>
            </a:r>
          </a:p>
        </p:txBody>
      </p:sp>
      <p:sp>
        <p:nvSpPr>
          <p:cNvPr id="10" name="CasellaDiTesto 9"/>
          <p:cNvSpPr txBox="1"/>
          <p:nvPr/>
        </p:nvSpPr>
        <p:spPr>
          <a:xfrm>
            <a:off x="683568" y="5661248"/>
            <a:ext cx="7128792" cy="646331"/>
          </a:xfrm>
          <a:prstGeom prst="rect">
            <a:avLst/>
          </a:prstGeom>
          <a:noFill/>
        </p:spPr>
        <p:txBody>
          <a:bodyPr wrap="square" rtlCol="0">
            <a:spAutoFit/>
          </a:bodyPr>
          <a:lstStyle/>
          <a:p>
            <a:pPr>
              <a:buFont typeface="Arial" pitchFamily="34" charset="0"/>
              <a:buChar char="•"/>
            </a:pPr>
            <a:r>
              <a:rPr lang="it-IT" dirty="0" smtClean="0"/>
              <a:t>I Martinitt lavoravano al di fuori</a:t>
            </a:r>
          </a:p>
          <a:p>
            <a:r>
              <a:rPr lang="it-IT" dirty="0" smtClean="0"/>
              <a:t>dell’orfanotrofio </a:t>
            </a:r>
            <a:endParaRPr lang="it-IT" dirty="0"/>
          </a:p>
        </p:txBody>
      </p:sp>
      <p:sp>
        <p:nvSpPr>
          <p:cNvPr id="11" name="CasellaDiTesto 10"/>
          <p:cNvSpPr txBox="1"/>
          <p:nvPr/>
        </p:nvSpPr>
        <p:spPr>
          <a:xfrm>
            <a:off x="4788024" y="5733256"/>
            <a:ext cx="3456384" cy="646331"/>
          </a:xfrm>
          <a:prstGeom prst="rect">
            <a:avLst/>
          </a:prstGeom>
          <a:noFill/>
        </p:spPr>
        <p:txBody>
          <a:bodyPr wrap="square" rtlCol="0">
            <a:spAutoFit/>
          </a:bodyPr>
          <a:lstStyle/>
          <a:p>
            <a:pPr>
              <a:buFont typeface="Arial" pitchFamily="34" charset="0"/>
              <a:buChar char="•"/>
            </a:pPr>
            <a:r>
              <a:rPr lang="it-IT" dirty="0" smtClean="0"/>
              <a:t>Le stelline lavoravano all’interno dell’</a:t>
            </a:r>
            <a:r>
              <a:rPr lang="it-IT" dirty="0" err="1" smtClean="0"/>
              <a:t>instituto</a:t>
            </a:r>
            <a:endParaRPr lang="it-IT" dirty="0" smtClean="0"/>
          </a:p>
        </p:txBody>
      </p:sp>
    </p:spTree>
  </p:cSld>
  <p:clrMapOvr>
    <a:masterClrMapping/>
  </p:clrMapOvr>
  <p:transition>
    <p:split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BONATTI FRANCA</a:t>
            </a:r>
            <a:endParaRPr lang="it-IT" dirty="0"/>
          </a:p>
        </p:txBody>
      </p:sp>
      <p:sp>
        <p:nvSpPr>
          <p:cNvPr id="2" name="Segnaposto contenuto 1"/>
          <p:cNvSpPr>
            <a:spLocks noGrp="1"/>
          </p:cNvSpPr>
          <p:nvPr>
            <p:ph idx="1"/>
          </p:nvPr>
        </p:nvSpPr>
        <p:spPr/>
        <p:txBody>
          <a:bodyPr>
            <a:normAutofit lnSpcReduction="10000"/>
          </a:bodyPr>
          <a:lstStyle/>
          <a:p>
            <a:r>
              <a:rPr lang="it-IT" dirty="0" smtClean="0"/>
              <a:t>Nata il 29/12/1929</a:t>
            </a:r>
          </a:p>
          <a:p>
            <a:r>
              <a:rPr lang="it-IT" dirty="0" smtClean="0"/>
              <a:t>Ammessa il 15/09/1937</a:t>
            </a:r>
          </a:p>
          <a:p>
            <a:r>
              <a:rPr lang="it-IT" dirty="0" smtClean="0"/>
              <a:t>Dimessa il 24/12/1947</a:t>
            </a:r>
          </a:p>
          <a:p>
            <a:r>
              <a:rPr lang="it-IT" dirty="0" smtClean="0"/>
              <a:t>Orfana del fu Erminio e </a:t>
            </a:r>
          </a:p>
          <a:p>
            <a:pPr>
              <a:buNone/>
            </a:pPr>
            <a:r>
              <a:rPr lang="it-IT" dirty="0" smtClean="0"/>
              <a:t>    della fu Umbertina</a:t>
            </a:r>
          </a:p>
          <a:p>
            <a:r>
              <a:rPr lang="it-IT" dirty="0" smtClean="0"/>
              <a:t>Tutore zio e nonni</a:t>
            </a:r>
          </a:p>
          <a:p>
            <a:r>
              <a:rPr lang="it-IT" dirty="0" smtClean="0"/>
              <a:t>Ricamatrice/cucitrice</a:t>
            </a:r>
            <a:endParaRPr lang="it-IT" dirty="0"/>
          </a:p>
        </p:txBody>
      </p:sp>
      <p:pic>
        <p:nvPicPr>
          <p:cNvPr id="4" name="Immagine 3" descr="BONATTI FRANCA.jpg"/>
          <p:cNvPicPr>
            <a:picLocks noChangeAspect="1"/>
          </p:cNvPicPr>
          <p:nvPr/>
        </p:nvPicPr>
        <p:blipFill>
          <a:blip r:embed="rId2" cstate="print"/>
          <a:stretch>
            <a:fillRect/>
          </a:stretch>
        </p:blipFill>
        <p:spPr>
          <a:xfrm>
            <a:off x="5137552" y="2492896"/>
            <a:ext cx="2838048" cy="3784062"/>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9090" y="810538"/>
            <a:ext cx="6798734" cy="1303867"/>
          </a:xfrm>
        </p:spPr>
        <p:txBody>
          <a:bodyPr/>
          <a:lstStyle/>
          <a:p>
            <a:r>
              <a:rPr lang="it-IT" dirty="0" smtClean="0"/>
              <a:t>LE SORELLE CAINI</a:t>
            </a:r>
            <a:endParaRPr lang="it-IT" dirty="0"/>
          </a:p>
        </p:txBody>
      </p:sp>
      <p:sp>
        <p:nvSpPr>
          <p:cNvPr id="2" name="Segnaposto testo 1"/>
          <p:cNvSpPr>
            <a:spLocks noGrp="1"/>
          </p:cNvSpPr>
          <p:nvPr>
            <p:ph type="body" idx="1"/>
          </p:nvPr>
        </p:nvSpPr>
        <p:spPr>
          <a:xfrm>
            <a:off x="3275856" y="1196752"/>
            <a:ext cx="4040188" cy="762000"/>
          </a:xfrm>
        </p:spPr>
        <p:txBody>
          <a:bodyPr/>
          <a:lstStyle/>
          <a:p>
            <a:r>
              <a:rPr lang="it-IT" dirty="0" smtClean="0"/>
              <a:t> </a:t>
            </a:r>
            <a:endParaRPr lang="it-IT" dirty="0"/>
          </a:p>
        </p:txBody>
      </p:sp>
      <p:sp>
        <p:nvSpPr>
          <p:cNvPr id="3" name="Segnaposto contenuto 2"/>
          <p:cNvSpPr>
            <a:spLocks noGrp="1"/>
          </p:cNvSpPr>
          <p:nvPr>
            <p:ph sz="half" idx="2"/>
          </p:nvPr>
        </p:nvSpPr>
        <p:spPr>
          <a:xfrm>
            <a:off x="682480" y="2464296"/>
            <a:ext cx="3960440" cy="3528392"/>
          </a:xfrm>
        </p:spPr>
        <p:txBody>
          <a:bodyPr>
            <a:normAutofit fontScale="92500" lnSpcReduction="10000"/>
          </a:bodyPr>
          <a:lstStyle/>
          <a:p>
            <a:pPr marL="514350" indent="-514350">
              <a:buFont typeface="Arial" pitchFamily="34" charset="0"/>
              <a:buChar char="•"/>
            </a:pPr>
            <a:r>
              <a:rPr lang="it-IT" dirty="0" err="1" smtClean="0"/>
              <a:t>Caini</a:t>
            </a:r>
            <a:r>
              <a:rPr lang="it-IT" dirty="0" smtClean="0"/>
              <a:t> Maria Pia </a:t>
            </a:r>
          </a:p>
          <a:p>
            <a:pPr marL="514350" indent="-514350">
              <a:buFont typeface="Arial" pitchFamily="34" charset="0"/>
              <a:buChar char="•"/>
            </a:pPr>
            <a:r>
              <a:rPr lang="it-IT" dirty="0" smtClean="0"/>
              <a:t>Nata il 15/06/1947</a:t>
            </a:r>
          </a:p>
          <a:p>
            <a:pPr marL="514350" indent="-514350">
              <a:buFont typeface="Arial" pitchFamily="34" charset="0"/>
              <a:buChar char="•"/>
            </a:pPr>
            <a:r>
              <a:rPr lang="it-IT" dirty="0" smtClean="0"/>
              <a:t>Ammessa il 12/04/1956</a:t>
            </a:r>
          </a:p>
          <a:p>
            <a:pPr marL="514350" indent="-514350">
              <a:buFont typeface="Arial" pitchFamily="34" charset="0"/>
              <a:buChar char="•"/>
            </a:pPr>
            <a:r>
              <a:rPr lang="it-IT" dirty="0" smtClean="0"/>
              <a:t>Dimessa il 30/05/1965</a:t>
            </a:r>
          </a:p>
          <a:p>
            <a:pPr marL="514350" indent="-514350">
              <a:buFont typeface="Arial" pitchFamily="34" charset="0"/>
              <a:buChar char="•"/>
            </a:pPr>
            <a:r>
              <a:rPr lang="it-IT" dirty="0" smtClean="0"/>
              <a:t>Orfana del fu Mario e della fu Giuditta</a:t>
            </a:r>
          </a:p>
          <a:p>
            <a:pPr marL="514350" indent="-514350">
              <a:buFont typeface="Arial" pitchFamily="34" charset="0"/>
              <a:buChar char="•"/>
            </a:pPr>
            <a:r>
              <a:rPr lang="it-IT" dirty="0" smtClean="0"/>
              <a:t>Tutore  zio </a:t>
            </a:r>
          </a:p>
          <a:p>
            <a:pPr marL="514350" indent="-514350">
              <a:buFont typeface="Arial" pitchFamily="34" charset="0"/>
              <a:buChar char="•"/>
            </a:pPr>
            <a:r>
              <a:rPr lang="it-IT" dirty="0" smtClean="0"/>
              <a:t>Dattilografa</a:t>
            </a:r>
          </a:p>
          <a:p>
            <a:pPr>
              <a:buNone/>
            </a:pPr>
            <a:endParaRPr lang="it-IT" dirty="0"/>
          </a:p>
        </p:txBody>
      </p:sp>
      <p:sp>
        <p:nvSpPr>
          <p:cNvPr id="6" name="Segnaposto testo 5"/>
          <p:cNvSpPr>
            <a:spLocks noGrp="1"/>
          </p:cNvSpPr>
          <p:nvPr>
            <p:ph type="body" sz="quarter" idx="3"/>
          </p:nvPr>
        </p:nvSpPr>
        <p:spPr/>
        <p:txBody>
          <a:bodyPr/>
          <a:lstStyle/>
          <a:p>
            <a:r>
              <a:rPr lang="it-IT" dirty="0" smtClean="0"/>
              <a:t>  </a:t>
            </a:r>
            <a:endParaRPr lang="it-IT" dirty="0"/>
          </a:p>
        </p:txBody>
      </p:sp>
      <p:sp>
        <p:nvSpPr>
          <p:cNvPr id="4" name="Segnaposto contenuto 3"/>
          <p:cNvSpPr>
            <a:spLocks noGrp="1"/>
          </p:cNvSpPr>
          <p:nvPr>
            <p:ph sz="quarter" idx="4"/>
          </p:nvPr>
        </p:nvSpPr>
        <p:spPr>
          <a:xfrm>
            <a:off x="4860032" y="2464296"/>
            <a:ext cx="3888432" cy="3672408"/>
          </a:xfrm>
        </p:spPr>
        <p:txBody>
          <a:bodyPr>
            <a:normAutofit/>
          </a:bodyPr>
          <a:lstStyle/>
          <a:p>
            <a:r>
              <a:rPr lang="it-IT" sz="2000" dirty="0" err="1" smtClean="0"/>
              <a:t>Caini</a:t>
            </a:r>
            <a:r>
              <a:rPr lang="it-IT" sz="2000" dirty="0" smtClean="0"/>
              <a:t> Franca</a:t>
            </a:r>
          </a:p>
          <a:p>
            <a:r>
              <a:rPr lang="it-IT" sz="2000" dirty="0" smtClean="0"/>
              <a:t>Nata il 3/05/1951</a:t>
            </a:r>
          </a:p>
          <a:p>
            <a:r>
              <a:rPr lang="it-IT" sz="2000" dirty="0" smtClean="0"/>
              <a:t>Ammessa il 19/10/1957</a:t>
            </a:r>
          </a:p>
          <a:p>
            <a:r>
              <a:rPr lang="it-IT" sz="2000" dirty="0" smtClean="0"/>
              <a:t>Dimessa il 25/05/1968</a:t>
            </a:r>
          </a:p>
          <a:p>
            <a:r>
              <a:rPr lang="it-IT" sz="2000" dirty="0" smtClean="0"/>
              <a:t>Orfana del fu Mario e della fu Giuditta</a:t>
            </a:r>
          </a:p>
          <a:p>
            <a:r>
              <a:rPr lang="it-IT" sz="2000" dirty="0" smtClean="0"/>
              <a:t>Tutore zio </a:t>
            </a:r>
          </a:p>
          <a:p>
            <a:r>
              <a:rPr lang="it-IT" sz="2000" dirty="0" smtClean="0"/>
              <a:t>Dattilografa</a:t>
            </a:r>
            <a:endParaRPr lang="it-IT" sz="2200" dirty="0"/>
          </a:p>
        </p:txBody>
      </p:sp>
      <p:pic>
        <p:nvPicPr>
          <p:cNvPr id="7" name="Immagine 6" descr="CAINI.jpg"/>
          <p:cNvPicPr>
            <a:picLocks noChangeAspect="1"/>
          </p:cNvPicPr>
          <p:nvPr/>
        </p:nvPicPr>
        <p:blipFill>
          <a:blip r:embed="rId2" cstate="print"/>
          <a:srcRect l="8001" t="8001" r="3801" b="6951"/>
          <a:stretch>
            <a:fillRect/>
          </a:stretch>
        </p:blipFill>
        <p:spPr>
          <a:xfrm>
            <a:off x="6084244" y="581242"/>
            <a:ext cx="1370800" cy="1762457"/>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CAMPANILI BIANCA</a:t>
            </a:r>
            <a:endParaRPr lang="it-IT" dirty="0"/>
          </a:p>
        </p:txBody>
      </p:sp>
      <p:sp>
        <p:nvSpPr>
          <p:cNvPr id="2" name="Segnaposto contenuto 1"/>
          <p:cNvSpPr>
            <a:spLocks noGrp="1"/>
          </p:cNvSpPr>
          <p:nvPr>
            <p:ph idx="1"/>
          </p:nvPr>
        </p:nvSpPr>
        <p:spPr/>
        <p:txBody>
          <a:bodyPr/>
          <a:lstStyle/>
          <a:p>
            <a:r>
              <a:rPr lang="it-IT" dirty="0" smtClean="0"/>
              <a:t>Nata il 4/03/1936</a:t>
            </a:r>
          </a:p>
          <a:p>
            <a:r>
              <a:rPr lang="it-IT" dirty="0" smtClean="0"/>
              <a:t>Ammessa il 28/03/1943</a:t>
            </a:r>
          </a:p>
          <a:p>
            <a:r>
              <a:rPr lang="it-IT" dirty="0" smtClean="0"/>
              <a:t>Dimessa il 28/09/1950</a:t>
            </a:r>
          </a:p>
          <a:p>
            <a:r>
              <a:rPr lang="it-IT" dirty="0" smtClean="0"/>
              <a:t>Orfana del fu Arturo</a:t>
            </a:r>
          </a:p>
          <a:p>
            <a:r>
              <a:rPr lang="it-IT" dirty="0" smtClean="0"/>
              <a:t>Tutrice madre</a:t>
            </a:r>
          </a:p>
          <a:p>
            <a:r>
              <a:rPr lang="it-IT" dirty="0" smtClean="0"/>
              <a:t>Scolara</a:t>
            </a:r>
          </a:p>
          <a:p>
            <a:endParaRPr lang="it-IT" dirty="0"/>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L’ORFANOTROFIO FEMMINILE</a:t>
            </a:r>
            <a:endParaRPr lang="it-IT" dirty="0"/>
          </a:p>
        </p:txBody>
      </p:sp>
      <p:sp>
        <p:nvSpPr>
          <p:cNvPr id="3" name="Segnaposto contenuto 2"/>
          <p:cNvSpPr>
            <a:spLocks noGrp="1"/>
          </p:cNvSpPr>
          <p:nvPr>
            <p:ph idx="1"/>
          </p:nvPr>
        </p:nvSpPr>
        <p:spPr>
          <a:xfrm>
            <a:off x="971600" y="2348880"/>
            <a:ext cx="7004001" cy="3960439"/>
          </a:xfrm>
        </p:spPr>
        <p:txBody>
          <a:bodyPr>
            <a:normAutofit fontScale="70000" lnSpcReduction="20000"/>
          </a:bodyPr>
          <a:lstStyle/>
          <a:p>
            <a:pPr lvl="0"/>
            <a:r>
              <a:rPr lang="it-IT" dirty="0"/>
              <a:t>L'Orfanotrofio femminile di Milano trae </a:t>
            </a:r>
            <a:r>
              <a:rPr lang="it-IT" dirty="0" smtClean="0"/>
              <a:t>origine </a:t>
            </a:r>
            <a:r>
              <a:rPr lang="it-IT" dirty="0"/>
              <a:t>dall'Ospedale dei poveri mendicanti e vergognosi </a:t>
            </a:r>
            <a:r>
              <a:rPr lang="it-IT" dirty="0" smtClean="0"/>
              <a:t>il </a:t>
            </a:r>
            <a:r>
              <a:rPr lang="it-IT" dirty="0"/>
              <a:t>7 gennaio 1578</a:t>
            </a:r>
          </a:p>
          <a:p>
            <a:pPr lvl="0"/>
            <a:r>
              <a:rPr lang="it-IT" dirty="0" smtClean="0"/>
              <a:t>La </a:t>
            </a:r>
            <a:r>
              <a:rPr lang="it-IT" dirty="0"/>
              <a:t>trasformazione di questo luogo pio in orfanotrofio, avvenne solo nel corso del XVIII secolo</a:t>
            </a:r>
            <a:r>
              <a:rPr lang="it-IT" dirty="0" smtClean="0"/>
              <a:t>.</a:t>
            </a:r>
          </a:p>
          <a:p>
            <a:pPr lvl="0"/>
            <a:r>
              <a:rPr lang="it-IT" dirty="0" smtClean="0"/>
              <a:t>Fino a metà dell'800 le ragazze venivano "ammaestrate" in tutti i lavori femminili e il loro destino era quello di lavorare come cameriere e governanti nelle case delle famiglie milanesi più agiate</a:t>
            </a:r>
          </a:p>
          <a:p>
            <a:pPr lvl="0"/>
            <a:r>
              <a:rPr lang="it-IT" dirty="0" smtClean="0"/>
              <a:t>All'inizio del 900 fu organizzata una scuola professionale interna che, oltre alle materie più tradizionali, prevedeva anche corsi di specializzazione nel ramo industriale, commerciale e artistico </a:t>
            </a:r>
            <a:endParaRPr lang="it-IT" dirty="0"/>
          </a:p>
          <a:p>
            <a:pPr lvl="0"/>
            <a:r>
              <a:rPr lang="it-IT" dirty="0"/>
              <a:t>L'Orfanotrofio era retto da diciotto nobili della città fra i quali due ecclesiastici eletti dal vescovo. </a:t>
            </a:r>
          </a:p>
          <a:p>
            <a:pPr lvl="0"/>
            <a:r>
              <a:rPr lang="it-IT" dirty="0" smtClean="0"/>
              <a:t>Oggi questo edificio è </a:t>
            </a:r>
            <a:r>
              <a:rPr lang="it-IT" dirty="0"/>
              <a:t>una location di pregio per congressi, convegni, dibattiti, manifestazioni e anche corsi. </a:t>
            </a:r>
            <a:endParaRPr lang="it-IT" dirty="0" smtClean="0"/>
          </a:p>
          <a:p>
            <a:endParaRPr lang="it-IT" dirty="0"/>
          </a:p>
        </p:txBody>
      </p:sp>
    </p:spTree>
    <p:extLst>
      <p:ext uri="{BB962C8B-B14F-4D97-AF65-F5344CB8AC3E}">
        <p14:creationId xmlns:p14="http://schemas.microsoft.com/office/powerpoint/2010/main" val="3392729724"/>
      </p:ext>
    </p:extLst>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2344738" y="915988"/>
            <a:ext cx="6799262" cy="1303337"/>
          </a:xfrm>
        </p:spPr>
        <p:txBody>
          <a:bodyPr/>
          <a:lstStyle/>
          <a:p>
            <a:r>
              <a:rPr lang="it-IT" dirty="0" smtClean="0"/>
              <a:t> </a:t>
            </a:r>
            <a:endParaRPr lang="it-IT" dirty="0"/>
          </a:p>
        </p:txBody>
      </p:sp>
      <p:pic>
        <p:nvPicPr>
          <p:cNvPr id="4" name="Segnaposto contenuto 3" descr="ste_2_11.jpg"/>
          <p:cNvPicPr>
            <a:picLocks noGrp="1" noChangeAspect="1"/>
          </p:cNvPicPr>
          <p:nvPr>
            <p:ph idx="4294967295"/>
          </p:nvPr>
        </p:nvPicPr>
        <p:blipFill>
          <a:blip r:embed="rId2" cstate="print"/>
          <a:stretch>
            <a:fillRect/>
          </a:stretch>
        </p:blipFill>
        <p:spPr>
          <a:xfrm>
            <a:off x="754757" y="620688"/>
            <a:ext cx="3817243" cy="2919763"/>
          </a:xfrm>
          <a:prstGeom prst="rect">
            <a:avLst/>
          </a:prstGeom>
          <a:ln>
            <a:noFill/>
          </a:ln>
          <a:effectLst>
            <a:softEdge rad="112500"/>
          </a:effectLst>
        </p:spPr>
      </p:pic>
      <p:pic>
        <p:nvPicPr>
          <p:cNvPr id="5" name="Immagine 4" descr="ste_2_14.jpg"/>
          <p:cNvPicPr>
            <a:picLocks noChangeAspect="1"/>
          </p:cNvPicPr>
          <p:nvPr/>
        </p:nvPicPr>
        <p:blipFill>
          <a:blip r:embed="rId3" cstate="print"/>
          <a:stretch>
            <a:fillRect/>
          </a:stretch>
        </p:blipFill>
        <p:spPr>
          <a:xfrm>
            <a:off x="4499992" y="3501008"/>
            <a:ext cx="3820165" cy="2736304"/>
          </a:xfrm>
          <a:prstGeom prst="rect">
            <a:avLst/>
          </a:prstGeom>
          <a:ln>
            <a:noFill/>
          </a:ln>
          <a:effectLst>
            <a:softEdge rad="112500"/>
          </a:effectLst>
        </p:spPr>
      </p:pic>
      <p:sp>
        <p:nvSpPr>
          <p:cNvPr id="6" name="CasellaDiTesto 5"/>
          <p:cNvSpPr txBox="1"/>
          <p:nvPr/>
        </p:nvSpPr>
        <p:spPr>
          <a:xfrm>
            <a:off x="5110417" y="1567656"/>
            <a:ext cx="2612446" cy="369332"/>
          </a:xfrm>
          <a:prstGeom prst="rect">
            <a:avLst/>
          </a:prstGeom>
          <a:noFill/>
        </p:spPr>
        <p:txBody>
          <a:bodyPr wrap="none" rtlCol="0">
            <a:spAutoFit/>
          </a:bodyPr>
          <a:lstStyle/>
          <a:p>
            <a:r>
              <a:rPr lang="it-IT" b="1" dirty="0" smtClean="0">
                <a:effectLst>
                  <a:outerShdw blurRad="38100" dist="38100" dir="2700000" algn="tl">
                    <a:srgbClr val="000000">
                      <a:alpha val="43137"/>
                    </a:srgbClr>
                  </a:outerShdw>
                </a:effectLst>
              </a:rPr>
              <a:t>PRATICA </a:t>
            </a:r>
            <a:r>
              <a:rPr lang="it-IT" b="1" dirty="0" err="1" smtClean="0">
                <a:effectLst>
                  <a:outerShdw blurRad="38100" dist="38100" dir="2700000" algn="tl">
                    <a:srgbClr val="000000">
                      <a:alpha val="43137"/>
                    </a:srgbClr>
                  </a:outerShdw>
                </a:effectLst>
              </a:rPr>
              <a:t>DI</a:t>
            </a:r>
            <a:r>
              <a:rPr lang="it-IT" b="1" dirty="0" smtClean="0">
                <a:effectLst>
                  <a:outerShdw blurRad="38100" dist="38100" dir="2700000" algn="tl">
                    <a:srgbClr val="000000">
                      <a:alpha val="43137"/>
                    </a:srgbClr>
                  </a:outerShdw>
                </a:effectLst>
              </a:rPr>
              <a:t> STIRERIA</a:t>
            </a:r>
            <a:endParaRPr lang="it-IT" b="1" dirty="0">
              <a:effectLst>
                <a:outerShdw blurRad="38100" dist="38100" dir="2700000" algn="tl">
                  <a:srgbClr val="000000">
                    <a:alpha val="43137"/>
                  </a:srgbClr>
                </a:outerShdw>
              </a:effectLst>
            </a:endParaRPr>
          </a:p>
        </p:txBody>
      </p:sp>
      <p:sp>
        <p:nvSpPr>
          <p:cNvPr id="7" name="CasellaDiTesto 6"/>
          <p:cNvSpPr txBox="1"/>
          <p:nvPr/>
        </p:nvSpPr>
        <p:spPr>
          <a:xfrm>
            <a:off x="1043608" y="4365104"/>
            <a:ext cx="4248472" cy="646331"/>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STELLINE RICOVERATE NELL’INFERMERIA DELL’ISTITUTO</a:t>
            </a:r>
            <a:endParaRPr lang="it-IT" b="1" dirty="0">
              <a:effectLst>
                <a:outerShdw blurRad="38100" dist="38100" dir="2700000" algn="tl">
                  <a:srgbClr val="000000">
                    <a:alpha val="43137"/>
                  </a:srgbClr>
                </a:outerShdw>
              </a:effectLst>
            </a:endParaRPr>
          </a:p>
        </p:txBody>
      </p:sp>
      <p:sp>
        <p:nvSpPr>
          <p:cNvPr id="8" name="CasellaDiTesto 7"/>
          <p:cNvSpPr txBox="1"/>
          <p:nvPr/>
        </p:nvSpPr>
        <p:spPr>
          <a:xfrm>
            <a:off x="4716016" y="5805264"/>
            <a:ext cx="1814407" cy="369332"/>
          </a:xfrm>
          <a:prstGeom prst="rect">
            <a:avLst/>
          </a:prstGeom>
          <a:noFill/>
        </p:spPr>
        <p:txBody>
          <a:bodyPr wrap="none" rtlCol="0">
            <a:spAutoFit/>
          </a:bodyPr>
          <a:lstStyle/>
          <a:p>
            <a:r>
              <a:rPr lang="it-IT" dirty="0" smtClean="0"/>
              <a:t>Milano, primi '900</a:t>
            </a:r>
            <a:endParaRPr lang="it-IT" dirty="0"/>
          </a:p>
        </p:txBody>
      </p:sp>
      <p:sp>
        <p:nvSpPr>
          <p:cNvPr id="9" name="CasellaDiTesto 8"/>
          <p:cNvSpPr txBox="1"/>
          <p:nvPr/>
        </p:nvSpPr>
        <p:spPr>
          <a:xfrm>
            <a:off x="899592" y="764704"/>
            <a:ext cx="1814407" cy="369332"/>
          </a:xfrm>
          <a:prstGeom prst="rect">
            <a:avLst/>
          </a:prstGeom>
          <a:noFill/>
        </p:spPr>
        <p:txBody>
          <a:bodyPr wrap="none" rtlCol="0">
            <a:spAutoFit/>
          </a:bodyPr>
          <a:lstStyle/>
          <a:p>
            <a:r>
              <a:rPr lang="it-IT" dirty="0" smtClean="0"/>
              <a:t>Milano, primi '900</a:t>
            </a:r>
            <a:endParaRPr lang="it-IT" dirty="0"/>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2344738" y="915988"/>
            <a:ext cx="6799262" cy="1303337"/>
          </a:xfrm>
        </p:spPr>
        <p:txBody>
          <a:bodyPr/>
          <a:lstStyle/>
          <a:p>
            <a:r>
              <a:rPr lang="it-IT" dirty="0" smtClean="0"/>
              <a:t> </a:t>
            </a:r>
            <a:endParaRPr lang="it-IT" dirty="0"/>
          </a:p>
        </p:txBody>
      </p:sp>
      <p:pic>
        <p:nvPicPr>
          <p:cNvPr id="4" name="Segnaposto contenuto 3" descr="ste_2_10.jpg"/>
          <p:cNvPicPr>
            <a:picLocks noGrp="1" noChangeAspect="1"/>
          </p:cNvPicPr>
          <p:nvPr>
            <p:ph idx="4294967295"/>
          </p:nvPr>
        </p:nvPicPr>
        <p:blipFill>
          <a:blip r:embed="rId2" cstate="print"/>
          <a:stretch>
            <a:fillRect/>
          </a:stretch>
        </p:blipFill>
        <p:spPr>
          <a:xfrm>
            <a:off x="4649449" y="620688"/>
            <a:ext cx="3801263" cy="2907816"/>
          </a:xfrm>
          <a:prstGeom prst="rect">
            <a:avLst/>
          </a:prstGeom>
          <a:ln>
            <a:noFill/>
          </a:ln>
          <a:effectLst>
            <a:softEdge rad="112500"/>
          </a:effectLst>
        </p:spPr>
      </p:pic>
      <p:pic>
        <p:nvPicPr>
          <p:cNvPr id="5" name="Immagine 4" descr="ste_2_8.jpg"/>
          <p:cNvPicPr>
            <a:picLocks noChangeAspect="1"/>
          </p:cNvPicPr>
          <p:nvPr/>
        </p:nvPicPr>
        <p:blipFill>
          <a:blip r:embed="rId3" cstate="print"/>
          <a:stretch>
            <a:fillRect/>
          </a:stretch>
        </p:blipFill>
        <p:spPr>
          <a:xfrm>
            <a:off x="755576" y="3429000"/>
            <a:ext cx="4032448" cy="2888359"/>
          </a:xfrm>
          <a:prstGeom prst="rect">
            <a:avLst/>
          </a:prstGeom>
          <a:ln>
            <a:noFill/>
          </a:ln>
          <a:effectLst>
            <a:softEdge rad="112500"/>
          </a:effectLst>
        </p:spPr>
      </p:pic>
      <p:sp>
        <p:nvSpPr>
          <p:cNvPr id="6" name="CasellaDiTesto 5"/>
          <p:cNvSpPr txBox="1"/>
          <p:nvPr/>
        </p:nvSpPr>
        <p:spPr>
          <a:xfrm>
            <a:off x="1115616" y="1567656"/>
            <a:ext cx="2635850" cy="369332"/>
          </a:xfrm>
          <a:prstGeom prst="rect">
            <a:avLst/>
          </a:prstGeom>
          <a:noFill/>
        </p:spPr>
        <p:txBody>
          <a:bodyPr wrap="none" rtlCol="0">
            <a:spAutoFit/>
          </a:bodyPr>
          <a:lstStyle/>
          <a:p>
            <a:r>
              <a:rPr lang="it-IT" b="1" dirty="0" smtClean="0"/>
              <a:t>LEZIONE </a:t>
            </a:r>
            <a:r>
              <a:rPr lang="it-IT" b="1" dirty="0" err="1" smtClean="0"/>
              <a:t>DI</a:t>
            </a:r>
            <a:r>
              <a:rPr lang="it-IT" b="1" dirty="0" smtClean="0"/>
              <a:t> DISEGNO</a:t>
            </a:r>
            <a:endParaRPr lang="it-IT" b="1" dirty="0"/>
          </a:p>
        </p:txBody>
      </p:sp>
      <p:sp>
        <p:nvSpPr>
          <p:cNvPr id="15" name="CasellaDiTesto 14"/>
          <p:cNvSpPr txBox="1"/>
          <p:nvPr/>
        </p:nvSpPr>
        <p:spPr>
          <a:xfrm>
            <a:off x="5364088" y="4653136"/>
            <a:ext cx="2592288" cy="369332"/>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SCUOLA </a:t>
            </a:r>
            <a:r>
              <a:rPr lang="it-IT" b="1" dirty="0" err="1" smtClean="0">
                <a:effectLst>
                  <a:outerShdw blurRad="38100" dist="38100" dir="2700000" algn="tl">
                    <a:srgbClr val="000000">
                      <a:alpha val="43137"/>
                    </a:srgbClr>
                  </a:outerShdw>
                </a:effectLst>
              </a:rPr>
              <a:t>DI</a:t>
            </a:r>
            <a:r>
              <a:rPr lang="it-IT" b="1" dirty="0" smtClean="0">
                <a:effectLst>
                  <a:outerShdw blurRad="38100" dist="38100" dir="2700000" algn="tl">
                    <a:srgbClr val="000000">
                      <a:alpha val="43137"/>
                    </a:srgbClr>
                  </a:outerShdw>
                </a:effectLst>
              </a:rPr>
              <a:t> CUCINA</a:t>
            </a:r>
            <a:endParaRPr lang="it-IT" b="1" dirty="0">
              <a:effectLst>
                <a:outerShdw blurRad="38100" dist="38100" dir="2700000" algn="tl">
                  <a:srgbClr val="000000">
                    <a:alpha val="43137"/>
                  </a:srgbClr>
                </a:outerShdw>
              </a:effectLst>
            </a:endParaRPr>
          </a:p>
        </p:txBody>
      </p:sp>
      <p:sp>
        <p:nvSpPr>
          <p:cNvPr id="7" name="CasellaDiTesto 6"/>
          <p:cNvSpPr txBox="1"/>
          <p:nvPr/>
        </p:nvSpPr>
        <p:spPr>
          <a:xfrm>
            <a:off x="6588224" y="692696"/>
            <a:ext cx="1814407" cy="369332"/>
          </a:xfrm>
          <a:prstGeom prst="rect">
            <a:avLst/>
          </a:prstGeom>
          <a:noFill/>
        </p:spPr>
        <p:txBody>
          <a:bodyPr wrap="none" rtlCol="0">
            <a:spAutoFit/>
          </a:bodyPr>
          <a:lstStyle/>
          <a:p>
            <a:r>
              <a:rPr lang="it-IT" dirty="0" smtClean="0"/>
              <a:t>Milano, primi '900</a:t>
            </a:r>
            <a:endParaRPr lang="it-IT" dirty="0"/>
          </a:p>
        </p:txBody>
      </p:sp>
      <p:sp>
        <p:nvSpPr>
          <p:cNvPr id="8" name="CasellaDiTesto 7"/>
          <p:cNvSpPr txBox="1"/>
          <p:nvPr/>
        </p:nvSpPr>
        <p:spPr>
          <a:xfrm>
            <a:off x="2915816" y="3501008"/>
            <a:ext cx="1814407" cy="369332"/>
          </a:xfrm>
          <a:prstGeom prst="rect">
            <a:avLst/>
          </a:prstGeom>
          <a:noFill/>
        </p:spPr>
        <p:txBody>
          <a:bodyPr wrap="none" rtlCol="0">
            <a:spAutoFit/>
          </a:bodyPr>
          <a:lstStyle/>
          <a:p>
            <a:r>
              <a:rPr lang="it-IT" dirty="0" smtClean="0"/>
              <a:t>Milano, primi '900</a:t>
            </a:r>
            <a:endParaRPr lang="it-IT" dirty="0"/>
          </a:p>
        </p:txBody>
      </p:sp>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1461</TotalTime>
  <Words>2432</Words>
  <Application>Microsoft Office PowerPoint</Application>
  <PresentationFormat>Presentazione su schermo (4:3)</PresentationFormat>
  <Paragraphs>301</Paragraphs>
  <Slides>62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62</vt:i4>
      </vt:variant>
    </vt:vector>
  </HeadingPairs>
  <TitlesOfParts>
    <vt:vector size="67" baseType="lpstr">
      <vt:lpstr>Arial</vt:lpstr>
      <vt:lpstr>Century Gothic</vt:lpstr>
      <vt:lpstr>Garamond</vt:lpstr>
      <vt:lpstr>Times New Roman</vt:lpstr>
      <vt:lpstr>Organico</vt:lpstr>
      <vt:lpstr>STELLINE E MARTINITT</vt:lpstr>
      <vt:lpstr>INTRODUZIONE</vt:lpstr>
      <vt:lpstr>I MARTINITT</vt:lpstr>
      <vt:lpstr>  LE STELLINE</vt:lpstr>
      <vt:lpstr>L’ISTRUZIONE E L’AVVIAMENTO AL LAVORO</vt:lpstr>
      <vt:lpstr>Ammissione degli orfani e delle orfane</vt:lpstr>
      <vt:lpstr>L’ORFANOTROFIO FEMMINILE</vt:lpstr>
      <vt:lpstr> </vt:lpstr>
      <vt:lpstr> </vt:lpstr>
      <vt:lpstr> </vt:lpstr>
      <vt:lpstr> </vt:lpstr>
      <vt:lpstr>PIO ALBERGO TRIVULZIO</vt:lpstr>
      <vt:lpstr>VITA DEL PRINCIPE TRIVULZIO</vt:lpstr>
      <vt:lpstr>IL TESTAMENTO</vt:lpstr>
      <vt:lpstr>IL MUSEO DELLE STELLINE</vt:lpstr>
      <vt:lpstr>I BENEFATTORI</vt:lpstr>
      <vt:lpstr> </vt:lpstr>
      <vt:lpstr>I LAVORI DEI MARTINITT </vt:lpstr>
      <vt:lpstr>EBANISTA </vt:lpstr>
      <vt:lpstr>FUOCHISTA</vt:lpstr>
      <vt:lpstr>CENTRALINISTA</vt:lpstr>
      <vt:lpstr>LAVORI STELLINE PRIMA SERIE</vt:lpstr>
      <vt:lpstr>LAVORI UOMINI PRIMA SERIE</vt:lpstr>
      <vt:lpstr>LAVORI DONNE PRIMA SERIE</vt:lpstr>
      <vt:lpstr>LAVORI STELLINE SECONDA SERIE</vt:lpstr>
      <vt:lpstr>LAVORI UOMINI SECONDA SERIE</vt:lpstr>
      <vt:lpstr>LAVORI DONNE SECONDA SERIE</vt:lpstr>
      <vt:lpstr>LAVORI STELLINE  TERZA SERIE</vt:lpstr>
      <vt:lpstr>LAVORI UOMINI TERZA SERIE</vt:lpstr>
      <vt:lpstr>LAVORI DONNE TERZA SERIE </vt:lpstr>
      <vt:lpstr>LAVORI STELLINE QUARTA SERIE </vt:lpstr>
      <vt:lpstr>LAVORI UOMINI QUARTA SERIE</vt:lpstr>
      <vt:lpstr>LAVORI DONNE QUARTA SERIE</vt:lpstr>
      <vt:lpstr>Considerazioni sul lavoro</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Considerazioni sugli stipendi</vt:lpstr>
      <vt:lpstr>INTERVISTA ALLE EX STELLINE</vt:lpstr>
      <vt:lpstr> </vt:lpstr>
      <vt:lpstr>  </vt:lpstr>
      <vt:lpstr>   </vt:lpstr>
      <vt:lpstr>Considerazioni sull’intervista </vt:lpstr>
      <vt:lpstr>Presentazione standard di PowerPoint</vt:lpstr>
      <vt:lpstr>Presentazione standard di PowerPoint</vt:lpstr>
      <vt:lpstr>Presentazione standard di PowerPoint</vt:lpstr>
      <vt:lpstr>Presentazione standard di PowerPoint</vt:lpstr>
      <vt:lpstr>Considerazioni finali</vt:lpstr>
      <vt:lpstr>BIOGRAFIE STELLINE</vt:lpstr>
      <vt:lpstr>AIROLDI MARGHERITA</vt:lpstr>
      <vt:lpstr>ALEMANNI CLELIA</vt:lpstr>
      <vt:lpstr>ARPOASI EURICA</vt:lpstr>
      <vt:lpstr>BANCO MIRELLA</vt:lpstr>
      <vt:lpstr>BASSI LUIGIA</vt:lpstr>
      <vt:lpstr>BIASINI CARLA</vt:lpstr>
      <vt:lpstr>BONATTI FRANCA</vt:lpstr>
      <vt:lpstr>LE SORELLE CAINI</vt:lpstr>
      <vt:lpstr>CAMPANILI BIANCA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MUSEO-08</dc:creator>
  <cp:lastModifiedBy>Museo 07</cp:lastModifiedBy>
  <cp:revision>138</cp:revision>
  <dcterms:created xsi:type="dcterms:W3CDTF">2018-04-13T08:19:58Z</dcterms:created>
  <dcterms:modified xsi:type="dcterms:W3CDTF">2018-04-20T14:56:11Z</dcterms:modified>
</cp:coreProperties>
</file>