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577202"/>
          <c:w val="0.678925"/>
          <c:h val="0.855822"/>
        </c:manualLayout>
      </c:layout>
      <c:pieChart>
        <c:varyColors val="0"/>
        <c:ser>
          <c:idx val="0"/>
          <c:order val="0"/>
          <c:tx>
            <c:strRef>
              <c:f>Sheet1!$A$2</c:f>
              <c:strCache>
                <c:ptCount val="1"/>
                <c:pt idx="0">
                  <c:v>Vendite</c:v>
                </c:pt>
              </c:strCache>
            </c:strRef>
          </c:tx>
          <c:spPr>
            <a:solidFill>
              <a:srgbClr val="39608E"/>
            </a:solidFill>
            <a:ln w="12700" cap="flat">
              <a:noFill/>
              <a:miter lim="400000"/>
            </a:ln>
            <a:effectLst/>
          </c:spPr>
          <c:explosion val="16"/>
          <c:dPt>
            <c:idx val="0"/>
            <c:explosion val="16"/>
            <c:spPr>
              <a:solidFill>
                <a:srgbClr val="39608E"/>
              </a:solidFill>
              <a:ln w="12700" cap="flat">
                <a:noFill/>
                <a:miter lim="400000"/>
              </a:ln>
              <a:effectLst/>
            </c:spPr>
          </c:dPt>
          <c:dPt>
            <c:idx val="1"/>
            <c:explosion val="16"/>
            <c:spPr>
              <a:solidFill>
                <a:srgbClr val="903A38"/>
              </a:solidFill>
              <a:ln w="12700" cap="flat">
                <a:noFill/>
                <a:miter lim="400000"/>
              </a:ln>
              <a:effectLst/>
            </c:spPr>
          </c:dPt>
          <c:dPt>
            <c:idx val="2"/>
            <c:explosion val="16"/>
            <c:spPr>
              <a:solidFill>
                <a:srgbClr val="748C41"/>
              </a:solidFill>
              <a:ln w="12700" cap="flat">
                <a:noFill/>
                <a:miter lim="400000"/>
              </a:ln>
              <a:effectLst/>
            </c:spPr>
          </c:dPt>
          <c:dPt>
            <c:idx val="3"/>
            <c:explosion val="16"/>
            <c:spPr>
              <a:solidFill>
                <a:srgbClr val="5F4979"/>
              </a:solidFill>
              <a:ln w="12700" cap="flat">
                <a:noFill/>
                <a:miter lim="400000"/>
              </a:ln>
              <a:effectLst/>
            </c:spPr>
          </c:dPt>
          <c:dPt>
            <c:idx val="4"/>
            <c:explosion val="16"/>
            <c:spPr>
              <a:solidFill>
                <a:srgbClr val="368195"/>
              </a:solidFill>
              <a:ln w="12700" cap="flat">
                <a:noFill/>
                <a:miter lim="400000"/>
              </a:ln>
              <a:effectLst/>
            </c:spPr>
          </c:dPt>
          <c:dPt>
            <c:idx val="5"/>
            <c:explosion val="16"/>
            <c:spPr>
              <a:solidFill>
                <a:srgbClr val="BA7032"/>
              </a:solidFill>
              <a:ln w="12700" cap="flat">
                <a:noFill/>
                <a:miter lim="400000"/>
              </a:ln>
              <a:effectLst/>
            </c:spPr>
          </c:dPt>
          <c:dPt>
            <c:idx val="6"/>
            <c:explosion val="16"/>
            <c:spPr>
              <a:solidFill>
                <a:srgbClr val="4572A7"/>
              </a:solidFill>
              <a:ln w="12700" cap="flat">
                <a:noFill/>
                <a:miter lim="400000"/>
              </a:ln>
              <a:effectLst/>
            </c:spPr>
          </c:dPt>
          <c:dPt>
            <c:idx val="7"/>
            <c:explosion val="16"/>
            <c:spPr>
              <a:solidFill>
                <a:srgbClr val="AA4643"/>
              </a:solidFill>
              <a:ln w="12700" cap="flat">
                <a:noFill/>
                <a:miter lim="400000"/>
              </a:ln>
              <a:effectLst/>
            </c:spPr>
          </c:dPt>
          <c:dPt>
            <c:idx val="8"/>
            <c:explosion val="16"/>
            <c:spPr>
              <a:solidFill>
                <a:srgbClr val="89A54E"/>
              </a:solidFill>
              <a:ln w="12700" cap="flat">
                <a:noFill/>
                <a:miter lim="400000"/>
              </a:ln>
              <a:effectLst/>
            </c:spPr>
          </c:dPt>
          <c:dPt>
            <c:idx val="9"/>
            <c:explosion val="16"/>
            <c:spPr>
              <a:solidFill>
                <a:srgbClr val="71588F"/>
              </a:solidFill>
              <a:ln w="12700" cap="flat">
                <a:noFill/>
                <a:miter lim="400000"/>
              </a:ln>
              <a:effectLst/>
            </c:spPr>
          </c:dPt>
          <c:dPt>
            <c:idx val="10"/>
            <c:explosion val="16"/>
            <c:spPr>
              <a:solidFill>
                <a:srgbClr val="4198AF"/>
              </a:solidFill>
              <a:ln w="12700" cap="flat">
                <a:noFill/>
                <a:miter lim="400000"/>
              </a:ln>
              <a:effectLst/>
            </c:spPr>
          </c:dPt>
          <c:dPt>
            <c:idx val="11"/>
            <c:explosion val="16"/>
            <c:spPr>
              <a:solidFill>
                <a:srgbClr val="DB843D"/>
              </a:solidFill>
              <a:ln w="12700" cap="flat">
                <a:noFill/>
                <a:miter lim="400000"/>
              </a:ln>
              <a:effectLst/>
            </c:spPr>
          </c:dPt>
          <c:dPt>
            <c:idx val="12"/>
            <c:explosion val="16"/>
            <c:spPr>
              <a:solidFill>
                <a:srgbClr val="6183AC"/>
              </a:solidFill>
              <a:ln w="12700" cap="flat">
                <a:noFill/>
                <a:miter lim="400000"/>
              </a:ln>
              <a:effectLst/>
            </c:spPr>
          </c:dPt>
          <c:dPt>
            <c:idx val="13"/>
            <c:explosion val="16"/>
            <c:spPr>
              <a:solidFill>
                <a:srgbClr val="AE6260"/>
              </a:solidFill>
              <a:ln w="12700" cap="flat">
                <a:noFill/>
                <a:miter lim="400000"/>
              </a:ln>
              <a:effectLst/>
            </c:spPr>
          </c:dPt>
          <c:dPt>
            <c:idx val="14"/>
            <c:explosion val="16"/>
            <c:spPr>
              <a:solidFill>
                <a:srgbClr val="95AB68"/>
              </a:solidFill>
              <a:ln w="12700" cap="flat">
                <a:noFill/>
                <a:miter lim="400000"/>
              </a:ln>
              <a:effectLst/>
            </c:spPr>
          </c:dPt>
          <c:dPt>
            <c:idx val="15"/>
            <c:explosion val="16"/>
            <c:spPr>
              <a:solidFill>
                <a:srgbClr val="846F9D"/>
              </a:solidFill>
              <a:ln w="12700" cap="flat">
                <a:noFill/>
                <a:miter lim="400000"/>
              </a:ln>
              <a:effectLst/>
            </c:spPr>
          </c:dPt>
          <c:dPt>
            <c:idx val="16"/>
            <c:explosion val="16"/>
            <c:spPr>
              <a:solidFill>
                <a:srgbClr val="5EA0B1"/>
              </a:solidFill>
              <a:ln w="12700" cap="flat">
                <a:noFill/>
                <a:miter lim="400000"/>
              </a:ln>
              <a:effectLst/>
            </c:spPr>
          </c:dPt>
          <c:dPt>
            <c:idx val="17"/>
            <c:explosion val="16"/>
            <c:spPr>
              <a:solidFill>
                <a:srgbClr val="CC915F"/>
              </a:solidFill>
              <a:ln w="12700" cap="flat">
                <a:noFill/>
                <a:miter lim="400000"/>
              </a:ln>
              <a:effectLst/>
            </c:spPr>
          </c:dPt>
          <c:dPt>
            <c:idx val="18"/>
            <c:explosion val="16"/>
            <c:spPr>
              <a:solidFill>
                <a:srgbClr val="93A9CF"/>
              </a:solidFill>
              <a:ln w="12700" cap="flat">
                <a:noFill/>
                <a:miter lim="400000"/>
              </a:ln>
              <a:effectLst/>
            </c:spPr>
          </c:dPt>
          <c:dPt>
            <c:idx val="19"/>
            <c:explosion val="16"/>
            <c:spPr>
              <a:solidFill>
                <a:srgbClr val="D19392"/>
              </a:solidFill>
              <a:ln w="12700" cap="flat">
                <a:noFill/>
                <a:miter lim="400000"/>
              </a:ln>
              <a:effectLst/>
            </c:spPr>
          </c:dPt>
          <c:dPt>
            <c:idx val="20"/>
            <c:explosion val="16"/>
            <c:spPr>
              <a:solidFill>
                <a:srgbClr val="B9CD96"/>
              </a:solidFill>
              <a:ln w="12700" cap="flat">
                <a:noFill/>
                <a:miter lim="400000"/>
              </a:ln>
              <a:effectLst/>
            </c:spPr>
          </c:dPt>
          <c:dPt>
            <c:idx val="21"/>
            <c:explosion val="16"/>
            <c:spPr>
              <a:solidFill>
                <a:srgbClr val="A99BBD"/>
              </a:solidFill>
              <a:ln w="12700" cap="flat">
                <a:noFill/>
                <a:miter lim="400000"/>
              </a:ln>
              <a:effectLst/>
            </c:spPr>
          </c:dPt>
          <c:dPt>
            <c:idx val="22"/>
            <c:explosion val="16"/>
            <c:spPr>
              <a:solidFill>
                <a:srgbClr val="91C3D5"/>
              </a:solidFill>
              <a:ln w="12700" cap="flat">
                <a:noFill/>
                <a:miter lim="400000"/>
              </a:ln>
              <a:effectLst/>
            </c:spPr>
          </c:dPt>
          <c:dPt>
            <c:idx val="23"/>
            <c:explosion val="16"/>
            <c:spPr>
              <a:solidFill>
                <a:srgbClr val="F9B590"/>
              </a:solidFill>
              <a:ln w="12700" cap="flat">
                <a:noFill/>
                <a:miter lim="400000"/>
              </a:ln>
              <a:effectLst/>
            </c:spPr>
          </c:dPt>
          <c:dLbls>
            <c:dLbl>
              <c:idx val="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3"/>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4"/>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5"/>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6"/>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7"/>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8"/>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9"/>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3"/>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4"/>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5"/>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6"/>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7"/>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8"/>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9"/>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3"/>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showLeaderLines val="0"/>
            <c:leaderLines>
              <c:spPr>
                <a:noFill/>
                <a:ln w="6350" cap="flat">
                  <a:solidFill>
                    <a:srgbClr val="000000"/>
                  </a:solidFill>
                  <a:prstDash val="solid"/>
                  <a:miter lim="400000"/>
                </a:ln>
                <a:effectLst/>
              </c:spPr>
            </c:leaderLines>
          </c:dLbls>
          <c:cat>
            <c:strRef>
              <c:f>Sheet1!$B$1:$Y$1</c:f>
              <c:strCache>
                <c:ptCount val="24"/>
                <c:pt idx="0">
                  <c:v>studente</c:v>
                </c:pt>
                <c:pt idx="1">
                  <c:v>calzolaio</c:v>
                </c:pt>
                <c:pt idx="2">
                  <c:v>macchinista</c:v>
                </c:pt>
                <c:pt idx="3">
                  <c:v>tipografo</c:v>
                </c:pt>
                <c:pt idx="4">
                  <c:v>sarto</c:v>
                </c:pt>
                <c:pt idx="5">
                  <c:v>filografo</c:v>
                </c:pt>
                <c:pt idx="6">
                  <c:v>orefice</c:v>
                </c:pt>
                <c:pt idx="7">
                  <c:v>cesellatore</c:v>
                </c:pt>
                <c:pt idx="8">
                  <c:v>falegname</c:v>
                </c:pt>
                <c:pt idx="9">
                  <c:v>fabbricatore</c:v>
                </c:pt>
                <c:pt idx="10">
                  <c:v>torcoliere</c:v>
                </c:pt>
                <c:pt idx="11">
                  <c:v>cartolaio</c:v>
                </c:pt>
                <c:pt idx="12">
                  <c:v>artigiano</c:v>
                </c:pt>
                <c:pt idx="13">
                  <c:v>economo</c:v>
                </c:pt>
                <c:pt idx="14">
                  <c:v>tornitore</c:v>
                </c:pt>
                <c:pt idx="15">
                  <c:v>fabbro</c:v>
                </c:pt>
                <c:pt idx="16">
                  <c:v>legatore di libri</c:v>
                </c:pt>
                <c:pt idx="17">
                  <c:v>ottico</c:v>
                </c:pt>
                <c:pt idx="18">
                  <c:v>garzone</c:v>
                </c:pt>
                <c:pt idx="19">
                  <c:v>spazzettiere</c:v>
                </c:pt>
                <c:pt idx="20">
                  <c:v>ramaio</c:v>
                </c:pt>
                <c:pt idx="21">
                  <c:v>lavora in una bottega di tessitore</c:v>
                </c:pt>
                <c:pt idx="22">
                  <c:v>lavora in un'officina</c:v>
                </c:pt>
                <c:pt idx="23">
                  <c:v>meccanico</c:v>
                </c:pt>
              </c:strCache>
            </c:strRef>
          </c:cat>
          <c:val>
            <c:numRef>
              <c:f>Sheet1!$B$2:$Y$2</c:f>
              <c:numCache>
                <c:ptCount val="24"/>
                <c:pt idx="0">
                  <c:v>1.000000</c:v>
                </c:pt>
                <c:pt idx="1">
                  <c:v>6.000000</c:v>
                </c:pt>
                <c:pt idx="2">
                  <c:v>6.000000</c:v>
                </c:pt>
                <c:pt idx="3">
                  <c:v>5.000000</c:v>
                </c:pt>
                <c:pt idx="4">
                  <c:v>5.000000</c:v>
                </c:pt>
                <c:pt idx="5">
                  <c:v>1.000000</c:v>
                </c:pt>
                <c:pt idx="6">
                  <c:v>5.000000</c:v>
                </c:pt>
                <c:pt idx="7">
                  <c:v>2.000000</c:v>
                </c:pt>
                <c:pt idx="8">
                  <c:v>2.000000</c:v>
                </c:pt>
                <c:pt idx="9">
                  <c:v>1.000000</c:v>
                </c:pt>
                <c:pt idx="10">
                  <c:v>1.000000</c:v>
                </c:pt>
                <c:pt idx="11">
                  <c:v>2.000000</c:v>
                </c:pt>
                <c:pt idx="12">
                  <c:v>1.000000</c:v>
                </c:pt>
                <c:pt idx="13">
                  <c:v>1.000000</c:v>
                </c:pt>
                <c:pt idx="14">
                  <c:v>1.000000</c:v>
                </c:pt>
                <c:pt idx="15">
                  <c:v>2.000000</c:v>
                </c:pt>
                <c:pt idx="16">
                  <c:v>1.000000</c:v>
                </c:pt>
                <c:pt idx="17">
                  <c:v>1.000000</c:v>
                </c:pt>
                <c:pt idx="18">
                  <c:v>1.000000</c:v>
                </c:pt>
                <c:pt idx="19">
                  <c:v>1.000000</c:v>
                </c:pt>
                <c:pt idx="20">
                  <c:v>1.000000</c:v>
                </c:pt>
                <c:pt idx="21">
                  <c:v>1.000000</c:v>
                </c:pt>
                <c:pt idx="22">
                  <c:v>1.000000</c:v>
                </c:pt>
                <c:pt idx="23">
                  <c:v>2.000000</c:v>
                </c:pt>
              </c:numCache>
            </c:numRef>
          </c:val>
        </c:ser>
        <c:firstSliceAng val="0"/>
      </c:pieChart>
      <c:spPr>
        <a:noFill/>
        <a:ln w="12700" cap="flat">
          <a:noFill/>
          <a:miter lim="400000"/>
        </a:ln>
        <a:effectLst/>
      </c:spPr>
    </c:plotArea>
    <c:legend>
      <c:legendPos val="r"/>
      <c:layout>
        <c:manualLayout>
          <c:xMode val="edge"/>
          <c:yMode val="edge"/>
          <c:x val="0.455737"/>
          <c:y val="0"/>
          <c:w val="0.544263"/>
          <c:h val="1"/>
        </c:manualLayout>
      </c:layout>
      <c:overlay val="1"/>
      <c:spPr>
        <a:noFill/>
        <a:ln w="12700" cap="flat">
          <a:noFill/>
          <a:miter lim="400000"/>
        </a:ln>
        <a:effectLst/>
      </c:spPr>
      <c:txPr>
        <a:bodyPr rot="0"/>
        <a:lstStyle/>
        <a:p>
          <a:pPr>
            <a:defRPr b="0" i="0" strike="noStrike" sz="1800" u="none">
              <a:solidFill>
                <a:srgbClr val="000000"/>
              </a:solidFill>
              <a:latin typeface="Calibri"/>
            </a:defRPr>
          </a:pPr>
        </a:p>
      </c:txPr>
    </c:legend>
    <c:plotVisOnly val="1"/>
    <c:dispBlanksAs val="gap"/>
  </c:chart>
  <c:spPr>
    <a:solidFill>
      <a:srgbClr val="FFFFFF"/>
    </a:solidFill>
    <a:ln w="12700" cap="flat">
      <a:solidFill>
        <a:srgbClr val="808080"/>
      </a:solidFill>
      <a:prstDash val="solid"/>
      <a:round/>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540682"/>
          <c:w val="0.573319"/>
          <c:h val="0.773739"/>
        </c:manualLayout>
      </c:layout>
      <c:pieChart>
        <c:varyColors val="0"/>
        <c:ser>
          <c:idx val="0"/>
          <c:order val="0"/>
          <c:tx>
            <c:strRef>
              <c:f>Sheet1!$A$2</c:f>
              <c:strCache>
                <c:ptCount val="1"/>
                <c:pt idx="0">
                  <c:v>Vendite</c:v>
                </c:pt>
              </c:strCache>
            </c:strRef>
          </c:tx>
          <c:spPr>
            <a:solidFill>
              <a:srgbClr val="39608E"/>
            </a:solidFill>
            <a:ln w="12700" cap="flat">
              <a:noFill/>
              <a:miter lim="400000"/>
            </a:ln>
            <a:effectLst/>
          </c:spPr>
          <c:explosion val="29"/>
          <c:dPt>
            <c:idx val="0"/>
            <c:explosion val="29"/>
            <c:spPr>
              <a:solidFill>
                <a:srgbClr val="39608E"/>
              </a:solidFill>
              <a:ln w="12700" cap="flat">
                <a:noFill/>
                <a:miter lim="400000"/>
              </a:ln>
              <a:effectLst/>
            </c:spPr>
          </c:dPt>
          <c:dPt>
            <c:idx val="1"/>
            <c:explosion val="29"/>
            <c:spPr>
              <a:solidFill>
                <a:srgbClr val="903A38"/>
              </a:solidFill>
              <a:ln w="12700" cap="flat">
                <a:noFill/>
                <a:miter lim="400000"/>
              </a:ln>
              <a:effectLst/>
            </c:spPr>
          </c:dPt>
          <c:dPt>
            <c:idx val="2"/>
            <c:explosion val="29"/>
            <c:spPr>
              <a:solidFill>
                <a:srgbClr val="748C41"/>
              </a:solidFill>
              <a:ln w="12700" cap="flat">
                <a:noFill/>
                <a:miter lim="400000"/>
              </a:ln>
              <a:effectLst/>
            </c:spPr>
          </c:dPt>
          <c:dPt>
            <c:idx val="3"/>
            <c:explosion val="29"/>
            <c:spPr>
              <a:solidFill>
                <a:srgbClr val="5F4979"/>
              </a:solidFill>
              <a:ln w="12700" cap="flat">
                <a:noFill/>
                <a:miter lim="400000"/>
              </a:ln>
              <a:effectLst/>
            </c:spPr>
          </c:dPt>
          <c:dPt>
            <c:idx val="4"/>
            <c:explosion val="29"/>
            <c:spPr>
              <a:solidFill>
                <a:srgbClr val="368195"/>
              </a:solidFill>
              <a:ln w="12700" cap="flat">
                <a:noFill/>
                <a:miter lim="400000"/>
              </a:ln>
              <a:effectLst/>
            </c:spPr>
          </c:dPt>
          <c:dPt>
            <c:idx val="5"/>
            <c:explosion val="29"/>
            <c:spPr>
              <a:solidFill>
                <a:srgbClr val="BA7032"/>
              </a:solidFill>
              <a:ln w="12700" cap="flat">
                <a:noFill/>
                <a:miter lim="400000"/>
              </a:ln>
              <a:effectLst/>
            </c:spPr>
          </c:dPt>
          <c:dPt>
            <c:idx val="6"/>
            <c:explosion val="29"/>
            <c:spPr>
              <a:solidFill>
                <a:srgbClr val="4572A7"/>
              </a:solidFill>
              <a:ln w="12700" cap="flat">
                <a:noFill/>
                <a:miter lim="400000"/>
              </a:ln>
              <a:effectLst/>
            </c:spPr>
          </c:dPt>
          <c:dPt>
            <c:idx val="7"/>
            <c:explosion val="29"/>
            <c:spPr>
              <a:solidFill>
                <a:srgbClr val="AA4643"/>
              </a:solidFill>
              <a:ln w="12700" cap="flat">
                <a:noFill/>
                <a:miter lim="400000"/>
              </a:ln>
              <a:effectLst/>
            </c:spPr>
          </c:dPt>
          <c:dPt>
            <c:idx val="8"/>
            <c:explosion val="29"/>
            <c:spPr>
              <a:solidFill>
                <a:srgbClr val="89A54E"/>
              </a:solidFill>
              <a:ln w="12700" cap="flat">
                <a:noFill/>
                <a:miter lim="400000"/>
              </a:ln>
              <a:effectLst/>
            </c:spPr>
          </c:dPt>
          <c:dPt>
            <c:idx val="9"/>
            <c:explosion val="29"/>
            <c:spPr>
              <a:solidFill>
                <a:srgbClr val="71588F"/>
              </a:solidFill>
              <a:ln w="12700" cap="flat">
                <a:noFill/>
                <a:miter lim="400000"/>
              </a:ln>
              <a:effectLst/>
            </c:spPr>
          </c:dPt>
          <c:dPt>
            <c:idx val="10"/>
            <c:explosion val="29"/>
            <c:spPr>
              <a:solidFill>
                <a:srgbClr val="4198AF"/>
              </a:solidFill>
              <a:ln w="12700" cap="flat">
                <a:noFill/>
                <a:miter lim="400000"/>
              </a:ln>
              <a:effectLst/>
            </c:spPr>
          </c:dPt>
          <c:dPt>
            <c:idx val="11"/>
            <c:explosion val="29"/>
            <c:spPr>
              <a:solidFill>
                <a:srgbClr val="DB843D"/>
              </a:solidFill>
              <a:ln w="12700" cap="flat">
                <a:noFill/>
                <a:miter lim="400000"/>
              </a:ln>
              <a:effectLst/>
            </c:spPr>
          </c:dPt>
          <c:dPt>
            <c:idx val="12"/>
            <c:explosion val="29"/>
            <c:spPr>
              <a:solidFill>
                <a:srgbClr val="6183AC"/>
              </a:solidFill>
              <a:ln w="12700" cap="flat">
                <a:noFill/>
                <a:miter lim="400000"/>
              </a:ln>
              <a:effectLst/>
            </c:spPr>
          </c:dPt>
          <c:dPt>
            <c:idx val="13"/>
            <c:explosion val="29"/>
            <c:spPr>
              <a:solidFill>
                <a:srgbClr val="AE6260"/>
              </a:solidFill>
              <a:ln w="12700" cap="flat">
                <a:noFill/>
                <a:miter lim="400000"/>
              </a:ln>
              <a:effectLst/>
            </c:spPr>
          </c:dPt>
          <c:dPt>
            <c:idx val="14"/>
            <c:explosion val="29"/>
            <c:spPr>
              <a:solidFill>
                <a:srgbClr val="95AB68"/>
              </a:solidFill>
              <a:ln w="12700" cap="flat">
                <a:noFill/>
                <a:miter lim="400000"/>
              </a:ln>
              <a:effectLst/>
            </c:spPr>
          </c:dPt>
          <c:dPt>
            <c:idx val="15"/>
            <c:explosion val="29"/>
            <c:spPr>
              <a:solidFill>
                <a:srgbClr val="846F9D"/>
              </a:solidFill>
              <a:ln w="12700" cap="flat">
                <a:noFill/>
                <a:miter lim="400000"/>
              </a:ln>
              <a:effectLst/>
            </c:spPr>
          </c:dPt>
          <c:dPt>
            <c:idx val="16"/>
            <c:explosion val="29"/>
            <c:spPr>
              <a:solidFill>
                <a:srgbClr val="5EA0B1"/>
              </a:solidFill>
              <a:ln w="12700" cap="flat">
                <a:noFill/>
                <a:miter lim="400000"/>
              </a:ln>
              <a:effectLst/>
            </c:spPr>
          </c:dPt>
          <c:dPt>
            <c:idx val="17"/>
            <c:explosion val="29"/>
            <c:spPr>
              <a:solidFill>
                <a:srgbClr val="CC915F"/>
              </a:solidFill>
              <a:ln w="12700" cap="flat">
                <a:noFill/>
                <a:miter lim="400000"/>
              </a:ln>
              <a:effectLst/>
            </c:spPr>
          </c:dPt>
          <c:dPt>
            <c:idx val="18"/>
            <c:explosion val="29"/>
            <c:spPr>
              <a:solidFill>
                <a:srgbClr val="93A9CF"/>
              </a:solidFill>
              <a:ln w="12700" cap="flat">
                <a:noFill/>
                <a:miter lim="400000"/>
              </a:ln>
              <a:effectLst/>
            </c:spPr>
          </c:dPt>
          <c:dPt>
            <c:idx val="19"/>
            <c:explosion val="29"/>
            <c:spPr>
              <a:solidFill>
                <a:srgbClr val="D19392"/>
              </a:solidFill>
              <a:ln w="12700" cap="flat">
                <a:noFill/>
                <a:miter lim="400000"/>
              </a:ln>
              <a:effectLst/>
            </c:spPr>
          </c:dPt>
          <c:dPt>
            <c:idx val="20"/>
            <c:explosion val="29"/>
            <c:spPr>
              <a:solidFill>
                <a:srgbClr val="B9CD96"/>
              </a:solidFill>
              <a:ln w="12700" cap="flat">
                <a:noFill/>
                <a:miter lim="400000"/>
              </a:ln>
              <a:effectLst/>
            </c:spPr>
          </c:dPt>
          <c:dPt>
            <c:idx val="21"/>
            <c:explosion val="29"/>
            <c:spPr>
              <a:solidFill>
                <a:srgbClr val="A99BBD"/>
              </a:solidFill>
              <a:ln w="12700" cap="flat">
                <a:noFill/>
                <a:miter lim="400000"/>
              </a:ln>
              <a:effectLst/>
            </c:spPr>
          </c:dPt>
          <c:dPt>
            <c:idx val="22"/>
            <c:explosion val="29"/>
            <c:spPr>
              <a:solidFill>
                <a:srgbClr val="91C3D5"/>
              </a:solidFill>
              <a:ln w="12700" cap="flat">
                <a:noFill/>
                <a:miter lim="400000"/>
              </a:ln>
              <a:effectLst/>
            </c:spPr>
          </c:dPt>
          <c:dPt>
            <c:idx val="23"/>
            <c:explosion val="29"/>
            <c:spPr>
              <a:solidFill>
                <a:srgbClr val="F9B590"/>
              </a:solidFill>
              <a:ln w="12700" cap="flat">
                <a:noFill/>
                <a:miter lim="400000"/>
              </a:ln>
              <a:effectLst/>
            </c:spPr>
          </c:dPt>
          <c:dLbls>
            <c:dLbl>
              <c:idx val="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3"/>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4"/>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5"/>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6"/>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7"/>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8"/>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9"/>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3"/>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4"/>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5"/>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6"/>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7"/>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8"/>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9"/>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3"/>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showLeaderLines val="0"/>
            <c:leaderLines>
              <c:spPr>
                <a:noFill/>
                <a:ln w="6350" cap="flat">
                  <a:solidFill>
                    <a:srgbClr val="000000"/>
                  </a:solidFill>
                  <a:prstDash val="solid"/>
                  <a:miter lim="400000"/>
                </a:ln>
                <a:effectLst/>
              </c:spPr>
            </c:leaderLines>
          </c:dLbls>
          <c:cat>
            <c:strRef>
              <c:f>Sheet1!$B$1:$Y$1</c:f>
              <c:strCache>
                <c:ptCount val="24"/>
                <c:pt idx="0">
                  <c:v>gerbaiolo</c:v>
                </c:pt>
                <c:pt idx="1">
                  <c:v>portinaio</c:v>
                </c:pt>
                <c:pt idx="2">
                  <c:v>oste</c:v>
                </c:pt>
                <c:pt idx="3">
                  <c:v>calzolaio</c:v>
                </c:pt>
                <c:pt idx="4">
                  <c:v>portalettere</c:v>
                </c:pt>
                <c:pt idx="5">
                  <c:v>caffettiere</c:v>
                </c:pt>
                <c:pt idx="6">
                  <c:v>fabbro</c:v>
                </c:pt>
                <c:pt idx="7">
                  <c:v>orefice</c:v>
                </c:pt>
                <c:pt idx="8">
                  <c:v>ballerino</c:v>
                </c:pt>
                <c:pt idx="9">
                  <c:v>falegname</c:v>
                </c:pt>
                <c:pt idx="10">
                  <c:v>infermiere</c:v>
                </c:pt>
                <c:pt idx="11">
                  <c:v>sestraio</c:v>
                </c:pt>
                <c:pt idx="12">
                  <c:v>tessitore</c:v>
                </c:pt>
                <c:pt idx="13">
                  <c:v>mercante</c:v>
                </c:pt>
                <c:pt idx="14">
                  <c:v>incisore</c:v>
                </c:pt>
                <c:pt idx="15">
                  <c:v>direttore scuola femminile</c:v>
                </c:pt>
                <c:pt idx="16">
                  <c:v>fornitore</c:v>
                </c:pt>
                <c:pt idx="17">
                  <c:v>militare</c:v>
                </c:pt>
                <c:pt idx="18">
                  <c:v>girovago</c:v>
                </c:pt>
                <c:pt idx="19">
                  <c:v>lavora in una fabbrica di tabacchi</c:v>
                </c:pt>
                <c:pt idx="20">
                  <c:v>servitore</c:v>
                </c:pt>
                <c:pt idx="21">
                  <c:v>lavora in una bottega</c:v>
                </c:pt>
                <c:pt idx="22">
                  <c:v>mercante di vino</c:v>
                </c:pt>
                <c:pt idx="23">
                  <c:v>legatore di libri</c:v>
                </c:pt>
              </c:strCache>
            </c:strRef>
          </c:cat>
          <c:val>
            <c:numRef>
              <c:f>Sheet1!$B$2:$Y$2</c:f>
              <c:numCache>
                <c:ptCount val="24"/>
                <c:pt idx="0">
                  <c:v>1.000000</c:v>
                </c:pt>
                <c:pt idx="1">
                  <c:v>1.000000</c:v>
                </c:pt>
                <c:pt idx="2">
                  <c:v>1.000000</c:v>
                </c:pt>
                <c:pt idx="3">
                  <c:v>3.000000</c:v>
                </c:pt>
                <c:pt idx="4">
                  <c:v>1.000000</c:v>
                </c:pt>
                <c:pt idx="5">
                  <c:v>1.000000</c:v>
                </c:pt>
                <c:pt idx="6">
                  <c:v>2.000000</c:v>
                </c:pt>
                <c:pt idx="7">
                  <c:v>2.000000</c:v>
                </c:pt>
                <c:pt idx="8">
                  <c:v>1.000000</c:v>
                </c:pt>
                <c:pt idx="9">
                  <c:v>2.000000</c:v>
                </c:pt>
                <c:pt idx="10">
                  <c:v>1.000000</c:v>
                </c:pt>
                <c:pt idx="11">
                  <c:v>1.000000</c:v>
                </c:pt>
                <c:pt idx="12">
                  <c:v>1.000000</c:v>
                </c:pt>
                <c:pt idx="13">
                  <c:v>1.000000</c:v>
                </c:pt>
                <c:pt idx="14">
                  <c:v>1.000000</c:v>
                </c:pt>
                <c:pt idx="15">
                  <c:v>1.000000</c:v>
                </c:pt>
                <c:pt idx="16">
                  <c:v>1.000000</c:v>
                </c:pt>
                <c:pt idx="17">
                  <c:v>2.000000</c:v>
                </c:pt>
                <c:pt idx="18">
                  <c:v>1.000000</c:v>
                </c:pt>
                <c:pt idx="19">
                  <c:v>1.000000</c:v>
                </c:pt>
                <c:pt idx="20">
                  <c:v>1.000000</c:v>
                </c:pt>
                <c:pt idx="21">
                  <c:v>1.000000</c:v>
                </c:pt>
                <c:pt idx="22">
                  <c:v>1.000000</c:v>
                </c:pt>
                <c:pt idx="23">
                  <c:v>1.000000</c:v>
                </c:pt>
              </c:numCache>
            </c:numRef>
          </c:val>
        </c:ser>
        <c:firstSliceAng val="0"/>
      </c:pieChart>
      <c:spPr>
        <a:noFill/>
        <a:ln w="12700" cap="flat">
          <a:noFill/>
          <a:miter lim="400000"/>
        </a:ln>
        <a:effectLst/>
      </c:spPr>
    </c:plotArea>
    <c:legend>
      <c:legendPos val="r"/>
      <c:layout>
        <c:manualLayout>
          <c:xMode val="edge"/>
          <c:yMode val="edge"/>
          <c:x val="0.607783"/>
          <c:y val="0"/>
          <c:w val="0.392217"/>
          <c:h val="1"/>
        </c:manualLayout>
      </c:layout>
      <c:overlay val="1"/>
      <c:spPr>
        <a:noFill/>
        <a:ln w="12700" cap="flat">
          <a:noFill/>
          <a:miter lim="400000"/>
        </a:ln>
        <a:effectLst/>
      </c:spPr>
      <c:txPr>
        <a:bodyPr rot="0"/>
        <a:lstStyle/>
        <a:p>
          <a:pPr>
            <a:defRPr b="0" i="0" strike="noStrike" sz="1800" u="none">
              <a:solidFill>
                <a:srgbClr val="000000"/>
              </a:solidFill>
              <a:latin typeface="Calibri"/>
            </a:defRPr>
          </a:pPr>
        </a:p>
      </c:txPr>
    </c:legend>
    <c:plotVisOnly val="1"/>
    <c:dispBlanksAs val="gap"/>
  </c:chart>
  <c:spPr>
    <a:solidFill>
      <a:srgbClr val="FFFFFF"/>
    </a:solidFill>
    <a:ln w="12700" cap="flat">
      <a:solidFill>
        <a:srgbClr val="808080"/>
      </a:solidFill>
      <a:prstDash val="solid"/>
      <a:round/>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801" u="none">
                <a:solidFill>
                  <a:srgbClr val="000000"/>
                </a:solidFill>
                <a:latin typeface="Calibri"/>
              </a:defRPr>
            </a:pPr>
            <a:r>
              <a:rPr b="0" i="0" strike="noStrike" sz="1801" u="none">
                <a:solidFill>
                  <a:srgbClr val="000000"/>
                </a:solidFill>
                <a:latin typeface="Calibri"/>
              </a:rPr>
              <a:t>Vendite</a:t>
            </a:r>
          </a:p>
        </c:rich>
      </c:tx>
      <c:layout>
        <c:manualLayout>
          <c:xMode val="edge"/>
          <c:yMode val="edge"/>
          <c:x val="0.453674"/>
          <c:y val="0"/>
          <c:w val="0.0926526"/>
          <c:h val="0.068151"/>
        </c:manualLayout>
      </c:layout>
      <c:overlay val="1"/>
      <c:spPr>
        <a:noFill/>
        <a:effectLst/>
      </c:spPr>
    </c:title>
    <c:autoTitleDeleted val="1"/>
    <c:plotArea>
      <c:layout>
        <c:manualLayout>
          <c:layoutTarget val="inner"/>
          <c:xMode val="edge"/>
          <c:yMode val="edge"/>
          <c:x val="0.0471396"/>
          <c:y val="0.068151"/>
          <c:w val="0.944939"/>
          <c:h val="0.798549"/>
        </c:manualLayout>
      </c:layout>
      <c:barChart>
        <c:barDir val="col"/>
        <c:grouping val="clustered"/>
        <c:varyColors val="0"/>
        <c:ser>
          <c:idx val="0"/>
          <c:order val="0"/>
          <c:tx>
            <c:v>Vendite</c:v>
          </c:tx>
          <c:spPr>
            <a:solidFill>
              <a:srgbClr val="0066CC"/>
            </a:solidFill>
            <a:ln w="12700" cap="flat">
              <a:noFill/>
              <a:miter lim="400000"/>
            </a:ln>
            <a:effectLst/>
          </c:spPr>
          <c:invertIfNegative val="0"/>
          <c:dPt>
            <c:idx val="0"/>
            <c:spPr>
              <a:solidFill>
                <a:srgbClr val="0066CC"/>
              </a:solidFill>
              <a:ln w="12700" cap="flat">
                <a:noFill/>
                <a:miter lim="400000"/>
              </a:ln>
              <a:effectLst/>
            </c:spPr>
          </c:dPt>
          <c:dPt>
            <c:idx val="1"/>
            <c:spPr>
              <a:solidFill>
                <a:srgbClr val="0099CC"/>
              </a:solidFill>
              <a:ln w="12700" cap="flat">
                <a:noFill/>
                <a:miter lim="400000"/>
              </a:ln>
              <a:effectLst/>
            </c:spPr>
          </c:dPt>
          <c:dPt>
            <c:idx val="2"/>
            <c:spPr>
              <a:solidFill>
                <a:srgbClr val="3399FF"/>
              </a:solidFill>
              <a:ln w="12700" cap="flat">
                <a:noFill/>
                <a:miter lim="400000"/>
              </a:ln>
              <a:effectLst/>
            </c:spPr>
          </c:dPt>
          <c:dPt>
            <c:idx val="3"/>
            <c:spPr>
              <a:solidFill>
                <a:srgbClr val="66CCFF"/>
              </a:solidFill>
              <a:ln w="12700" cap="flat">
                <a:noFill/>
                <a:miter lim="400000"/>
              </a:ln>
              <a:effectLst/>
            </c:spPr>
          </c:dPt>
          <c:dPt>
            <c:idx val="4"/>
            <c:spPr>
              <a:solidFill>
                <a:srgbClr val="CCECFF"/>
              </a:solidFill>
              <a:ln w="12700" cap="flat">
                <a:noFill/>
                <a:miter lim="400000"/>
              </a:ln>
              <a:effectLst/>
            </c:spPr>
          </c:dPt>
          <c:dLbls>
            <c:dLbl>
              <c:idx val="0"/>
              <c:numFmt formatCode="#,##0" sourceLinked="0"/>
              <c:txPr>
                <a:bodyPr/>
                <a:lstStyle/>
                <a:p>
                  <a:pPr>
                    <a:defRPr b="0" i="0" strike="noStrike" sz="1801" u="none">
                      <a:solidFill>
                        <a:srgbClr val="000000"/>
                      </a:solidFill>
                      <a:latin typeface="Calibri"/>
                    </a:defRPr>
                  </a:pPr>
                </a:p>
              </c:txPr>
              <c:dLblPos val="outEnd"/>
              <c:showLegendKey val="0"/>
              <c:showVal val="0"/>
              <c:showCatName val="0"/>
              <c:showSerName val="0"/>
              <c:showPercent val="0"/>
              <c:showBubbleSize val="0"/>
            </c:dLbl>
            <c:dLbl>
              <c:idx val="1"/>
              <c:numFmt formatCode="#,##0" sourceLinked="0"/>
              <c:txPr>
                <a:bodyPr/>
                <a:lstStyle/>
                <a:p>
                  <a:pPr>
                    <a:defRPr b="0" i="0" strike="noStrike" sz="1801" u="none">
                      <a:solidFill>
                        <a:srgbClr val="000000"/>
                      </a:solidFill>
                      <a:latin typeface="Calibri"/>
                    </a:defRPr>
                  </a:pPr>
                </a:p>
              </c:txPr>
              <c:dLblPos val="outEnd"/>
              <c:showLegendKey val="0"/>
              <c:showVal val="0"/>
              <c:showCatName val="0"/>
              <c:showSerName val="0"/>
              <c:showPercent val="0"/>
              <c:showBubbleSize val="0"/>
            </c:dLbl>
            <c:dLbl>
              <c:idx val="2"/>
              <c:numFmt formatCode="#,##0" sourceLinked="0"/>
              <c:txPr>
                <a:bodyPr/>
                <a:lstStyle/>
                <a:p>
                  <a:pPr>
                    <a:defRPr b="0" i="0" strike="noStrike" sz="1801" u="none">
                      <a:solidFill>
                        <a:srgbClr val="000000"/>
                      </a:solidFill>
                      <a:latin typeface="Calibri"/>
                    </a:defRPr>
                  </a:pPr>
                </a:p>
              </c:txPr>
              <c:dLblPos val="outEnd"/>
              <c:showLegendKey val="0"/>
              <c:showVal val="0"/>
              <c:showCatName val="0"/>
              <c:showSerName val="0"/>
              <c:showPercent val="0"/>
              <c:showBubbleSize val="0"/>
            </c:dLbl>
            <c:dLbl>
              <c:idx val="3"/>
              <c:numFmt formatCode="#,##0" sourceLinked="0"/>
              <c:txPr>
                <a:bodyPr/>
                <a:lstStyle/>
                <a:p>
                  <a:pPr>
                    <a:defRPr b="0" i="0" strike="noStrike" sz="1801" u="none">
                      <a:solidFill>
                        <a:srgbClr val="000000"/>
                      </a:solidFill>
                      <a:latin typeface="Calibri"/>
                    </a:defRPr>
                  </a:pPr>
                </a:p>
              </c:txPr>
              <c:dLblPos val="outEnd"/>
              <c:showLegendKey val="0"/>
              <c:showVal val="0"/>
              <c:showCatName val="0"/>
              <c:showSerName val="0"/>
              <c:showPercent val="0"/>
              <c:showBubbleSize val="0"/>
            </c:dLbl>
            <c:dLbl>
              <c:idx val="4"/>
              <c:numFmt formatCode="#,##0" sourceLinked="0"/>
              <c:txPr>
                <a:bodyPr/>
                <a:lstStyle/>
                <a:p>
                  <a:pPr>
                    <a:defRPr b="0" i="0" strike="noStrike" sz="1801" u="none">
                      <a:solidFill>
                        <a:srgbClr val="000000"/>
                      </a:solidFill>
                      <a:latin typeface="Calibri"/>
                    </a:defRPr>
                  </a:pPr>
                </a:p>
              </c:txPr>
              <c:dLblPos val="outEnd"/>
              <c:showLegendKey val="0"/>
              <c:showVal val="0"/>
              <c:showCatName val="0"/>
              <c:showSerName val="0"/>
              <c:showPercent val="0"/>
              <c:showBubbleSize val="0"/>
            </c:dLbl>
            <c:numFmt formatCode="#,##0" sourceLinked="0"/>
            <c:txPr>
              <a:bodyPr/>
              <a:lstStyle/>
              <a:p>
                <a:pPr>
                  <a:defRPr b="0" i="0" strike="noStrike" sz="1801" u="none">
                    <a:solidFill>
                      <a:srgbClr val="000000"/>
                    </a:solidFill>
                    <a:latin typeface="Calibri"/>
                  </a:defRPr>
                </a:pPr>
              </a:p>
            </c:txPr>
            <c:dLblPos val="outEnd"/>
            <c:showLegendKey val="0"/>
            <c:showVal val="0"/>
            <c:showCatName val="0"/>
            <c:showSerName val="0"/>
            <c:showPercent val="0"/>
            <c:showBubbleSize val="0"/>
            <c:showLeaderLines val="0"/>
          </c:dLbls>
          <c:cat>
            <c:strLit>
              <c:ptCount val="5"/>
              <c:pt idx="0">
                <c:v>casalinga</c:v>
              </c:pt>
              <c:pt idx="1">
                <c:v>sarta da donna</c:v>
              </c:pt>
              <c:pt idx="2">
                <c:v>servente </c:v>
              </c:pt>
              <c:pt idx="3">
                <c:v>venditrice di tabacco e acquavite</c:v>
              </c:pt>
              <c:pt idx="4">
                <c:v>cucitrice</c:v>
              </c:pt>
            </c:strLit>
          </c:cat>
          <c:val>
            <c:numLit>
              <c:ptCount val="5"/>
              <c:pt idx="0">
                <c:v>2.000000</c:v>
              </c:pt>
              <c:pt idx="1">
                <c:v>1.000000</c:v>
              </c:pt>
              <c:pt idx="2">
                <c:v>1.000000</c:v>
              </c:pt>
              <c:pt idx="3">
                <c:v>1.000000</c:v>
              </c:pt>
              <c:pt idx="4">
                <c:v>2.000000</c:v>
              </c:pt>
            </c:numLit>
          </c:val>
        </c:ser>
        <c:gapWidth val="100"/>
        <c:overlap val="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08080"/>
            </a:solidFill>
            <a:prstDash val="solid"/>
            <a:round/>
          </a:ln>
        </c:spPr>
        <c:txPr>
          <a:bodyPr rot="0"/>
          <a:lstStyle/>
          <a:p>
            <a:pPr>
              <a:defRPr b="0" i="0" strike="noStrike" sz="1801" u="none">
                <a:solidFill>
                  <a:srgbClr val="000000"/>
                </a:solidFill>
                <a:latin typeface="Calibri"/>
              </a:defRPr>
            </a:pPr>
          </a:p>
        </c:txPr>
        <c:crossAx val="2094734553"/>
        <c:crosses val="autoZero"/>
        <c:auto val="1"/>
        <c:lblAlgn val="ctr"/>
        <c:noMultiLvlLbl val="1"/>
      </c:catAx>
      <c:valAx>
        <c:axId val="2094734553"/>
        <c:scaling>
          <c:orientation val="minMax"/>
        </c:scaling>
        <c:delete val="0"/>
        <c:axPos val="l"/>
        <c:numFmt formatCode="0" sourceLinked="0"/>
        <c:majorTickMark val="out"/>
        <c:minorTickMark val="none"/>
        <c:tickLblPos val="nextTo"/>
        <c:spPr>
          <a:ln w="12700" cap="flat">
            <a:solidFill>
              <a:srgbClr val="808080"/>
            </a:solidFill>
            <a:prstDash val="solid"/>
            <a:round/>
          </a:ln>
        </c:spPr>
        <c:txPr>
          <a:bodyPr rot="0"/>
          <a:lstStyle/>
          <a:p>
            <a:pPr>
              <a:defRPr b="0" i="0" strike="noStrike" sz="1801" u="none">
                <a:solidFill>
                  <a:srgbClr val="000000"/>
                </a:solidFill>
                <a:latin typeface="Calibri"/>
              </a:defRPr>
            </a:pPr>
          </a:p>
        </c:txPr>
        <c:crossAx val="2094734552"/>
        <c:crosses val="autoZero"/>
        <c:crossBetween val="between"/>
        <c:majorUnit val="0.5"/>
        <c:minorUnit val="0.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687825"/>
          <c:h val="0.9875"/>
        </c:manualLayout>
      </c:layout>
      <c:pieChart>
        <c:varyColors val="0"/>
        <c:ser>
          <c:idx val="0"/>
          <c:order val="0"/>
          <c:tx>
            <c:strRef>
              <c:f>Sheet1!$A$2</c:f>
              <c:strCache>
                <c:ptCount val="1"/>
                <c:pt idx="0">
                  <c:v>Vendite</c:v>
                </c:pt>
              </c:strCache>
            </c:strRef>
          </c:tx>
          <c:spPr>
            <a:solidFill>
              <a:srgbClr val="4572A7"/>
            </a:solidFill>
            <a:ln w="12700" cap="flat">
              <a:noFill/>
              <a:miter lim="400000"/>
            </a:ln>
            <a:effectLst/>
          </c:spPr>
          <c:explosion val="2"/>
          <c:dPt>
            <c:idx val="0"/>
            <c:explosion val="2"/>
            <c:spPr>
              <a:solidFill>
                <a:srgbClr val="4572A7"/>
              </a:solidFill>
              <a:ln w="12700" cap="flat">
                <a:noFill/>
                <a:miter lim="400000"/>
              </a:ln>
              <a:effectLst/>
            </c:spPr>
          </c:dPt>
          <c:dPt>
            <c:idx val="1"/>
            <c:explosion val="2"/>
            <c:spPr>
              <a:solidFill>
                <a:srgbClr val="AA4643"/>
              </a:solidFill>
              <a:ln w="12700" cap="flat">
                <a:noFill/>
                <a:miter lim="400000"/>
              </a:ln>
              <a:effectLst/>
            </c:spPr>
          </c:dPt>
          <c:dPt>
            <c:idx val="2"/>
            <c:explosion val="2"/>
            <c:spPr>
              <a:solidFill>
                <a:srgbClr val="89A54E"/>
              </a:solidFill>
              <a:ln w="12700" cap="flat">
                <a:noFill/>
                <a:miter lim="400000"/>
              </a:ln>
              <a:effectLst/>
            </c:spPr>
          </c:dPt>
          <c:dPt>
            <c:idx val="3"/>
            <c:explosion val="2"/>
            <c:spPr>
              <a:solidFill>
                <a:srgbClr val="71588F"/>
              </a:solidFill>
              <a:ln w="12700" cap="flat">
                <a:noFill/>
                <a:miter lim="400000"/>
              </a:ln>
              <a:effectLst/>
            </c:spPr>
          </c:dPt>
          <c:dPt>
            <c:idx val="4"/>
            <c:explosion val="2"/>
            <c:spPr>
              <a:solidFill>
                <a:srgbClr val="4198AF"/>
              </a:solidFill>
              <a:ln w="12700" cap="flat">
                <a:noFill/>
                <a:miter lim="400000"/>
              </a:ln>
              <a:effectLst/>
            </c:spPr>
          </c:dPt>
          <c:dPt>
            <c:idx val="5"/>
            <c:explosion val="2"/>
            <c:spPr>
              <a:solidFill>
                <a:srgbClr val="DB843D"/>
              </a:solidFill>
              <a:ln w="12700" cap="flat">
                <a:noFill/>
                <a:miter lim="400000"/>
              </a:ln>
              <a:effectLst/>
            </c:spPr>
          </c:dPt>
          <c:dPt>
            <c:idx val="6"/>
            <c:explosion val="2"/>
            <c:spPr>
              <a:solidFill>
                <a:srgbClr val="93A9CF"/>
              </a:solidFill>
              <a:ln w="12700" cap="flat">
                <a:noFill/>
                <a:miter lim="400000"/>
              </a:ln>
              <a:effectLst/>
            </c:spPr>
          </c:dPt>
          <c:dPt>
            <c:idx val="7"/>
            <c:explosion val="2"/>
            <c:spPr>
              <a:solidFill>
                <a:srgbClr val="D19392"/>
              </a:solidFill>
              <a:ln w="12700" cap="flat">
                <a:noFill/>
                <a:miter lim="400000"/>
              </a:ln>
              <a:effectLst/>
            </c:spPr>
          </c:dPt>
          <c:dPt>
            <c:idx val="8"/>
            <c:explosion val="2"/>
            <c:spPr>
              <a:solidFill>
                <a:srgbClr val="B9CD96"/>
              </a:solidFill>
              <a:ln w="12700" cap="flat">
                <a:noFill/>
                <a:miter lim="400000"/>
              </a:ln>
              <a:effectLst/>
            </c:spPr>
          </c:dPt>
          <c:dPt>
            <c:idx val="9"/>
            <c:explosion val="2"/>
            <c:spPr>
              <a:solidFill>
                <a:srgbClr val="A99BBD"/>
              </a:solidFill>
              <a:ln w="12700" cap="flat">
                <a:noFill/>
                <a:miter lim="400000"/>
              </a:ln>
              <a:effectLst/>
            </c:spPr>
          </c:dPt>
          <c:dPt>
            <c:idx val="10"/>
            <c:explosion val="2"/>
            <c:spPr>
              <a:solidFill>
                <a:srgbClr val="91C3D5"/>
              </a:solidFill>
              <a:ln w="12700" cap="flat">
                <a:noFill/>
                <a:miter lim="400000"/>
              </a:ln>
              <a:effectLst/>
            </c:spPr>
          </c:dPt>
          <c:dLbls>
            <c:dLbl>
              <c:idx val="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3"/>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4"/>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5"/>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6"/>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7"/>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8"/>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9"/>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showLeaderLines val="1"/>
            <c:leaderLines>
              <c:spPr>
                <a:noFill/>
                <a:ln w="6350" cap="flat">
                  <a:solidFill>
                    <a:srgbClr val="000000"/>
                  </a:solidFill>
                  <a:prstDash val="solid"/>
                  <a:miter lim="400000"/>
                </a:ln>
                <a:effectLst/>
              </c:spPr>
            </c:leaderLines>
          </c:dLbls>
          <c:cat>
            <c:strRef>
              <c:f>Sheet1!$B$1:$F$1</c:f>
              <c:strCache>
                <c:ptCount val="4"/>
                <c:pt idx="0">
                  <c:v>1° trim.</c:v>
                </c:pt>
                <c:pt idx="1">
                  <c:v>2° trim.</c:v>
                </c:pt>
                <c:pt idx="2">
                  <c:v>3° trim.</c:v>
                </c:pt>
                <c:pt idx="3">
                  <c:v>4° trim.</c:v>
                </c:pt>
              </c:strCache>
            </c:strRef>
          </c:cat>
          <c:val>
            <c:numRef>
              <c:f>Sheet1!$B$2:$F$2</c:f>
              <c:numCache>
                <c:ptCount val="5"/>
                <c:pt idx="0">
                  <c:v>8.200000</c:v>
                </c:pt>
                <c:pt idx="1">
                  <c:v>3.200000</c:v>
                </c:pt>
                <c:pt idx="2">
                  <c:v>1.400000</c:v>
                </c:pt>
                <c:pt idx="3">
                  <c:v>1.200000</c:v>
                </c:pt>
                <c:pt idx="6">
                  <c:v>0.000000</c:v>
                </c:pt>
              </c:numCache>
            </c:numRef>
          </c:val>
        </c:ser>
        <c:firstSliceAng val="0"/>
      </c:pieChart>
      <c:spPr>
        <a:noFill/>
        <a:ln w="12700" cap="flat">
          <a:noFill/>
          <a:miter lim="400000"/>
        </a:ln>
        <a:effectLst/>
      </c:spPr>
    </c:plotArea>
    <c:legend>
      <c:legendPos val="r"/>
      <c:layout>
        <c:manualLayout>
          <c:xMode val="edge"/>
          <c:yMode val="edge"/>
          <c:x val="0.749384"/>
          <c:y val="0.109276"/>
          <c:w val="0.250616"/>
          <c:h val="0.553906"/>
        </c:manualLayout>
      </c:layout>
      <c:overlay val="1"/>
      <c:spPr>
        <a:noFill/>
        <a:ln w="12700" cap="flat">
          <a:noFill/>
          <a:miter lim="400000"/>
        </a:ln>
        <a:effectLst/>
      </c:spPr>
      <c:txPr>
        <a:bodyPr rot="0"/>
        <a:lstStyle/>
        <a:p>
          <a:pPr>
            <a:defRPr b="0" i="0" strike="noStrike" sz="1800" u="none">
              <a:solidFill>
                <a:srgbClr val="000000"/>
              </a:solidFill>
              <a:latin typeface="Calibri"/>
            </a:defRPr>
          </a:pPr>
        </a:p>
      </c:txPr>
    </c:legend>
    <c:plotVisOnly val="1"/>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638486"/>
          <c:h val="0.9875"/>
        </c:manualLayout>
      </c:layout>
      <c:pieChart>
        <c:varyColors val="0"/>
        <c:ser>
          <c:idx val="0"/>
          <c:order val="0"/>
          <c:tx>
            <c:strRef>
              <c:f>Sheet1!$A$2</c:f>
              <c:strCache>
                <c:ptCount val="1"/>
                <c:pt idx="0">
                  <c:v>Vendite</c:v>
                </c:pt>
              </c:strCache>
            </c:strRef>
          </c:tx>
          <c:spPr>
            <a:solidFill>
              <a:srgbClr val="4572A7"/>
            </a:solidFill>
            <a:ln w="12700" cap="flat">
              <a:noFill/>
              <a:miter lim="400000"/>
            </a:ln>
            <a:effectLst/>
          </c:spPr>
          <c:explosion val="25"/>
          <c:dPt>
            <c:idx val="0"/>
            <c:explosion val="25"/>
            <c:spPr>
              <a:solidFill>
                <a:srgbClr val="4572A7"/>
              </a:solidFill>
              <a:ln w="12700" cap="flat">
                <a:noFill/>
                <a:miter lim="400000"/>
              </a:ln>
              <a:effectLst/>
            </c:spPr>
          </c:dPt>
          <c:dPt>
            <c:idx val="1"/>
            <c:explosion val="25"/>
            <c:spPr>
              <a:solidFill>
                <a:srgbClr val="AA4643"/>
              </a:solidFill>
              <a:ln w="12700" cap="flat">
                <a:noFill/>
                <a:miter lim="400000"/>
              </a:ln>
              <a:effectLst/>
            </c:spPr>
          </c:dPt>
          <c:dPt>
            <c:idx val="2"/>
            <c:explosion val="25"/>
            <c:spPr>
              <a:solidFill>
                <a:srgbClr val="89A54E"/>
              </a:solidFill>
              <a:ln w="12700" cap="flat">
                <a:noFill/>
                <a:miter lim="400000"/>
              </a:ln>
              <a:effectLst/>
            </c:spPr>
          </c:dPt>
          <c:dPt>
            <c:idx val="3"/>
            <c:explosion val="25"/>
            <c:spPr>
              <a:solidFill>
                <a:srgbClr val="71588F"/>
              </a:solidFill>
              <a:ln w="12700" cap="flat">
                <a:noFill/>
                <a:miter lim="400000"/>
              </a:ln>
              <a:effectLst/>
            </c:spPr>
          </c:dPt>
          <c:dPt>
            <c:idx val="4"/>
            <c:explosion val="25"/>
            <c:spPr>
              <a:solidFill>
                <a:srgbClr val="4198AF"/>
              </a:solidFill>
              <a:ln w="12700" cap="flat">
                <a:noFill/>
                <a:miter lim="400000"/>
              </a:ln>
              <a:effectLst/>
            </c:spPr>
          </c:dPt>
          <c:dPt>
            <c:idx val="5"/>
            <c:explosion val="25"/>
            <c:spPr>
              <a:solidFill>
                <a:srgbClr val="DB843D"/>
              </a:solidFill>
              <a:ln w="12700" cap="flat">
                <a:noFill/>
                <a:miter lim="400000"/>
              </a:ln>
              <a:effectLst/>
            </c:spPr>
          </c:dPt>
          <c:dPt>
            <c:idx val="6"/>
            <c:explosion val="25"/>
            <c:spPr>
              <a:solidFill>
                <a:srgbClr val="93A9CF"/>
              </a:solidFill>
              <a:ln w="12700" cap="flat">
                <a:noFill/>
                <a:miter lim="400000"/>
              </a:ln>
              <a:effectLst/>
            </c:spPr>
          </c:dPt>
          <c:dPt>
            <c:idx val="7"/>
            <c:explosion val="25"/>
            <c:spPr>
              <a:solidFill>
                <a:srgbClr val="D19392"/>
              </a:solidFill>
              <a:ln w="12700" cap="flat">
                <a:noFill/>
                <a:miter lim="400000"/>
              </a:ln>
              <a:effectLst/>
            </c:spPr>
          </c:dPt>
          <c:dPt>
            <c:idx val="8"/>
            <c:explosion val="25"/>
            <c:spPr>
              <a:solidFill>
                <a:srgbClr val="B9CD96"/>
              </a:solidFill>
              <a:ln w="12700" cap="flat">
                <a:noFill/>
                <a:miter lim="400000"/>
              </a:ln>
              <a:effectLst/>
            </c:spPr>
          </c:dPt>
          <c:dPt>
            <c:idx val="9"/>
            <c:explosion val="25"/>
            <c:spPr>
              <a:solidFill>
                <a:srgbClr val="A99BBD"/>
              </a:solidFill>
              <a:ln w="12700" cap="flat">
                <a:noFill/>
                <a:miter lim="400000"/>
              </a:ln>
              <a:effectLst/>
            </c:spPr>
          </c:dPt>
          <c:dLbls>
            <c:dLbl>
              <c:idx val="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3"/>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4"/>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5"/>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6"/>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7"/>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8"/>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9"/>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showLeaderLines val="0"/>
            <c:leaderLines>
              <c:spPr>
                <a:noFill/>
                <a:ln w="6350" cap="flat">
                  <a:solidFill>
                    <a:srgbClr val="000000"/>
                  </a:solidFill>
                  <a:prstDash val="solid"/>
                  <a:miter lim="400000"/>
                </a:ln>
                <a:effectLst/>
              </c:spPr>
            </c:leaderLines>
          </c:dLbls>
          <c:cat>
            <c:strRef>
              <c:f>Sheet1!$B$1:$J$1</c:f>
              <c:strCache>
                <c:ptCount val="10"/>
                <c:pt idx="0">
                  <c:v>pittore</c:v>
                </c:pt>
                <c:pt idx="1">
                  <c:v>selgatore</c:v>
                </c:pt>
                <c:pt idx="2">
                  <c:v>muratore</c:v>
                </c:pt>
                <c:pt idx="3">
                  <c:v>meccanico </c:v>
                </c:pt>
                <c:pt idx="4">
                  <c:v>fattorino </c:v>
                </c:pt>
                <c:pt idx="5">
                  <c:v>falegname</c:v>
                </c:pt>
                <c:pt idx="6">
                  <c:v>tessitore</c:v>
                </c:pt>
                <c:pt idx="7">
                  <c:v>elettricista</c:v>
                </c:pt>
                <c:pt idx="8">
                  <c:v>mercante di stoffe </c:v>
                </c:pt>
                <c:pt idx="9">
                  <c:v>verniciatore</c:v>
                </c:pt>
              </c:strCache>
            </c:strRef>
          </c:cat>
          <c:val>
            <c:numRef>
              <c:f>Sheet1!$B$2:$J$2</c:f>
              <c:numCache>
                <c:ptCount val="9"/>
                <c:pt idx="0">
                  <c:v>1.000000</c:v>
                </c:pt>
                <c:pt idx="1">
                  <c:v>1.000000</c:v>
                </c:pt>
                <c:pt idx="2">
                  <c:v>1.000000</c:v>
                </c:pt>
                <c:pt idx="3">
                  <c:v>1.000000</c:v>
                </c:pt>
                <c:pt idx="4">
                  <c:v>2.000000</c:v>
                </c:pt>
                <c:pt idx="5">
                  <c:v>1.000000</c:v>
                </c:pt>
                <c:pt idx="6">
                  <c:v>1.000000</c:v>
                </c:pt>
                <c:pt idx="7">
                  <c:v>1.000000</c:v>
                </c:pt>
                <c:pt idx="8">
                  <c:v>1.000000</c:v>
                </c:pt>
              </c:numCache>
            </c:numRef>
          </c:val>
        </c:ser>
        <c:firstSliceAng val="0"/>
      </c:pieChart>
      <c:spPr>
        <a:noFill/>
        <a:ln w="12700" cap="flat">
          <a:noFill/>
          <a:miter lim="400000"/>
        </a:ln>
        <a:effectLst/>
      </c:spPr>
    </c:plotArea>
    <c:legend>
      <c:legendPos val="r"/>
      <c:layout>
        <c:manualLayout>
          <c:xMode val="edge"/>
          <c:yMode val="edge"/>
          <c:x val="0.705095"/>
          <c:y val="0.093192"/>
          <c:w val="0.294905"/>
          <c:h val="0.563917"/>
        </c:manualLayout>
      </c:layout>
      <c:overlay val="1"/>
      <c:spPr>
        <a:noFill/>
        <a:ln w="12700" cap="flat">
          <a:noFill/>
          <a:miter lim="400000"/>
        </a:ln>
        <a:effectLst/>
      </c:spPr>
      <c:txPr>
        <a:bodyPr rot="0"/>
        <a:lstStyle/>
        <a:p>
          <a:pPr>
            <a:defRPr b="0" i="0" strike="noStrike" sz="1800" u="none">
              <a:solidFill>
                <a:srgbClr val="000000"/>
              </a:solidFill>
              <a:latin typeface="Calibri"/>
            </a:defRPr>
          </a:pPr>
        </a:p>
      </c:txPr>
    </c:legend>
    <c:plotVisOnly val="1"/>
    <c:dispBlanksAs val="gap"/>
  </c:chart>
  <c:spPr>
    <a:solidFill>
      <a:srgbClr val="FFFFFF"/>
    </a:solidFill>
    <a:ln w="12700" cap="flat">
      <a:solidFill>
        <a:srgbClr val="808080"/>
      </a:solidFill>
      <a:prstDash val="solid"/>
      <a:round/>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654126"/>
          <c:h val="0.9875"/>
        </c:manualLayout>
      </c:layout>
      <c:pieChart>
        <c:varyColors val="0"/>
        <c:ser>
          <c:idx val="0"/>
          <c:order val="0"/>
          <c:tx>
            <c:strRef>
              <c:f>Sheet1!$A$2</c:f>
              <c:strCache>
                <c:ptCount val="1"/>
                <c:pt idx="0">
                  <c:v>Vendite</c:v>
                </c:pt>
              </c:strCache>
            </c:strRef>
          </c:tx>
          <c:spPr>
            <a:solidFill>
              <a:schemeClr val="accent1"/>
            </a:solidFill>
            <a:ln w="12700" cap="flat">
              <a:noFill/>
              <a:miter lim="400000"/>
            </a:ln>
            <a:effectLst/>
          </c:spPr>
          <c:explosion val="4"/>
          <c:dPt>
            <c:idx val="0"/>
            <c:explosion val="4"/>
            <c:spPr>
              <a:solidFill>
                <a:schemeClr val="accent1"/>
              </a:solidFill>
              <a:ln w="12700" cap="flat">
                <a:noFill/>
                <a:miter lim="400000"/>
              </a:ln>
              <a:effectLst/>
            </c:spPr>
          </c:dPt>
          <c:dPt>
            <c:idx val="1"/>
            <c:explosion val="4"/>
            <c:spPr>
              <a:solidFill>
                <a:schemeClr val="accent2"/>
              </a:solidFill>
              <a:ln w="12700" cap="flat">
                <a:noFill/>
                <a:miter lim="400000"/>
              </a:ln>
              <a:effectLst/>
            </c:spPr>
          </c:dPt>
          <c:dPt>
            <c:idx val="2"/>
            <c:explosion val="4"/>
            <c:spPr>
              <a:solidFill>
                <a:schemeClr val="accent3"/>
              </a:solidFill>
              <a:ln w="12700" cap="flat">
                <a:noFill/>
                <a:miter lim="400000"/>
              </a:ln>
              <a:effectLst/>
            </c:spPr>
          </c:dPt>
          <c:dPt>
            <c:idx val="3"/>
            <c:explosion val="3"/>
            <c:spPr>
              <a:solidFill>
                <a:schemeClr val="accent4"/>
              </a:solidFill>
              <a:ln w="12700" cap="flat">
                <a:noFill/>
                <a:miter lim="400000"/>
              </a:ln>
              <a:effectLst/>
            </c:spPr>
          </c:dPt>
          <c:dLbls>
            <c:dLbl>
              <c:idx val="0"/>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1"/>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2"/>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dLbl>
              <c:idx val="3"/>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dLbl>
            <c:numFmt formatCode="0%" sourceLinked="0"/>
            <c:txPr>
              <a:bodyPr/>
              <a:lstStyle/>
              <a:p>
                <a:pPr>
                  <a:defRPr b="0" i="0" strike="noStrike" sz="1800" u="none">
                    <a:solidFill>
                      <a:srgbClr val="000000"/>
                    </a:solidFill>
                    <a:latin typeface="Calibri"/>
                  </a:defRPr>
                </a:pPr>
              </a:p>
            </c:txPr>
            <c:dLblPos val="inEnd"/>
            <c:showLegendKey val="0"/>
            <c:showVal val="0"/>
            <c:showCatName val="0"/>
            <c:showSerName val="0"/>
            <c:showPercent val="1"/>
            <c:showBubbleSize val="0"/>
            <c:showLeaderLines val="1"/>
            <c:leaderLines>
              <c:spPr>
                <a:noFill/>
                <a:ln w="6350" cap="flat">
                  <a:solidFill>
                    <a:srgbClr val="000000"/>
                  </a:solidFill>
                  <a:prstDash val="solid"/>
                  <a:miter lim="400000"/>
                </a:ln>
                <a:effectLst/>
              </c:spPr>
            </c:leaderLines>
          </c:dLbls>
          <c:cat>
            <c:strRef>
              <c:f>Sheet1!$B$1:$E$1</c:f>
              <c:strCache>
                <c:ptCount val="4"/>
                <c:pt idx="0">
                  <c:v>casalinga</c:v>
                </c:pt>
                <c:pt idx="1">
                  <c:v>domestica</c:v>
                </c:pt>
                <c:pt idx="2">
                  <c:v>operaia</c:v>
                </c:pt>
                <c:pt idx="3">
                  <c:v>lavandaia</c:v>
                </c:pt>
              </c:strCache>
            </c:strRef>
          </c:cat>
          <c:val>
            <c:numRef>
              <c:f>Sheet1!$B$2:$E$2</c:f>
              <c:numCache>
                <c:ptCount val="4"/>
                <c:pt idx="0">
                  <c:v>2.000000</c:v>
                </c:pt>
                <c:pt idx="1">
                  <c:v>2.000000</c:v>
                </c:pt>
                <c:pt idx="2">
                  <c:v>4.000000</c:v>
                </c:pt>
                <c:pt idx="3">
                  <c:v>1.200000</c:v>
                </c:pt>
              </c:numCache>
            </c:numRef>
          </c:val>
        </c:ser>
        <c:firstSliceAng val="0"/>
      </c:pieChart>
      <c:spPr>
        <a:noFill/>
        <a:ln w="12700" cap="flat">
          <a:noFill/>
          <a:miter lim="400000"/>
        </a:ln>
        <a:effectLst/>
      </c:spPr>
    </c:plotArea>
    <c:legend>
      <c:legendPos val="r"/>
      <c:layout>
        <c:manualLayout>
          <c:xMode val="edge"/>
          <c:yMode val="edge"/>
          <c:x val="0.706608"/>
          <c:y val="0.161166"/>
          <c:w val="0.293392"/>
          <c:h val="0.258696"/>
        </c:manualLayout>
      </c:layout>
      <c:overlay val="1"/>
      <c:spPr>
        <a:noFill/>
        <a:ln w="12700" cap="flat">
          <a:noFill/>
          <a:miter lim="400000"/>
        </a:ln>
        <a:effectLst/>
      </c:spPr>
      <c:txPr>
        <a:bodyPr rot="0"/>
        <a:lstStyle/>
        <a:p>
          <a:pPr>
            <a:defRPr b="0" i="0" strike="noStrike" sz="1800" u="none">
              <a:solidFill>
                <a:srgbClr val="000000"/>
              </a:solidFill>
              <a:latin typeface="Calibri"/>
            </a:defRPr>
          </a:pPr>
        </a:p>
      </c:txPr>
    </c:legend>
    <c:plotVisOnly val="1"/>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CE1"/>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1.jpeg"/><Relationship Id="rId4" Type="http://schemas.openxmlformats.org/officeDocument/2006/relationships/image" Target="../media/image1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Area di disegno"/>
          <p:cNvSpPr txBox="1"/>
          <p:nvPr>
            <p:ph type="title" idx="4294967295"/>
          </p:nvPr>
        </p:nvSpPr>
        <p:spPr>
          <a:xfrm>
            <a:off x="611187" y="1700212"/>
            <a:ext cx="7848601" cy="3097213"/>
          </a:xfrm>
          <a:prstGeom prst="rect">
            <a:avLst/>
          </a:prstGeom>
          <a:blipFill>
            <a:blip r:embed="rId2"/>
          </a:blipFill>
          <a:ln w="9525">
            <a:solidFill>
              <a:srgbClr val="000000"/>
            </a:solidFill>
            <a:miter lim="800000"/>
          </a:ln>
        </p:spPr>
        <p:txBody>
          <a:bodyPr>
            <a:normAutofit fontScale="100000" lnSpcReduction="0"/>
          </a:bodyPr>
          <a:lstStyle/>
          <a:p>
            <a:pPr/>
            <a:r>
              <a:t> </a:t>
            </a:r>
            <a:r>
              <a:rPr sz="8000">
                <a:latin typeface="Palace Script MT"/>
                <a:ea typeface="Palace Script MT"/>
                <a:cs typeface="Palace Script MT"/>
                <a:sym typeface="Palace Script MT"/>
              </a:rPr>
              <a:t>Martinitt  e Stelline</a:t>
            </a:r>
          </a:p>
        </p:txBody>
      </p:sp>
      <p:pic>
        <p:nvPicPr>
          <p:cNvPr id="21" name="s0_450" descr="s0_450"/>
          <p:cNvPicPr>
            <a:picLocks noChangeAspect="1"/>
          </p:cNvPicPr>
          <p:nvPr/>
        </p:nvPicPr>
        <p:blipFill>
          <a:blip r:embed="rId3">
            <a:extLst/>
          </a:blip>
          <a:stretch>
            <a:fillRect/>
          </a:stretch>
        </p:blipFill>
        <p:spPr>
          <a:xfrm>
            <a:off x="1385093" y="-339725"/>
            <a:ext cx="6373814" cy="2498725"/>
          </a:xfrm>
          <a:prstGeom prst="rect">
            <a:avLst/>
          </a:prstGeom>
          <a:ln w="12700">
            <a:miter lim="400000"/>
          </a:ln>
        </p:spPr>
      </p:pic>
      <p:pic>
        <p:nvPicPr>
          <p:cNvPr id="22" name="20952_20952" descr="20952_20952"/>
          <p:cNvPicPr>
            <a:picLocks noChangeAspect="1"/>
          </p:cNvPicPr>
          <p:nvPr/>
        </p:nvPicPr>
        <p:blipFill>
          <a:blip r:embed="rId4">
            <a:extLst/>
          </a:blip>
          <a:stretch>
            <a:fillRect/>
          </a:stretch>
        </p:blipFill>
        <p:spPr>
          <a:xfrm>
            <a:off x="1366837" y="4457700"/>
            <a:ext cx="6337301" cy="298926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Intervista a Renato Marelli"/>
          <p:cNvSpPr txBox="1"/>
          <p:nvPr/>
        </p:nvSpPr>
        <p:spPr>
          <a:xfrm>
            <a:off x="0" y="0"/>
            <a:ext cx="8748713" cy="637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2100"/>
              </a:spcBef>
              <a:defRPr b="1" sz="3600">
                <a:latin typeface="Times"/>
                <a:ea typeface="Times"/>
                <a:cs typeface="Times"/>
                <a:sym typeface="Times"/>
              </a:defRPr>
            </a:pPr>
            <a:r>
              <a:t>Intervista a Renato Marelli</a:t>
            </a:r>
            <a:r>
              <a:rPr sz="1800"/>
              <a:t> </a:t>
            </a:r>
          </a:p>
        </p:txBody>
      </p:sp>
      <p:sp>
        <p:nvSpPr>
          <p:cNvPr id="63" name="Presentazione: Sono nato a Meda nel 1952. Sono entrato in collegio all’età di 6 anni poiché ero rimasto orfano sia di padre che di madre. Nei Martinitt ho fatto proprio l’iter completo: dall’età minima (6 anni) fino all’età massima (18 anni).…"/>
          <p:cNvSpPr txBox="1"/>
          <p:nvPr>
            <p:ph type="body" sz="half" idx="4294967295"/>
          </p:nvPr>
        </p:nvSpPr>
        <p:spPr>
          <a:xfrm>
            <a:off x="395287" y="765175"/>
            <a:ext cx="4038601" cy="5000625"/>
          </a:xfrm>
          <a:prstGeom prst="rect">
            <a:avLst/>
          </a:prstGeom>
        </p:spPr>
        <p:txBody>
          <a:bodyPr>
            <a:normAutofit fontScale="100000" lnSpcReduction="0"/>
          </a:bodyPr>
          <a:lstStyle/>
          <a:p>
            <a:pPr>
              <a:lnSpc>
                <a:spcPct val="80000"/>
              </a:lnSpc>
              <a:spcBef>
                <a:spcPts val="300"/>
              </a:spcBef>
              <a:buChar char="•"/>
              <a:defRPr sz="1600">
                <a:latin typeface="Times New Roman"/>
                <a:ea typeface="Times New Roman"/>
                <a:cs typeface="Times New Roman"/>
                <a:sym typeface="Times New Roman"/>
              </a:defRPr>
            </a:pPr>
            <a:r>
              <a:t> </a:t>
            </a:r>
            <a:r>
              <a:rPr b="1"/>
              <a:t>Presentazione:</a:t>
            </a:r>
            <a:r>
              <a:t> Sono nato a Meda nel 1952. Sono entrato in collegio all’età di 6 anni poiché ero rimasto orfano sia di padre che di madre. Nei Martinitt ho fatto proprio l’</a:t>
            </a:r>
            <a:r>
              <a:rPr i="1"/>
              <a:t>iter </a:t>
            </a:r>
            <a:r>
              <a:t>completo: dall’età minima (6 anni) fino all’età massima (18 anni). </a:t>
            </a:r>
          </a:p>
          <a:p>
            <a:pPr>
              <a:lnSpc>
                <a:spcPct val="80000"/>
              </a:lnSpc>
              <a:spcBef>
                <a:spcPts val="300"/>
              </a:spcBef>
              <a:buChar char="•"/>
              <a:defRPr b="1" sz="1600">
                <a:latin typeface="Times New Roman"/>
                <a:ea typeface="Times New Roman"/>
                <a:cs typeface="Times New Roman"/>
                <a:sym typeface="Times New Roman"/>
              </a:defRPr>
            </a:pPr>
            <a:r>
              <a:t>Quale scuola professionale ha frequentato?</a:t>
            </a:r>
            <a:r>
              <a:rPr b="0"/>
              <a:t> Il Collegio mi ha mandato in una scuola professionale per disegnatore tecnico. Lì ho fatto il triennio, ma non ho potuto fare il quarto e il quinto anno perché i corsi erano serali. </a:t>
            </a:r>
          </a:p>
          <a:p>
            <a:pPr>
              <a:lnSpc>
                <a:spcPct val="80000"/>
              </a:lnSpc>
              <a:spcBef>
                <a:spcPts val="300"/>
              </a:spcBef>
              <a:buChar char="•"/>
              <a:defRPr b="1" sz="1600">
                <a:latin typeface="Times New Roman"/>
                <a:ea typeface="Times New Roman"/>
                <a:cs typeface="Times New Roman"/>
                <a:sym typeface="Times New Roman"/>
              </a:defRPr>
            </a:pPr>
            <a:r>
              <a:t>Qual è stato il suo primo lavoro?</a:t>
            </a:r>
            <a:r>
              <a:rPr b="0"/>
              <a:t> il Collegio stesso mi ha trovato un lavoro in un’azienda metal meccanica, la “Dropsa”, come disegnatore tecnico. In generale, i Martinitt erano abbastanza ricercati non perché eravamo più intelligenti dei nostri coetanei esterni, ma perché eravamo più disciplinati. </a:t>
            </a:r>
          </a:p>
          <a:p>
            <a:pPr>
              <a:lnSpc>
                <a:spcPct val="80000"/>
              </a:lnSpc>
              <a:spcBef>
                <a:spcPts val="300"/>
              </a:spcBef>
              <a:buChar char="•"/>
              <a:defRPr b="1" sz="1600">
                <a:latin typeface="Times New Roman"/>
                <a:ea typeface="Times New Roman"/>
                <a:cs typeface="Times New Roman"/>
                <a:sym typeface="Times New Roman"/>
              </a:defRPr>
            </a:pPr>
            <a:r>
              <a:t>Quanto guadagnava?</a:t>
            </a:r>
            <a:r>
              <a:rPr b="0"/>
              <a:t> Io ero nella quarta categoria, quella più bassa. Prendevo uno stipendio di ottomila lire che per il 1970 era più che soddisfacente. </a:t>
            </a:r>
          </a:p>
        </p:txBody>
      </p:sp>
      <p:sp>
        <p:nvSpPr>
          <p:cNvPr id="64" name="Quanto è rimasto in questa azienda? Ci sono rimasto per quasi venti anni, dal ’70 all ’89.…"/>
          <p:cNvSpPr txBox="1"/>
          <p:nvPr/>
        </p:nvSpPr>
        <p:spPr>
          <a:xfrm>
            <a:off x="4643437" y="692150"/>
            <a:ext cx="4038601" cy="41052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spcBef>
                <a:spcPts val="300"/>
              </a:spcBef>
              <a:buSzPct val="100000"/>
              <a:buFont typeface="Arial"/>
              <a:buChar char="•"/>
              <a:defRPr b="1" sz="1600">
                <a:latin typeface="Times New Roman"/>
                <a:ea typeface="Times New Roman"/>
                <a:cs typeface="Times New Roman"/>
                <a:sym typeface="Times New Roman"/>
              </a:defRPr>
            </a:pPr>
            <a:r>
              <a:t>Quanto è rimasto in questa azienda?</a:t>
            </a:r>
            <a:r>
              <a:rPr b="0"/>
              <a:t> Ci sono rimasto per quasi venti anni, dal ’70 all ’89. </a:t>
            </a:r>
          </a:p>
          <a:p>
            <a:pPr marL="342900" indent="-342900">
              <a:spcBef>
                <a:spcPts val="300"/>
              </a:spcBef>
              <a:buSzPct val="100000"/>
              <a:buFont typeface="Arial"/>
              <a:buChar char="•"/>
              <a:defRPr b="1" sz="1600">
                <a:latin typeface="Times New Roman"/>
                <a:ea typeface="Times New Roman"/>
                <a:cs typeface="Times New Roman"/>
                <a:sym typeface="Times New Roman"/>
              </a:defRPr>
            </a:pPr>
            <a:r>
              <a:t>Ha cambiato altre aziende?</a:t>
            </a:r>
            <a:r>
              <a:rPr b="0"/>
              <a:t> Sì, ho cambiato altre sei aziende nell’arco di quaranta anni. La fortuna però è che ho cambiato perché mi hanno cercato loro. </a:t>
            </a:r>
          </a:p>
          <a:p>
            <a:pPr marL="342900" indent="-342900">
              <a:spcBef>
                <a:spcPts val="300"/>
              </a:spcBef>
              <a:buSzPct val="100000"/>
              <a:buFont typeface="Arial"/>
              <a:buChar char="•"/>
              <a:defRPr b="1" sz="1600">
                <a:latin typeface="Times New Roman"/>
                <a:ea typeface="Times New Roman"/>
                <a:cs typeface="Times New Roman"/>
                <a:sym typeface="Times New Roman"/>
              </a:defRPr>
            </a:pPr>
            <a:r>
              <a:t>Quante ore lavorava al giorno?</a:t>
            </a:r>
            <a:r>
              <a:rPr b="0"/>
              <a:t> Le ore di lavoro erano 8 circa; in più c’era la possibilità di fare gli straordinari ai quali io tenevo molto ,perché più soldi portavo a casa e più iniziavo una mia vita. L’ideale di noi orfani era infatti quello di crearci una nostra vita e una nostra famiglia per dimostrare che eravamo in grado di fare qualcosa con le nostre forze. </a:t>
            </a:r>
          </a:p>
        </p:txBody>
      </p:sp>
      <p:pic>
        <p:nvPicPr>
          <p:cNvPr id="65" name="1969 Larsek 3" descr="1969 Larsek 3"/>
          <p:cNvPicPr>
            <a:picLocks noChangeAspect="1"/>
          </p:cNvPicPr>
          <p:nvPr/>
        </p:nvPicPr>
        <p:blipFill>
          <a:blip r:embed="rId2">
            <a:extLst/>
          </a:blip>
          <a:stretch>
            <a:fillRect/>
          </a:stretch>
        </p:blipFill>
        <p:spPr>
          <a:xfrm>
            <a:off x="5219700" y="4941887"/>
            <a:ext cx="3054350" cy="165576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Griglia larga"/>
          <p:cNvSpPr/>
          <p:nvPr/>
        </p:nvSpPr>
        <p:spPr>
          <a:xfrm>
            <a:off x="4643437" y="476250"/>
            <a:ext cx="4321176" cy="568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cubicBezTo>
                  <a:pt x="3600" y="1510"/>
                  <a:pt x="1988" y="2734"/>
                  <a:pt x="0" y="2734"/>
                </a:cubicBezTo>
                <a:lnTo>
                  <a:pt x="0" y="18866"/>
                </a:lnTo>
                <a:cubicBezTo>
                  <a:pt x="1988" y="18866"/>
                  <a:pt x="3600" y="20090"/>
                  <a:pt x="3600" y="21600"/>
                </a:cubicBezTo>
                <a:lnTo>
                  <a:pt x="18000" y="21600"/>
                </a:lnTo>
                <a:cubicBezTo>
                  <a:pt x="18000" y="20090"/>
                  <a:pt x="19612" y="18866"/>
                  <a:pt x="21600" y="18866"/>
                </a:cubicBezTo>
                <a:lnTo>
                  <a:pt x="21600" y="2734"/>
                </a:lnTo>
                <a:cubicBezTo>
                  <a:pt x="19612" y="2734"/>
                  <a:pt x="18000" y="1510"/>
                  <a:pt x="18000" y="0"/>
                </a:cubicBezTo>
                <a:close/>
              </a:path>
            </a:pathLst>
          </a:custGeom>
          <a:blipFill>
            <a:blip r:embed="rId2"/>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68" name="Quando lei lavorava sono arrivate le prime tecnologie, è cambiato qualcosa? Noi siamo la generazione che ha cambiato completamente metodo di lavoro. Io ho iniziato a fare il disegnatore utilizzando il tecnigrafo (una sorta di tavolo da disegno enorme con un braccio meccanico e due squadre). Nel 1978 il nostro capo fece arrivare il primo computer d’aiuto per disegno (CAD). con l’avvento dei computer da 15 persone siamo diventati 5. I tempi di lavoro a computer e al tenigrafo erano notevolmente diversi e ottimizzati con l’utilizzo del computer.…"/>
          <p:cNvSpPr txBox="1"/>
          <p:nvPr>
            <p:ph type="body" sz="half" idx="4294967295"/>
          </p:nvPr>
        </p:nvSpPr>
        <p:spPr>
          <a:xfrm>
            <a:off x="323850" y="1196975"/>
            <a:ext cx="4038600" cy="4525963"/>
          </a:xfrm>
          <a:prstGeom prst="rect">
            <a:avLst/>
          </a:prstGeom>
        </p:spPr>
        <p:txBody>
          <a:bodyPr>
            <a:normAutofit fontScale="100000" lnSpcReduction="0"/>
          </a:bodyPr>
          <a:lstStyle/>
          <a:p>
            <a:pPr>
              <a:lnSpc>
                <a:spcPct val="80000"/>
              </a:lnSpc>
              <a:spcBef>
                <a:spcPts val="300"/>
              </a:spcBef>
              <a:buChar char="•"/>
              <a:defRPr b="1" sz="1600">
                <a:latin typeface="Times New Roman"/>
                <a:ea typeface="Times New Roman"/>
                <a:cs typeface="Times New Roman"/>
                <a:sym typeface="Times New Roman"/>
              </a:defRPr>
            </a:pPr>
            <a:r>
              <a:t>Quando lei lavorava sono arrivate le prime tecnologie, è cambiato qualcosa?</a:t>
            </a:r>
            <a:r>
              <a:rPr b="0"/>
              <a:t> Noi siamo la generazione che ha cambiato completamente metodo di lavoro. Io ho iniziato a fare il disegnatore utilizzando il tecnigrafo (una sorta di tavolo da disegno enorme con un braccio meccanico e due squadre). Nel 1978 il nostro capo fece arrivare il primo computer d’aiuto per disegno (CAD). con l’avvento dei computer da 15 persone siamo diventati 5. I tempi di lavoro a computer e al tenigrafo erano notevolmente diversi e ottimizzati con l’utilizzo del computer.</a:t>
            </a:r>
          </a:p>
          <a:p>
            <a:pPr>
              <a:lnSpc>
                <a:spcPct val="80000"/>
              </a:lnSpc>
              <a:spcBef>
                <a:spcPts val="300"/>
              </a:spcBef>
              <a:buChar char="•"/>
              <a:defRPr b="1" sz="1600">
                <a:latin typeface="Times New Roman"/>
                <a:ea typeface="Times New Roman"/>
                <a:cs typeface="Times New Roman"/>
                <a:sym typeface="Times New Roman"/>
              </a:defRPr>
            </a:pPr>
            <a:r>
              <a:t>C’erano discriminazioni?</a:t>
            </a:r>
            <a:r>
              <a:rPr b="0"/>
              <a:t> Generalmente le donne facevano meno carriera degli uomini. Nel mio campo era inimmaginabile una donna a capo dell’ufficio tecnico. I ruoli erano ben distinti. </a:t>
            </a:r>
          </a:p>
        </p:txBody>
      </p:sp>
      <p:pic>
        <p:nvPicPr>
          <p:cNvPr id="69" name="1963 Renato Marelli" descr="1963 Renato Marelli"/>
          <p:cNvPicPr>
            <a:picLocks noChangeAspect="1"/>
          </p:cNvPicPr>
          <p:nvPr/>
        </p:nvPicPr>
        <p:blipFill>
          <a:blip r:embed="rId3">
            <a:extLst/>
          </a:blip>
          <a:stretch>
            <a:fillRect/>
          </a:stretch>
        </p:blipFill>
        <p:spPr>
          <a:xfrm>
            <a:off x="5292725" y="981075"/>
            <a:ext cx="3095625" cy="2303463"/>
          </a:xfrm>
          <a:prstGeom prst="rect">
            <a:avLst/>
          </a:prstGeom>
          <a:ln w="12700">
            <a:miter lim="400000"/>
          </a:ln>
        </p:spPr>
      </p:pic>
      <p:pic>
        <p:nvPicPr>
          <p:cNvPr id="70" name="1961 Fratelli Marelli" descr="1961 Fratelli Marelli"/>
          <p:cNvPicPr>
            <a:picLocks noChangeAspect="1"/>
          </p:cNvPicPr>
          <p:nvPr/>
        </p:nvPicPr>
        <p:blipFill>
          <a:blip r:embed="rId4">
            <a:extLst/>
          </a:blip>
          <a:stretch>
            <a:fillRect/>
          </a:stretch>
        </p:blipFill>
        <p:spPr>
          <a:xfrm>
            <a:off x="5292725" y="3375025"/>
            <a:ext cx="3095625" cy="2263775"/>
          </a:xfrm>
          <a:prstGeom prst="rect">
            <a:avLst/>
          </a:prstGeom>
          <a:ln w="12700">
            <a:miter lim="400000"/>
          </a:ln>
        </p:spPr>
      </p:pic>
      <p:sp>
        <p:nvSpPr>
          <p:cNvPr id="71" name="Griglia larga"/>
          <p:cNvSpPr/>
          <p:nvPr/>
        </p:nvSpPr>
        <p:spPr>
          <a:xfrm>
            <a:off x="611187" y="5661025"/>
            <a:ext cx="3744914" cy="431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15" y="0"/>
                </a:moveTo>
                <a:cubicBezTo>
                  <a:pt x="415" y="1988"/>
                  <a:pt x="229" y="3600"/>
                  <a:pt x="0" y="3600"/>
                </a:cubicBezTo>
                <a:lnTo>
                  <a:pt x="0" y="18000"/>
                </a:lnTo>
                <a:cubicBezTo>
                  <a:pt x="229" y="18000"/>
                  <a:pt x="415" y="19612"/>
                  <a:pt x="415" y="21600"/>
                </a:cubicBezTo>
                <a:lnTo>
                  <a:pt x="21185" y="21600"/>
                </a:lnTo>
                <a:cubicBezTo>
                  <a:pt x="21185" y="19612"/>
                  <a:pt x="21371" y="18000"/>
                  <a:pt x="21600" y="18000"/>
                </a:cubicBezTo>
                <a:lnTo>
                  <a:pt x="21600" y="3600"/>
                </a:lnTo>
                <a:cubicBezTo>
                  <a:pt x="21371" y="3600"/>
                  <a:pt x="21185" y="1988"/>
                  <a:pt x="21185" y="0"/>
                </a:cubicBezTo>
                <a:close/>
              </a:path>
            </a:pathLst>
          </a:custGeom>
          <a:blipFill>
            <a:blip r:embed="rId5"/>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72" name="Griglia larga"/>
          <p:cNvSpPr/>
          <p:nvPr/>
        </p:nvSpPr>
        <p:spPr>
          <a:xfrm>
            <a:off x="755650" y="476250"/>
            <a:ext cx="3600451" cy="4318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2" y="0"/>
                </a:moveTo>
                <a:cubicBezTo>
                  <a:pt x="432" y="1988"/>
                  <a:pt x="238" y="3600"/>
                  <a:pt x="0" y="3600"/>
                </a:cubicBezTo>
                <a:lnTo>
                  <a:pt x="0" y="18000"/>
                </a:lnTo>
                <a:cubicBezTo>
                  <a:pt x="238" y="18000"/>
                  <a:pt x="432" y="19612"/>
                  <a:pt x="432" y="21600"/>
                </a:cubicBezTo>
                <a:lnTo>
                  <a:pt x="21168" y="21600"/>
                </a:lnTo>
                <a:cubicBezTo>
                  <a:pt x="21168" y="19612"/>
                  <a:pt x="21362" y="18000"/>
                  <a:pt x="21600" y="18000"/>
                </a:cubicBezTo>
                <a:lnTo>
                  <a:pt x="21600" y="3600"/>
                </a:lnTo>
                <a:cubicBezTo>
                  <a:pt x="21362" y="3600"/>
                  <a:pt x="21168" y="1988"/>
                  <a:pt x="21168" y="0"/>
                </a:cubicBezTo>
                <a:close/>
              </a:path>
            </a:pathLst>
          </a:custGeom>
          <a:blipFill>
            <a:blip r:embed="rId5"/>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Linee verticali tratteggiate"/>
          <p:cNvSpPr/>
          <p:nvPr/>
        </p:nvSpPr>
        <p:spPr>
          <a:xfrm>
            <a:off x="6732587" y="5661025"/>
            <a:ext cx="1584326" cy="1052513"/>
          </a:xfrm>
          <a:prstGeom prst="ellipse">
            <a:avLst/>
          </a:prstGeom>
          <a:blipFill>
            <a:blip r:embed="rId2"/>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75" name="Linee verticali tratteggiate"/>
          <p:cNvSpPr/>
          <p:nvPr/>
        </p:nvSpPr>
        <p:spPr>
          <a:xfrm>
            <a:off x="4859337" y="4005262"/>
            <a:ext cx="1439863" cy="1081088"/>
          </a:xfrm>
          <a:prstGeom prst="ellipse">
            <a:avLst/>
          </a:prstGeom>
          <a:blipFill>
            <a:blip r:embed="rId2"/>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76" name="Rectangle"/>
          <p:cNvSpPr/>
          <p:nvPr/>
        </p:nvSpPr>
        <p:spPr>
          <a:xfrm>
            <a:off x="827087" y="981075"/>
            <a:ext cx="2952751" cy="2447925"/>
          </a:xfrm>
          <a:prstGeom prst="rect">
            <a:avLst/>
          </a:prstGeom>
          <a:ln>
            <a:solidFill>
              <a:srgbClr val="1E4E1F"/>
            </a:solidFill>
          </a:ln>
        </p:spPr>
        <p:txBody>
          <a:bodyPr lIns="45719" rIns="45719" anchor="ctr"/>
          <a:lstStyle/>
          <a:p>
            <a:pPr algn="ctr">
              <a:defRPr>
                <a:latin typeface="Times New Roman"/>
                <a:ea typeface="Times New Roman"/>
                <a:cs typeface="Times New Roman"/>
                <a:sym typeface="Times New Roman"/>
              </a:defRPr>
            </a:pPr>
          </a:p>
        </p:txBody>
      </p:sp>
      <p:sp>
        <p:nvSpPr>
          <p:cNvPr id="77" name="Shape"/>
          <p:cNvSpPr/>
          <p:nvPr/>
        </p:nvSpPr>
        <p:spPr>
          <a:xfrm>
            <a:off x="1258887" y="765175"/>
            <a:ext cx="576264" cy="2879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0"/>
                </a:moveTo>
                <a:lnTo>
                  <a:pt x="0" y="21600"/>
                </a:lnTo>
                <a:lnTo>
                  <a:pt x="16200" y="21600"/>
                </a:lnTo>
                <a:lnTo>
                  <a:pt x="21600" y="0"/>
                </a:lnTo>
                <a:close/>
              </a:path>
            </a:pathLst>
          </a:custGeom>
          <a:ln>
            <a:solidFill>
              <a:srgbClr val="1E4E1F"/>
            </a:solidFill>
          </a:ln>
        </p:spPr>
        <p:txBody>
          <a:bodyPr lIns="45719" rIns="45719" anchor="ctr"/>
          <a:lstStyle/>
          <a:p>
            <a:pPr algn="ctr">
              <a:defRPr>
                <a:latin typeface="Times New Roman"/>
                <a:ea typeface="Times New Roman"/>
                <a:cs typeface="Times New Roman"/>
                <a:sym typeface="Times New Roman"/>
              </a:defRPr>
            </a:pPr>
          </a:p>
        </p:txBody>
      </p:sp>
      <p:sp>
        <p:nvSpPr>
          <p:cNvPr id="78" name="Shape"/>
          <p:cNvSpPr/>
          <p:nvPr/>
        </p:nvSpPr>
        <p:spPr>
          <a:xfrm>
            <a:off x="2195512" y="765175"/>
            <a:ext cx="1223963" cy="2879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0"/>
                </a:moveTo>
                <a:lnTo>
                  <a:pt x="0" y="21600"/>
                </a:lnTo>
                <a:lnTo>
                  <a:pt x="16200" y="21600"/>
                </a:lnTo>
                <a:lnTo>
                  <a:pt x="21600" y="0"/>
                </a:lnTo>
                <a:close/>
              </a:path>
            </a:pathLst>
          </a:custGeom>
          <a:ln>
            <a:solidFill>
              <a:srgbClr val="1E4E1F"/>
            </a:solidFill>
          </a:ln>
        </p:spPr>
        <p:txBody>
          <a:bodyPr lIns="45719" rIns="45719" anchor="ctr"/>
          <a:lstStyle/>
          <a:p>
            <a:pPr algn="ctr">
              <a:defRPr>
                <a:latin typeface="Times New Roman"/>
                <a:ea typeface="Times New Roman"/>
                <a:cs typeface="Times New Roman"/>
                <a:sym typeface="Times New Roman"/>
              </a:defRPr>
            </a:pPr>
          </a:p>
        </p:txBody>
      </p:sp>
      <p:sp>
        <p:nvSpPr>
          <p:cNvPr id="79" name="Alessandro Bacciocchi"/>
          <p:cNvSpPr txBox="1"/>
          <p:nvPr/>
        </p:nvSpPr>
        <p:spPr>
          <a:xfrm>
            <a:off x="-1" y="0"/>
            <a:ext cx="9144002" cy="1170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latin typeface="Times"/>
                <a:ea typeface="Times"/>
                <a:cs typeface="Times"/>
                <a:sym typeface="Times"/>
              </a:defRPr>
            </a:pPr>
            <a:r>
              <a:t>                 </a:t>
            </a:r>
            <a:r>
              <a:rPr>
                <a:latin typeface="Times New Roman"/>
                <a:ea typeface="Times New Roman"/>
                <a:cs typeface="Times New Roman"/>
                <a:sym typeface="Times New Roman"/>
              </a:rPr>
              <a:t>Alessandro Bacciocchi</a:t>
            </a:r>
            <a:endParaRPr>
              <a:latin typeface="Times New Roman"/>
              <a:ea typeface="Times New Roman"/>
              <a:cs typeface="Times New Roman"/>
              <a:sym typeface="Times New Roman"/>
            </a:endParaRPr>
          </a:p>
        </p:txBody>
      </p:sp>
      <p:sp>
        <p:nvSpPr>
          <p:cNvPr id="80" name="Presentazione: Mi chiamo Alessandro Bacciocchi e sono nato in Slovenia nel 1945.…"/>
          <p:cNvSpPr txBox="1"/>
          <p:nvPr/>
        </p:nvSpPr>
        <p:spPr>
          <a:xfrm>
            <a:off x="250825" y="3716337"/>
            <a:ext cx="4033838" cy="37404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b="1" sz="1600">
                <a:latin typeface="Times New Roman"/>
                <a:ea typeface="Times New Roman"/>
                <a:cs typeface="Times New Roman"/>
                <a:sym typeface="Times New Roman"/>
              </a:defRPr>
            </a:pPr>
            <a:r>
              <a:t> Presentazione: </a:t>
            </a:r>
            <a:r>
              <a:rPr b="0"/>
              <a:t>Mi chiamo Alessandro Bacciocchi e sono nato in Slovenia nel 1945.</a:t>
            </a:r>
          </a:p>
          <a:p>
            <a:pPr>
              <a:buSzPct val="100000"/>
              <a:buChar char="•"/>
              <a:defRPr b="1" sz="1600">
                <a:latin typeface="Times New Roman"/>
                <a:ea typeface="Times New Roman"/>
                <a:cs typeface="Times New Roman"/>
                <a:sym typeface="Times New Roman"/>
              </a:defRPr>
            </a:pPr>
            <a:r>
              <a:t> Quando e perché è entrato nei Martinitt? </a:t>
            </a:r>
            <a:r>
              <a:rPr b="0"/>
              <a:t>Sono entrato nei Martinitt quando avevo circa 10 anni, perché mio padre è morto nei primi giorni di Gennaio, schiacciato tra il carrello e la cabina della gru. Sono entrato nel collegio nel 56.</a:t>
            </a:r>
          </a:p>
          <a:p>
            <a:pPr>
              <a:buSzPct val="100000"/>
              <a:buChar char="•"/>
              <a:defRPr b="1" sz="1600">
                <a:latin typeface="Times New Roman"/>
                <a:ea typeface="Times New Roman"/>
                <a:cs typeface="Times New Roman"/>
                <a:sym typeface="Times New Roman"/>
              </a:defRPr>
            </a:pPr>
            <a:r>
              <a:t> Che studi ha intrapreso?</a:t>
            </a:r>
            <a:r>
              <a:rPr b="0"/>
              <a:t> Finita la 5° elementare ho iniziato l’avviamento al lavoro e di sera facevo un corso di disegno tecnico. Successivamente ho studiato anche ragioneria.</a:t>
            </a:r>
          </a:p>
          <a:p>
            <a:pPr>
              <a:defRPr sz="1600">
                <a:latin typeface="Times New Roman"/>
                <a:ea typeface="Times New Roman"/>
                <a:cs typeface="Times New Roman"/>
                <a:sym typeface="Times New Roman"/>
              </a:defRPr>
            </a:pPr>
          </a:p>
          <a:p>
            <a:pPr>
              <a:defRPr b="1" sz="1600">
                <a:latin typeface="Times New Roman"/>
                <a:ea typeface="Times New Roman"/>
                <a:cs typeface="Times New Roman"/>
                <a:sym typeface="Times New Roman"/>
              </a:defRPr>
            </a:pPr>
          </a:p>
          <a:p>
            <a:pPr>
              <a:defRPr b="1" sz="1600">
                <a:latin typeface="Times New Roman"/>
                <a:ea typeface="Times New Roman"/>
                <a:cs typeface="Times New Roman"/>
                <a:sym typeface="Times New Roman"/>
              </a:defRPr>
            </a:pPr>
          </a:p>
        </p:txBody>
      </p:sp>
      <p:sp>
        <p:nvSpPr>
          <p:cNvPr id="81" name="Quali lavori ha svolto? Inizialmente ho lavorato in una ditta, ma a causa di un’allergia cambiai lavoro in uno studio di assicurazioni ‘Latina Assicurazioni’ e svolgevo l’aiuto commesso. Dopo aver studiato ragioneria entrai in una compagnia, dove mi occupavo di bilanci e divenni funzionario. Poi entrai in una compagnia di assicurazioni nel quale fui licenziato. Con due miei soci fondammo un’azienda, mi occupavo di bilanci e anche qui divenni funzionario. Infine lavorai nella Banca Popolare di Bergamo fino al 2011. Recentemente ho aperto un centro massaggi e sono presidente dell’Associazione ex Martinitt e ex Stelline."/>
          <p:cNvSpPr txBox="1"/>
          <p:nvPr/>
        </p:nvSpPr>
        <p:spPr>
          <a:xfrm>
            <a:off x="4571999" y="620712"/>
            <a:ext cx="4572002" cy="35270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b="1" sz="1600">
                <a:latin typeface="Times New Roman"/>
                <a:ea typeface="Times New Roman"/>
                <a:cs typeface="Times New Roman"/>
                <a:sym typeface="Times New Roman"/>
              </a:defRPr>
            </a:pPr>
            <a:r>
              <a:t> Quali lavori ha svolto? </a:t>
            </a:r>
            <a:r>
              <a:rPr b="0"/>
              <a:t>Inizialmente ho lavorato in una ditta, ma a causa di un’allergia cambiai lavoro in uno studio di assicurazioni ‘Latina Assicurazioni’ e svolgevo l’aiuto commesso. Dopo aver studiato ragioneria entrai in una compagnia, dove mi occupavo di bilanci e divenni funzionario. Poi entrai in una compagnia di assicurazioni nel quale fui licenziato. Con due miei soci fondammo un’azienda, mi occupavo di bilanci e anche qui divenni funzionario. Infine lavorai nella Banca Popolare di Bergamo fino al 2011. Recentemente ho aperto un centro massaggi e sono presidente dell’Associazione ex Martinitt e ex Stelline.</a:t>
            </a:r>
          </a:p>
        </p:txBody>
      </p:sp>
      <p:pic>
        <p:nvPicPr>
          <p:cNvPr id="82" name="1957 Bacciocchi e Puttilli" descr="1957 Bacciocchi e Puttilli"/>
          <p:cNvPicPr>
            <a:picLocks noChangeAspect="1"/>
          </p:cNvPicPr>
          <p:nvPr/>
        </p:nvPicPr>
        <p:blipFill>
          <a:blip r:embed="rId3">
            <a:extLst/>
          </a:blip>
          <a:stretch>
            <a:fillRect/>
          </a:stretch>
        </p:blipFill>
        <p:spPr>
          <a:xfrm>
            <a:off x="971550" y="1052512"/>
            <a:ext cx="2684463" cy="2332038"/>
          </a:xfrm>
          <a:prstGeom prst="rect">
            <a:avLst/>
          </a:prstGeom>
          <a:ln w="12700">
            <a:miter lim="400000"/>
          </a:ln>
        </p:spPr>
      </p:pic>
      <p:sp>
        <p:nvSpPr>
          <p:cNvPr id="83" name="Line"/>
          <p:cNvSpPr/>
          <p:nvPr/>
        </p:nvSpPr>
        <p:spPr>
          <a:xfrm>
            <a:off x="1403350" y="1052512"/>
            <a:ext cx="431800" cy="1"/>
          </a:xfrm>
          <a:prstGeom prst="line">
            <a:avLst/>
          </a:prstGeom>
          <a:ln>
            <a:solidFill>
              <a:srgbClr val="000000"/>
            </a:solidFill>
          </a:ln>
        </p:spPr>
        <p:txBody>
          <a:bodyPr lIns="45719" rIns="45719"/>
          <a:lstStyle/>
          <a:p>
            <a:pPr/>
          </a:p>
        </p:txBody>
      </p:sp>
      <p:sp>
        <p:nvSpPr>
          <p:cNvPr id="84" name="Line"/>
          <p:cNvSpPr/>
          <p:nvPr/>
        </p:nvSpPr>
        <p:spPr>
          <a:xfrm>
            <a:off x="2411412" y="1052512"/>
            <a:ext cx="1008064" cy="1"/>
          </a:xfrm>
          <a:prstGeom prst="line">
            <a:avLst/>
          </a:prstGeom>
          <a:ln>
            <a:solidFill>
              <a:srgbClr val="000000"/>
            </a:solidFill>
          </a:ln>
        </p:spPr>
        <p:txBody>
          <a:bodyPr lIns="45719" rIns="45719"/>
          <a:lstStyle/>
          <a:p>
            <a:pPr/>
          </a:p>
        </p:txBody>
      </p:sp>
      <p:sp>
        <p:nvSpPr>
          <p:cNvPr id="85" name="Line"/>
          <p:cNvSpPr/>
          <p:nvPr/>
        </p:nvSpPr>
        <p:spPr>
          <a:xfrm>
            <a:off x="1258887" y="3429000"/>
            <a:ext cx="433389" cy="0"/>
          </a:xfrm>
          <a:prstGeom prst="line">
            <a:avLst/>
          </a:prstGeom>
          <a:ln>
            <a:solidFill>
              <a:srgbClr val="1E4E1F"/>
            </a:solidFill>
          </a:ln>
        </p:spPr>
        <p:txBody>
          <a:bodyPr lIns="45719" rIns="45719"/>
          <a:lstStyle/>
          <a:p>
            <a:pPr/>
          </a:p>
        </p:txBody>
      </p:sp>
      <p:sp>
        <p:nvSpPr>
          <p:cNvPr id="86" name="Line"/>
          <p:cNvSpPr/>
          <p:nvPr/>
        </p:nvSpPr>
        <p:spPr>
          <a:xfrm>
            <a:off x="2195512" y="3429000"/>
            <a:ext cx="936626" cy="0"/>
          </a:xfrm>
          <a:prstGeom prst="line">
            <a:avLst/>
          </a:prstGeom>
          <a:ln>
            <a:solidFill>
              <a:srgbClr val="1E4E1F"/>
            </a:solidFill>
          </a:ln>
        </p:spPr>
        <p:txBody>
          <a:bodyPr lIns="45719" rIns="45719"/>
          <a:lstStyle/>
          <a:p>
            <a:pPr/>
          </a:p>
        </p:txBody>
      </p:sp>
      <p:pic>
        <p:nvPicPr>
          <p:cNvPr id="87" name="1957 Alessandro Bacciocchi" descr="1957 Alessandro Bacciocchi"/>
          <p:cNvPicPr>
            <a:picLocks noChangeAspect="1"/>
          </p:cNvPicPr>
          <p:nvPr/>
        </p:nvPicPr>
        <p:blipFill>
          <a:blip r:embed="rId4">
            <a:extLst/>
          </a:blip>
          <a:stretch>
            <a:fillRect/>
          </a:stretch>
        </p:blipFill>
        <p:spPr>
          <a:xfrm>
            <a:off x="5364162" y="4292600"/>
            <a:ext cx="2447926" cy="223837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Rectangle"/>
          <p:cNvSpPr/>
          <p:nvPr/>
        </p:nvSpPr>
        <p:spPr>
          <a:xfrm>
            <a:off x="1331912" y="1268412"/>
            <a:ext cx="6624638" cy="4103688"/>
          </a:xfrm>
          <a:prstGeom prst="rect">
            <a:avLst/>
          </a:prstGeom>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90" name="Rectangle"/>
          <p:cNvSpPr/>
          <p:nvPr/>
        </p:nvSpPr>
        <p:spPr>
          <a:xfrm>
            <a:off x="684212" y="1557337"/>
            <a:ext cx="7920038" cy="144463"/>
          </a:xfrm>
          <a:prstGeom prst="rect">
            <a:avLst/>
          </a:prstGeom>
          <a:solidFill>
            <a:srgbClr val="D4B0F2"/>
          </a:solid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91" name="Rectangle"/>
          <p:cNvSpPr/>
          <p:nvPr/>
        </p:nvSpPr>
        <p:spPr>
          <a:xfrm>
            <a:off x="1116012" y="2276475"/>
            <a:ext cx="7056438" cy="215900"/>
          </a:xfrm>
          <a:prstGeom prst="rect">
            <a:avLst/>
          </a:prstGeom>
          <a:solidFill>
            <a:srgbClr val="B577E9"/>
          </a:solid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92" name="Rectangle"/>
          <p:cNvSpPr/>
          <p:nvPr/>
        </p:nvSpPr>
        <p:spPr>
          <a:xfrm>
            <a:off x="395287" y="2924175"/>
            <a:ext cx="8424863" cy="649288"/>
          </a:xfrm>
          <a:prstGeom prst="rect">
            <a:avLst/>
          </a:prstGeom>
          <a:solidFill>
            <a:srgbClr val="9B47E1"/>
          </a:solid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93" name="Rectangle"/>
          <p:cNvSpPr/>
          <p:nvPr/>
        </p:nvSpPr>
        <p:spPr>
          <a:xfrm>
            <a:off x="971550" y="4076700"/>
            <a:ext cx="7345363" cy="215900"/>
          </a:xfrm>
          <a:prstGeom prst="rect">
            <a:avLst/>
          </a:prstGeom>
          <a:solidFill>
            <a:srgbClr val="6F1DB3"/>
          </a:solid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94" name="Rectangle"/>
          <p:cNvSpPr/>
          <p:nvPr/>
        </p:nvSpPr>
        <p:spPr>
          <a:xfrm>
            <a:off x="611187" y="4797425"/>
            <a:ext cx="7994651" cy="287338"/>
          </a:xfrm>
          <a:prstGeom prst="rect">
            <a:avLst/>
          </a:prstGeom>
          <a:solidFill>
            <a:srgbClr val="451270"/>
          </a:solid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95" name="Trova che sia cambiata la situazione lavorativa rispetto a prima? La situazione lavorativa oggi è peggiorata, ma in particolare il rapporto tra dirigente e personale. Ai miei tempi c’era sempre stato un rapporto di rispetto da entrambe le parti, oggi invece i dipendenti vengo considerati solo dei numeri, in particolar modo le donne. Questo mi rattristisce molto.…"/>
          <p:cNvSpPr txBox="1"/>
          <p:nvPr/>
        </p:nvSpPr>
        <p:spPr>
          <a:xfrm>
            <a:off x="1476375" y="1412875"/>
            <a:ext cx="6335713" cy="3558354"/>
          </a:xfrm>
          <a:prstGeom prst="rect">
            <a:avLst/>
          </a:prstGeom>
          <a:solidFill>
            <a:srgbClr val="EEECE1"/>
          </a:solidFill>
          <a:ln>
            <a:solidFill>
              <a:srgbClr val="EEECE1"/>
            </a:solidFill>
          </a:ln>
          <a:extLst>
            <a:ext uri="{C572A759-6A51-4108-AA02-DFA0A04FC94B}">
              <ma14:wrappingTextBoxFlag xmlns:ma14="http://schemas.microsoft.com/office/mac/drawingml/2011/main" val="1"/>
            </a:ext>
          </a:extLst>
        </p:spPr>
        <p:txBody>
          <a:bodyPr lIns="45719" rIns="45719">
            <a:spAutoFit/>
          </a:bodyPr>
          <a:lstStyle/>
          <a:p>
            <a:pPr>
              <a:defRPr b="1">
                <a:latin typeface="Times New Roman"/>
                <a:ea typeface="Times New Roman"/>
                <a:cs typeface="Times New Roman"/>
                <a:sym typeface="Times New Roman"/>
              </a:defRPr>
            </a:pPr>
            <a:r>
              <a:t>Trova che sia cambiata la situazione lavorativa rispetto a prima? </a:t>
            </a:r>
            <a:r>
              <a:rPr b="0"/>
              <a:t>La situazione lavorativa oggi è peggiorata, ma in particolare il rapporto tra dirigente e personale. Ai miei tempi c’era sempre stato un rapporto di rispetto da entrambe le parti, oggi invece i dipendenti vengo considerati solo dei numeri, in particolar modo le donne. Questo mi rattristisce molto.</a:t>
            </a:r>
          </a:p>
          <a:p>
            <a:pPr>
              <a:defRPr>
                <a:latin typeface="Times New Roman"/>
                <a:ea typeface="Times New Roman"/>
                <a:cs typeface="Times New Roman"/>
                <a:sym typeface="Times New Roman"/>
              </a:defRPr>
            </a:pPr>
          </a:p>
          <a:p>
            <a:pPr>
              <a:defRPr b="1">
                <a:latin typeface="Times New Roman"/>
                <a:ea typeface="Times New Roman"/>
                <a:cs typeface="Times New Roman"/>
                <a:sym typeface="Times New Roman"/>
              </a:defRPr>
            </a:pPr>
            <a:r>
              <a:t>Si verificavano casi di discriminazioni sulle donne?</a:t>
            </a:r>
            <a:r>
              <a:rPr b="0"/>
              <a:t> Sì, ad esempio alla mia seconda moglie presentatasi ad un colloquio di lavoro per una compagnia di assicurazioni, le chiesero se avesse intenzione di avere figli perché nel caso la risposta fosse stata sì, non avrebbero potuto assumerla. Questo è il tipo di approccio che c’era all’epoca.</a:t>
            </a:r>
          </a:p>
        </p:txBody>
      </p:sp>
      <p:sp>
        <p:nvSpPr>
          <p:cNvPr id="96" name="Line"/>
          <p:cNvSpPr/>
          <p:nvPr/>
        </p:nvSpPr>
        <p:spPr>
          <a:xfrm flipH="1">
            <a:off x="1476374" y="2924175"/>
            <a:ext cx="1" cy="647700"/>
          </a:xfrm>
          <a:prstGeom prst="line">
            <a:avLst/>
          </a:prstGeom>
          <a:ln>
            <a:solidFill>
              <a:srgbClr val="000000"/>
            </a:solidFill>
          </a:ln>
        </p:spPr>
        <p:txBody>
          <a:bodyPr lIns="45719" rIns="45719"/>
          <a:lstStyle/>
          <a:p>
            <a:pPr/>
          </a:p>
        </p:txBody>
      </p:sp>
      <p:sp>
        <p:nvSpPr>
          <p:cNvPr id="97" name="Line"/>
          <p:cNvSpPr/>
          <p:nvPr/>
        </p:nvSpPr>
        <p:spPr>
          <a:xfrm>
            <a:off x="7812087" y="2276475"/>
            <a:ext cx="1" cy="215900"/>
          </a:xfrm>
          <a:prstGeom prst="line">
            <a:avLst/>
          </a:prstGeom>
          <a:ln>
            <a:solidFill>
              <a:srgbClr val="000000"/>
            </a:solidFill>
          </a:ln>
        </p:spPr>
        <p:txBody>
          <a:bodyPr lIns="45719" rIns="45719"/>
          <a:lstStyle/>
          <a:p>
            <a:pPr/>
          </a:p>
        </p:txBody>
      </p:sp>
      <p:sp>
        <p:nvSpPr>
          <p:cNvPr id="98" name="Line"/>
          <p:cNvSpPr/>
          <p:nvPr/>
        </p:nvSpPr>
        <p:spPr>
          <a:xfrm>
            <a:off x="1476375" y="1557337"/>
            <a:ext cx="0" cy="142876"/>
          </a:xfrm>
          <a:prstGeom prst="line">
            <a:avLst/>
          </a:prstGeom>
          <a:ln>
            <a:solidFill>
              <a:srgbClr val="000000"/>
            </a:solidFill>
          </a:ln>
        </p:spPr>
        <p:txBody>
          <a:bodyPr lIns="45719" rIns="45719"/>
          <a:lstStyle/>
          <a:p>
            <a:pPr/>
          </a:p>
        </p:txBody>
      </p:sp>
      <p:sp>
        <p:nvSpPr>
          <p:cNvPr id="99" name="Line"/>
          <p:cNvSpPr/>
          <p:nvPr/>
        </p:nvSpPr>
        <p:spPr>
          <a:xfrm>
            <a:off x="1476375" y="4797425"/>
            <a:ext cx="0" cy="287338"/>
          </a:xfrm>
          <a:prstGeom prst="line">
            <a:avLst/>
          </a:prstGeom>
          <a:ln>
            <a:solidFill>
              <a:srgbClr val="000000"/>
            </a:solidFill>
          </a:ln>
        </p:spPr>
        <p:txBody>
          <a:bodyPr lIns="45719" rIns="45719"/>
          <a:lstStyle/>
          <a:p>
            <a:pPr/>
          </a:p>
        </p:txBody>
      </p:sp>
      <p:sp>
        <p:nvSpPr>
          <p:cNvPr id="100" name="Line"/>
          <p:cNvSpPr/>
          <p:nvPr/>
        </p:nvSpPr>
        <p:spPr>
          <a:xfrm>
            <a:off x="1476375" y="4076700"/>
            <a:ext cx="0" cy="215900"/>
          </a:xfrm>
          <a:prstGeom prst="line">
            <a:avLst/>
          </a:prstGeom>
          <a:ln>
            <a:solidFill>
              <a:srgbClr val="000000"/>
            </a:solidFill>
          </a:ln>
        </p:spPr>
        <p:txBody>
          <a:bodyPr lIns="45719" rIns="45719"/>
          <a:lstStyle/>
          <a:p>
            <a:pPr/>
          </a:p>
        </p:txBody>
      </p:sp>
      <p:sp>
        <p:nvSpPr>
          <p:cNvPr id="101" name="Line"/>
          <p:cNvSpPr/>
          <p:nvPr/>
        </p:nvSpPr>
        <p:spPr>
          <a:xfrm>
            <a:off x="1476375" y="2276475"/>
            <a:ext cx="0" cy="215900"/>
          </a:xfrm>
          <a:prstGeom prst="line">
            <a:avLst/>
          </a:prstGeom>
          <a:ln>
            <a:solidFill>
              <a:srgbClr val="000000"/>
            </a:solidFill>
          </a:ln>
        </p:spPr>
        <p:txBody>
          <a:bodyPr lIns="45719" rIns="45719"/>
          <a:lstStyle/>
          <a:p>
            <a:pPr/>
          </a:p>
        </p:txBody>
      </p:sp>
      <p:sp>
        <p:nvSpPr>
          <p:cNvPr id="102" name="Line"/>
          <p:cNvSpPr/>
          <p:nvPr/>
        </p:nvSpPr>
        <p:spPr>
          <a:xfrm>
            <a:off x="7813357" y="1557337"/>
            <a:ext cx="1" cy="142876"/>
          </a:xfrm>
          <a:prstGeom prst="line">
            <a:avLst/>
          </a:prstGeom>
          <a:ln>
            <a:solidFill>
              <a:srgbClr val="000000"/>
            </a:solidFill>
          </a:ln>
        </p:spPr>
        <p:txBody>
          <a:bodyPr lIns="45719" rIns="45719"/>
          <a:lstStyle/>
          <a:p>
            <a:pPr/>
          </a:p>
        </p:txBody>
      </p:sp>
      <p:sp>
        <p:nvSpPr>
          <p:cNvPr id="103" name="Line"/>
          <p:cNvSpPr/>
          <p:nvPr/>
        </p:nvSpPr>
        <p:spPr>
          <a:xfrm>
            <a:off x="7812087" y="4797425"/>
            <a:ext cx="1" cy="287338"/>
          </a:xfrm>
          <a:prstGeom prst="line">
            <a:avLst/>
          </a:prstGeom>
          <a:ln>
            <a:solidFill>
              <a:srgbClr val="000000"/>
            </a:solidFill>
          </a:ln>
        </p:spPr>
        <p:txBody>
          <a:bodyPr lIns="45719" rIns="45719"/>
          <a:lstStyle/>
          <a:p>
            <a:pPr/>
          </a:p>
        </p:txBody>
      </p:sp>
      <p:sp>
        <p:nvSpPr>
          <p:cNvPr id="104" name="Line"/>
          <p:cNvSpPr/>
          <p:nvPr/>
        </p:nvSpPr>
        <p:spPr>
          <a:xfrm>
            <a:off x="7812087" y="4076700"/>
            <a:ext cx="1" cy="215900"/>
          </a:xfrm>
          <a:prstGeom prst="line">
            <a:avLst/>
          </a:prstGeom>
          <a:ln>
            <a:solidFill>
              <a:srgbClr val="000000"/>
            </a:solidFill>
          </a:ln>
        </p:spPr>
        <p:txBody>
          <a:bodyPr lIns="45719" rIns="45719"/>
          <a:lstStyle/>
          <a:p>
            <a:pPr/>
          </a:p>
        </p:txBody>
      </p:sp>
      <p:sp>
        <p:nvSpPr>
          <p:cNvPr id="105" name="Line"/>
          <p:cNvSpPr/>
          <p:nvPr/>
        </p:nvSpPr>
        <p:spPr>
          <a:xfrm>
            <a:off x="7812087" y="2924175"/>
            <a:ext cx="1" cy="649288"/>
          </a:xfrm>
          <a:prstGeom prst="line">
            <a:avLst/>
          </a:prstGeom>
          <a:ln>
            <a:solidFill>
              <a:srgbClr val="000000"/>
            </a:solidFill>
          </a:ln>
        </p:spPr>
        <p:txBody>
          <a:bodyPr lIns="45719" rIns="45719"/>
          <a:lstStyle/>
          <a:p>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INTERVISTA A LILIANA GIUSSANI"/>
          <p:cNvSpPr txBox="1"/>
          <p:nvPr/>
        </p:nvSpPr>
        <p:spPr>
          <a:xfrm>
            <a:off x="319087" y="541337"/>
            <a:ext cx="8424863"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a:latin typeface="Times New Roman"/>
                <a:ea typeface="Times New Roman"/>
                <a:cs typeface="Times New Roman"/>
                <a:sym typeface="Times New Roman"/>
              </a:defRPr>
            </a:lvl1pPr>
          </a:lstStyle>
          <a:p>
            <a:pPr/>
            <a:r>
              <a:t>                                         INTERVISTA A LILIANA GIUSSANI</a:t>
            </a:r>
          </a:p>
        </p:txBody>
      </p:sp>
      <p:sp>
        <p:nvSpPr>
          <p:cNvPr id="108" name="Percorso studi: “Ho iniziato a lavorare come apprendista impiegata dopo tre anni, in seguito sono stata assunta come addetta all’ufficio vendite in una piccola azienda metal meccanica. Dopo due anni ho trovato impiego come sostituta della segretaria del direttore amministrativo in un posto chiamato ‘cartiera del sole’, dove sono rimasta per un mese. In seguito sono andata a lavorare in ‘rodiatoce’, lì facevo la segretaria nell’ufficio promozione pubblicità. Il mio  lavoro successivo è stato in uno studio di avvocati come responsabile delle impiegate, dove sono rimasta per circa sette/otto anni. Il mio impiego successivo invece è iniziato quando sono andata a lavorare in un’azienda farmaceutica in cui sono rimata per venticinque anni.”"/>
          <p:cNvSpPr txBox="1"/>
          <p:nvPr/>
        </p:nvSpPr>
        <p:spPr>
          <a:xfrm>
            <a:off x="336550" y="2428875"/>
            <a:ext cx="4249738" cy="37404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900"/>
              </a:spcBef>
              <a:buSzPct val="100000"/>
              <a:buChar char="•"/>
              <a:defRPr b="1" sz="1600">
                <a:latin typeface="Times New Roman"/>
                <a:ea typeface="Times New Roman"/>
                <a:cs typeface="Times New Roman"/>
                <a:sym typeface="Times New Roman"/>
              </a:defRPr>
            </a:pPr>
            <a:r>
              <a:t>Percorso studi</a:t>
            </a:r>
            <a:r>
              <a:rPr i="1"/>
              <a:t>: “</a:t>
            </a:r>
            <a:r>
              <a:rPr b="0"/>
              <a:t>Ho iniziato a lavorare come apprendista impiegata dopo tre anni, in seguito sono stata assunta come addetta all’ufficio vendite in una piccola azienda metal meccanica. Dopo due anni ho trovato impiego come sostituta della segretaria del direttore amministrativo in un posto chiamato ‘cartiera del sole’, dove sono rimasta per un mese. In seguito sono andata a lavorare in ‘rodiatoce’, lì facevo la segretaria nell’ufficio promozione pubblicità. Il mio  lavoro successivo è stato in uno studio di avvocati come responsabile delle impiegate, dove sono rimasta per circa sette/otto anni. Il mio impiego successivo invece è iniziato quando sono andata a lavorare in un’azienda farmaceutica in cui sono rimata per venticinque anni.”</a:t>
            </a:r>
          </a:p>
        </p:txBody>
      </p:sp>
      <p:sp>
        <p:nvSpPr>
          <p:cNvPr id="109" name="Le donne della sua generazione lavoravano tutte? “No, assolutamente, finché eri una ragazza lavoravi. Io avevo molte amiche che come me hanno iniziato molto giovani. Sono stata fortunata ad avere una madre che tenesse molto alla mia istruzione e questo mi ha permesso di non finire mai a lavorare in fabbrica. Ai miei tempi le donne lavoravano fino a quando non si sposavano e avevano figli, poi lasciavano il loro impiego. Dopo il divorzio con mio marito lo stipendio lo usavo per pagare la babysitter di mia figlia, ma nonostante tutto non ho mai smesso di lavorare. È stata una forma di indipendenza.”"/>
          <p:cNvSpPr txBox="1"/>
          <p:nvPr/>
        </p:nvSpPr>
        <p:spPr>
          <a:xfrm>
            <a:off x="4586287" y="2349500"/>
            <a:ext cx="3816351" cy="39842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900"/>
              </a:spcBef>
              <a:buSzPct val="100000"/>
              <a:buChar char="•"/>
              <a:defRPr b="1" sz="1600">
                <a:latin typeface="Times New Roman"/>
                <a:ea typeface="Times New Roman"/>
                <a:cs typeface="Times New Roman"/>
                <a:sym typeface="Times New Roman"/>
              </a:defRPr>
            </a:pPr>
            <a:r>
              <a:t> Le donne della sua generazione lavoravano tutte?</a:t>
            </a:r>
            <a:r>
              <a:rPr b="0"/>
              <a:t> “No, assolutamente, finché eri una ragazza lavoravi. Io avevo molte amiche che come me hanno iniziato molto giovani. Sono stata fortunata ad avere una madre che tenesse molto alla mia istruzione e questo mi ha permesso di non finire mai a lavorare in fabbrica. Ai miei tempi le donne lavoravano fino a quando non si sposavano e avevano figli, poi lasciavano il loro impiego. Dopo il divorzio con mio marito lo stipendio lo usavo per pagare la babysitter di mia figlia, ma nonostante tutto non ho mai smesso di lavorare. È stata una forma di indipendenza.”</a:t>
            </a:r>
            <a:endParaRPr i="1"/>
          </a:p>
        </p:txBody>
      </p:sp>
      <p:pic>
        <p:nvPicPr>
          <p:cNvPr id="110" name="image.png" descr="image.png"/>
          <p:cNvPicPr>
            <a:picLocks noChangeAspect="1"/>
          </p:cNvPicPr>
          <p:nvPr/>
        </p:nvPicPr>
        <p:blipFill>
          <a:blip r:embed="rId2">
            <a:extLst/>
          </a:blip>
          <a:stretch>
            <a:fillRect/>
          </a:stretch>
        </p:blipFill>
        <p:spPr>
          <a:xfrm>
            <a:off x="360362" y="1109662"/>
            <a:ext cx="7972426" cy="1163638"/>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90%"/>
          <p:cNvSpPr/>
          <p:nvPr/>
        </p:nvSpPr>
        <p:spPr>
          <a:xfrm>
            <a:off x="4859337" y="3860800"/>
            <a:ext cx="3455988" cy="1441450"/>
          </a:xfrm>
          <a:prstGeom prst="rect">
            <a:avLst/>
          </a:prstGeom>
          <a:blipFill>
            <a:blip r:embed="rId2"/>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113" name="INTERVISTA AD ANTONIO PANELLA"/>
          <p:cNvSpPr txBox="1"/>
          <p:nvPr>
            <p:ph type="title" idx="4294967295"/>
          </p:nvPr>
        </p:nvSpPr>
        <p:spPr>
          <a:xfrm>
            <a:off x="395287" y="-1"/>
            <a:ext cx="8229601" cy="1143002"/>
          </a:xfrm>
          <a:prstGeom prst="rect">
            <a:avLst/>
          </a:prstGeom>
        </p:spPr>
        <p:txBody>
          <a:bodyPr>
            <a:normAutofit fontScale="100000" lnSpcReduction="0"/>
          </a:bodyPr>
          <a:lstStyle>
            <a:lvl1pPr>
              <a:defRPr b="1" sz="1800"/>
            </a:lvl1pPr>
          </a:lstStyle>
          <a:p>
            <a:pPr/>
            <a:r>
              <a:t>INTERVISTA AD ANTONIO PANELLA</a:t>
            </a:r>
          </a:p>
        </p:txBody>
      </p:sp>
      <p:sp>
        <p:nvSpPr>
          <p:cNvPr id="114" name="Presentazione: Mi chiamo Antonio Panella, sono nato nel 1951 a Pomarico, in Basilicata. Ho iniziato a lavorare a 21 anni.…"/>
          <p:cNvSpPr txBox="1"/>
          <p:nvPr>
            <p:ph type="body" sz="half" idx="4294967295"/>
          </p:nvPr>
        </p:nvSpPr>
        <p:spPr>
          <a:xfrm>
            <a:off x="250825" y="1484312"/>
            <a:ext cx="4038600" cy="4525963"/>
          </a:xfrm>
          <a:prstGeom prst="rect">
            <a:avLst/>
          </a:prstGeom>
        </p:spPr>
        <p:txBody>
          <a:bodyPr>
            <a:normAutofit fontScale="100000" lnSpcReduction="0"/>
          </a:bodyPr>
          <a:lstStyle/>
          <a:p>
            <a:pPr>
              <a:lnSpc>
                <a:spcPct val="90000"/>
              </a:lnSpc>
              <a:spcBef>
                <a:spcPts val="300"/>
              </a:spcBef>
              <a:buChar char="•"/>
              <a:defRPr b="1" sz="1600">
                <a:latin typeface="Times New Roman"/>
                <a:ea typeface="Times New Roman"/>
                <a:cs typeface="Times New Roman"/>
                <a:sym typeface="Times New Roman"/>
              </a:defRPr>
            </a:pPr>
            <a:r>
              <a:t>Presentazione:</a:t>
            </a:r>
            <a:r>
              <a:rPr b="0"/>
              <a:t> Mi chiamo Antonio Panella, sono nato nel 1951 a Pomarico, in Basilicata. Ho iniziato a lavorare a 21 anni.</a:t>
            </a:r>
          </a:p>
          <a:p>
            <a:pPr>
              <a:lnSpc>
                <a:spcPct val="90000"/>
              </a:lnSpc>
              <a:spcBef>
                <a:spcPts val="300"/>
              </a:spcBef>
              <a:buChar char="•"/>
              <a:defRPr b="1" sz="1600">
                <a:latin typeface="Times New Roman"/>
                <a:ea typeface="Times New Roman"/>
                <a:cs typeface="Times New Roman"/>
                <a:sym typeface="Times New Roman"/>
              </a:defRPr>
            </a:pPr>
            <a:r>
              <a:t>Che scuole ha frequentato? </a:t>
            </a:r>
            <a:r>
              <a:rPr b="0"/>
              <a:t>Inizialmente le elementari, poi le medie superiori con il diploma in telecomunicazioni e l’accademia militare, tutto in Basilicata; la specializzazione, invece, a Bari. La carriera lavorativa l’ho svolta a Milano.</a:t>
            </a:r>
          </a:p>
          <a:p>
            <a:pPr>
              <a:lnSpc>
                <a:spcPct val="90000"/>
              </a:lnSpc>
              <a:spcBef>
                <a:spcPts val="300"/>
              </a:spcBef>
              <a:buChar char="•"/>
              <a:defRPr b="1" sz="1600">
                <a:latin typeface="Times New Roman"/>
                <a:ea typeface="Times New Roman"/>
                <a:cs typeface="Times New Roman"/>
                <a:sym typeface="Times New Roman"/>
              </a:defRPr>
            </a:pPr>
            <a:r>
              <a:t>Che lavori ha svolto? </a:t>
            </a:r>
            <a:r>
              <a:rPr b="0"/>
              <a:t>Ho fatto il ricercatore universitario, mi occupavo della ricerca del livello sonoro della città, in seguito ho lavorato nell’ente pubblico sempre concentrandomi sull’inquinamento sonoro e infine in un’azienda privata, in particolare nel settore di tecnologia, facevo l’IT manager.</a:t>
            </a:r>
          </a:p>
        </p:txBody>
      </p:sp>
      <p:sp>
        <p:nvSpPr>
          <p:cNvPr id="115" name="Trova che sia cambiata la situazione lavorativa rispetto a prima? Sicuramente. Negli ultimi 8/10 anni ci sono state delle restrizioni: le assunzioni sono diminuite, i pensionati o chi trova un altro lavoro non vengono sostituiti, si cerca quindi, di distribuire il lavoro tra le persone presenti; negli ultimi 5 anni, c’è stata un’attività chiamata outsourcing, dove dei compiti semplici della società vengono fatte svolgere da società esterne alla società stessa, per una riduzione del costo e del personale."/>
          <p:cNvSpPr txBox="1"/>
          <p:nvPr/>
        </p:nvSpPr>
        <p:spPr>
          <a:xfrm>
            <a:off x="4427537" y="908050"/>
            <a:ext cx="4392613" cy="32416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42900" indent="-342900">
              <a:lnSpc>
                <a:spcPct val="90000"/>
              </a:lnSpc>
              <a:spcBef>
                <a:spcPts val="300"/>
              </a:spcBef>
              <a:buSzPct val="100000"/>
              <a:buFont typeface="Arial"/>
              <a:buChar char="•"/>
              <a:defRPr b="1" sz="1600"/>
            </a:pPr>
            <a:r>
              <a:t>Trova che sia cambiata la situazione lavorativa rispetto a prima?</a:t>
            </a:r>
            <a:r>
              <a:rPr>
                <a:latin typeface="Times New Roman"/>
                <a:ea typeface="Times New Roman"/>
                <a:cs typeface="Times New Roman"/>
                <a:sym typeface="Times New Roman"/>
              </a:rPr>
              <a:t> </a:t>
            </a:r>
            <a:r>
              <a:rPr b="0">
                <a:latin typeface="Times New Roman"/>
                <a:ea typeface="Times New Roman"/>
                <a:cs typeface="Times New Roman"/>
                <a:sym typeface="Times New Roman"/>
              </a:rPr>
              <a:t>Sicuramente. Negli ultimi 8/10 anni ci sono state delle restrizioni: le assunzioni sono diminuite, i pensionati o chi trova un altro lavoro non vengono sostituiti, si cerca quindi, di distribuire il lavoro tra le persone presenti; negli ultimi 5 anni, c’è stata un’attività chiamata outsourcing, dove dei compiti semplici della società vengono fatte svolgere da società esterne alla società stessa, per una riduzione del costo e del personale. </a:t>
            </a:r>
          </a:p>
        </p:txBody>
      </p:sp>
      <p:sp>
        <p:nvSpPr>
          <p:cNvPr id="116" name="90%"/>
          <p:cNvSpPr/>
          <p:nvPr/>
        </p:nvSpPr>
        <p:spPr>
          <a:xfrm>
            <a:off x="684212" y="1196975"/>
            <a:ext cx="3600451" cy="144463"/>
          </a:xfrm>
          <a:prstGeom prst="rect">
            <a:avLst/>
          </a:prstGeom>
          <a:blipFill>
            <a:blip r:embed="rId2"/>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117" name="90%"/>
          <p:cNvSpPr/>
          <p:nvPr/>
        </p:nvSpPr>
        <p:spPr>
          <a:xfrm>
            <a:off x="611187" y="5949949"/>
            <a:ext cx="3600451" cy="142877"/>
          </a:xfrm>
          <a:prstGeom prst="rect">
            <a:avLst/>
          </a:prstGeom>
          <a:blipFill>
            <a:blip r:embed="rId2"/>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Intervista a Ivano Osualdella"/>
          <p:cNvSpPr txBox="1"/>
          <p:nvPr/>
        </p:nvSpPr>
        <p:spPr>
          <a:xfrm>
            <a:off x="500062" y="149635"/>
            <a:ext cx="8229601" cy="34843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a:latin typeface="Times New Roman"/>
                <a:ea typeface="Times New Roman"/>
                <a:cs typeface="Times New Roman"/>
                <a:sym typeface="Times New Roman"/>
              </a:defRPr>
            </a:lvl1pPr>
          </a:lstStyle>
          <a:p>
            <a:pPr/>
            <a:r>
              <a:t>Intervista a Ivano Osualdella</a:t>
            </a:r>
          </a:p>
        </p:txBody>
      </p:sp>
      <p:sp>
        <p:nvSpPr>
          <p:cNvPr id="120" name="Presentazione: Sono Ivano Osualdella, nato nel 1948 in provincia di Pordenone…"/>
          <p:cNvSpPr txBox="1"/>
          <p:nvPr/>
        </p:nvSpPr>
        <p:spPr>
          <a:xfrm>
            <a:off x="395287" y="1196975"/>
            <a:ext cx="4038601" cy="44215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80000"/>
              </a:lnSpc>
              <a:spcBef>
                <a:spcPts val="300"/>
              </a:spcBef>
              <a:buSzPct val="100000"/>
              <a:buFont typeface="Arial"/>
              <a:buChar char="•"/>
              <a:defRPr b="1" sz="1600">
                <a:latin typeface="Times New Roman"/>
                <a:ea typeface="Times New Roman"/>
                <a:cs typeface="Times New Roman"/>
                <a:sym typeface="Times New Roman"/>
              </a:defRPr>
            </a:pPr>
            <a:r>
              <a:t>Presentazione: </a:t>
            </a:r>
            <a:r>
              <a:rPr b="0"/>
              <a:t>Sono Ivano Osualdella, nato nel 1948 in provincia di Pordenone</a:t>
            </a:r>
          </a:p>
          <a:p>
            <a:pPr marL="342900" indent="-342900">
              <a:lnSpc>
                <a:spcPct val="80000"/>
              </a:lnSpc>
              <a:spcBef>
                <a:spcPts val="300"/>
              </a:spcBef>
              <a:buSzPct val="100000"/>
              <a:buFont typeface="Arial"/>
              <a:buChar char="•"/>
              <a:defRPr b="1" sz="1600">
                <a:latin typeface="Times New Roman"/>
                <a:ea typeface="Times New Roman"/>
                <a:cs typeface="Times New Roman"/>
                <a:sym typeface="Times New Roman"/>
              </a:defRPr>
            </a:pPr>
            <a:r>
              <a:t>Che studi ha intrapreso? </a:t>
            </a:r>
            <a:r>
              <a:rPr b="0"/>
              <a:t>Ho frequentato scuole per meccanico e stampista per materie plastiche.</a:t>
            </a:r>
          </a:p>
          <a:p>
            <a:pPr marL="342900" indent="-342900">
              <a:lnSpc>
                <a:spcPct val="80000"/>
              </a:lnSpc>
              <a:buSzPct val="100000"/>
              <a:buFont typeface="Arial"/>
              <a:buChar char="•"/>
              <a:defRPr b="1" sz="1600">
                <a:latin typeface="Times New Roman"/>
                <a:ea typeface="Times New Roman"/>
                <a:cs typeface="Times New Roman"/>
                <a:sym typeface="Times New Roman"/>
              </a:defRPr>
            </a:pPr>
            <a:r>
              <a:t>Quale lavoro ha svolto?</a:t>
            </a:r>
            <a:r>
              <a:rPr b="0"/>
              <a:t> Inizialmente ho lavorato in piccole aziende del settore metal meccanico in stampi per materie plastiche. Poi sono passato in una grande azienda la “General Electric”, dove sono stato fino alla fine della mia carriera lavorativa.</a:t>
            </a:r>
          </a:p>
          <a:p>
            <a:pPr marL="342900" indent="-342900">
              <a:lnSpc>
                <a:spcPct val="80000"/>
              </a:lnSpc>
              <a:buSzPct val="100000"/>
              <a:buFont typeface="Arial"/>
              <a:buChar char="•"/>
              <a:defRPr b="1" sz="1600">
                <a:latin typeface="Times New Roman"/>
                <a:ea typeface="Times New Roman"/>
                <a:cs typeface="Times New Roman"/>
                <a:sym typeface="Times New Roman"/>
              </a:defRPr>
            </a:pPr>
            <a:r>
              <a:t>Quali sono le differenze fra i sindacati di allora e quelli di oggi?</a:t>
            </a:r>
            <a:r>
              <a:rPr b="0"/>
              <a:t> Per me la sostanziale differenza sono le condizioni economiche. Prima infatti eravamo in una fase crescente: c’era una grande voglia di fare e di impegnarsi. C’era un fermento diffuso e il cambiamento si respirava nell’aria, non solo nella classe operaia, ma anche fra gli studenti che, osservando la società in cui un giorno sarebbero stati catapultati, hanno deciso di portare avanti delle lotte per cambiarne alcuni aspetti. </a:t>
            </a:r>
          </a:p>
        </p:txBody>
      </p:sp>
      <p:sp>
        <p:nvSpPr>
          <p:cNvPr id="121" name="Che ambiente lavorativo ha trovato nella sua esperienza? Nelle piccole aziende in cui ho lavorato inizialmente il clima non era dei migliore perché ero sorvegliato a vista perché avevano paura che non lavorassi abbastanza. Nella piccola azienda c’era la mentalità che non eri lì per imparare, ma solo per produrre. Alla “General Electric” invece, grazie anche alla presenza sindacale, c’era un ambiente di stima e rispetto reciproco."/>
          <p:cNvSpPr txBox="1"/>
          <p:nvPr/>
        </p:nvSpPr>
        <p:spPr>
          <a:xfrm>
            <a:off x="4716462" y="1052512"/>
            <a:ext cx="4110038" cy="23505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lnSpc>
                <a:spcPct val="80000"/>
              </a:lnSpc>
              <a:spcBef>
                <a:spcPts val="300"/>
              </a:spcBef>
              <a:defRPr sz="1600"/>
            </a:pPr>
            <a:r>
              <a:t>        </a:t>
            </a:r>
            <a:endParaRPr>
              <a:latin typeface="Times New Roman"/>
              <a:ea typeface="Times New Roman"/>
              <a:cs typeface="Times New Roman"/>
              <a:sym typeface="Times New Roman"/>
            </a:endParaRPr>
          </a:p>
          <a:p>
            <a:pPr marL="342900" indent="-342900">
              <a:lnSpc>
                <a:spcPct val="80000"/>
              </a:lnSpc>
              <a:buSzPct val="100000"/>
              <a:buFont typeface="Arial"/>
              <a:buChar char="•"/>
              <a:defRPr b="1" sz="1600">
                <a:latin typeface="Times New Roman"/>
                <a:ea typeface="Times New Roman"/>
                <a:cs typeface="Times New Roman"/>
                <a:sym typeface="Times New Roman"/>
              </a:defRPr>
            </a:pPr>
            <a:r>
              <a:t>Che ambiente lavorativo ha trovato nella sua esperienza?</a:t>
            </a:r>
            <a:r>
              <a:rPr b="0"/>
              <a:t> Nelle piccole aziende in cui ho lavorato inizialmente il clima non era dei migliore perché ero sorvegliato a vista perché avevano paura che non lavorassi abbastanza. Nella piccola azienda c’era la mentalità che non eri lì per imparare, ma solo per produrre. Alla “General Electric” invece, grazie anche alla presenza sindacale, c’era un ambiente di stima e rispetto reciproco. </a:t>
            </a:r>
          </a:p>
        </p:txBody>
      </p:sp>
      <p:sp>
        <p:nvSpPr>
          <p:cNvPr id="122" name="Diagonali tratteggiate verso il basso"/>
          <p:cNvSpPr/>
          <p:nvPr/>
        </p:nvSpPr>
        <p:spPr>
          <a:xfrm>
            <a:off x="539750" y="6165850"/>
            <a:ext cx="8064500" cy="358775"/>
          </a:xfrm>
          <a:prstGeom prst="roundRect">
            <a:avLst>
              <a:gd name="adj" fmla="val 16667"/>
            </a:avLst>
          </a:prstGeom>
          <a:blipFill>
            <a:blip r:embed="rId2"/>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123" name="Diagonali tratteggiate verso l'alto"/>
          <p:cNvSpPr/>
          <p:nvPr/>
        </p:nvSpPr>
        <p:spPr>
          <a:xfrm>
            <a:off x="468312" y="620712"/>
            <a:ext cx="8280401" cy="360363"/>
          </a:xfrm>
          <a:prstGeom prst="roundRect">
            <a:avLst>
              <a:gd name="adj" fmla="val 16667"/>
            </a:avLst>
          </a:prstGeom>
          <a:blipFill>
            <a:blip r:embed="rId3"/>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Conclusione del progetto “la raccolta delle memorie”."/>
          <p:cNvSpPr txBox="1"/>
          <p:nvPr>
            <p:ph type="title" idx="4294967295"/>
          </p:nvPr>
        </p:nvSpPr>
        <p:spPr>
          <a:xfrm>
            <a:off x="428625" y="214312"/>
            <a:ext cx="8229600" cy="1143001"/>
          </a:xfrm>
          <a:prstGeom prst="rect">
            <a:avLst/>
          </a:prstGeom>
        </p:spPr>
        <p:txBody>
          <a:bodyPr>
            <a:normAutofit fontScale="100000" lnSpcReduction="0"/>
          </a:bodyPr>
          <a:lstStyle>
            <a:lvl1pPr>
              <a:defRPr b="1" sz="2400">
                <a:latin typeface="Times New Roman"/>
                <a:ea typeface="Times New Roman"/>
                <a:cs typeface="Times New Roman"/>
                <a:sym typeface="Times New Roman"/>
              </a:defRPr>
            </a:lvl1pPr>
          </a:lstStyle>
          <a:p>
            <a:pPr/>
            <a:r>
              <a:t>Conclusione del progetto “la raccolta delle memorie”.</a:t>
            </a:r>
          </a:p>
        </p:txBody>
      </p:sp>
      <p:sp>
        <p:nvSpPr>
          <p:cNvPr id="126" name="La prima fase del progetto consisteva nella raccolta dati attraverso fascicoli del 1800 e 1900, nella seconda fase, invece, abbiamo inserito i dati raccolti riguardanti il lavoro su un foglio Excel, da cui abbiamo successivamente ricavato dei grafici. Abbiamo condotto delle interviste a tre ex Martinitt e tre pensionati, che ci hanno raccontato delle loro esperienze lavorative. Per concludere il nostro progetto abbiamo fatto un PowerPoint con tutte le informazioni raccolte."/>
          <p:cNvSpPr txBox="1"/>
          <p:nvPr>
            <p:ph type="body" sz="half" idx="4294967295"/>
          </p:nvPr>
        </p:nvSpPr>
        <p:spPr>
          <a:xfrm>
            <a:off x="357187" y="1600200"/>
            <a:ext cx="4138613" cy="3257550"/>
          </a:xfrm>
          <a:prstGeom prst="rect">
            <a:avLst/>
          </a:prstGeom>
        </p:spPr>
        <p:txBody>
          <a:bodyPr>
            <a:normAutofit fontScale="100000" lnSpcReduction="0"/>
          </a:bodyPr>
          <a:lstStyle>
            <a:lvl1pPr algn="just">
              <a:spcBef>
                <a:spcPts val="300"/>
              </a:spcBef>
              <a:buSzTx/>
              <a:buNone/>
              <a:defRPr sz="1600">
                <a:latin typeface="Times New Roman"/>
                <a:ea typeface="Times New Roman"/>
                <a:cs typeface="Times New Roman"/>
                <a:sym typeface="Times New Roman"/>
              </a:defRPr>
            </a:lvl1pPr>
          </a:lstStyle>
          <a:p>
            <a:pPr/>
            <a:r>
              <a:t>	La prima fase del progetto consisteva nella raccolta dati attraverso fascicoli del 1800 e 1900, nella seconda fase, invece, abbiamo inserito i dati raccolti riguardanti il lavoro su un foglio Excel, da cui abbiamo successivamente ricavato dei grafici. Abbiamo condotto delle interviste a tre ex Martinitt e tre pensionati, che ci hanno raccontato delle loro esperienze lavorative. Per concludere il nostro progetto abbiamo fatto un PowerPoint con tutte le informazioni raccolte. 	</a:t>
            </a:r>
          </a:p>
        </p:txBody>
      </p:sp>
      <p:sp>
        <p:nvSpPr>
          <p:cNvPr id="127" name="Dai grafici che abbiamo fatto, sono emerse delle questioni che potrebbero  essere interessanti da analizzar più approfonditamente, come ad esempio il fatto che le donne svolgessero un lavoro prevalentemente concentrato in casa, come le casalinghe o domestiche; oppure che gli  uomini, in entrambi i periodi analizzati, svolgessero lavori di tipo manuale, come il meccanico, l’incisore, il calzolaio e il macchinista.  Altre tematiche interessanti da approfondire che abbiamo trovato all’interno dei fascicoli analizzati sono le cause di morte dei genitori degli orfani e le marachelle per le quali i bambini venivano puniti."/>
          <p:cNvSpPr txBox="1"/>
          <p:nvPr/>
        </p:nvSpPr>
        <p:spPr>
          <a:xfrm>
            <a:off x="4357687" y="1643062"/>
            <a:ext cx="3686176" cy="44831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342900" indent="-342900" algn="just">
              <a:spcBef>
                <a:spcPts val="300"/>
              </a:spcBef>
              <a:defRPr sz="1600">
                <a:latin typeface="Times New Roman"/>
                <a:ea typeface="Times New Roman"/>
                <a:cs typeface="Times New Roman"/>
                <a:sym typeface="Times New Roman"/>
              </a:defRPr>
            </a:lvl1pPr>
          </a:lstStyle>
          <a:p>
            <a:pPr/>
            <a:r>
              <a:t>	 Dai grafici che abbiamo fatto, sono emerse delle questioni che potrebbero  essere interessanti da analizzar più approfonditamente, come ad esempio il fatto che le donne svolgessero un lavoro prevalentemente concentrato in casa, come le casalinghe o domestiche; oppure che gli  uomini, in entrambi i periodi analizzati, svolgessero lavori di tipo manuale, come il meccanico, l’incisore, il calzolaio e il macchinista.  Altre tematiche interessanti da approfondire che abbiamo trovato all’interno dei fascicoli analizzati sono le cause di morte dei genitori degli orfani e le marachelle per le quali i bambini venivano puniti. </a:t>
            </a:r>
          </a:p>
        </p:txBody>
      </p:sp>
      <p:sp>
        <p:nvSpPr>
          <p:cNvPr id="128" name="Shape"/>
          <p:cNvSpPr/>
          <p:nvPr/>
        </p:nvSpPr>
        <p:spPr>
          <a:xfrm>
            <a:off x="0" y="1285875"/>
            <a:ext cx="8858250" cy="3857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68" y="0"/>
                </a:moveTo>
                <a:cubicBezTo>
                  <a:pt x="1135" y="0"/>
                  <a:pt x="784" y="806"/>
                  <a:pt x="784" y="1800"/>
                </a:cubicBezTo>
                <a:lnTo>
                  <a:pt x="784" y="9000"/>
                </a:lnTo>
                <a:cubicBezTo>
                  <a:pt x="784" y="9994"/>
                  <a:pt x="433" y="10800"/>
                  <a:pt x="0" y="10800"/>
                </a:cubicBezTo>
                <a:cubicBezTo>
                  <a:pt x="433" y="10800"/>
                  <a:pt x="784" y="11606"/>
                  <a:pt x="784" y="12600"/>
                </a:cubicBezTo>
                <a:lnTo>
                  <a:pt x="784" y="19800"/>
                </a:lnTo>
                <a:cubicBezTo>
                  <a:pt x="784" y="20794"/>
                  <a:pt x="1135" y="21600"/>
                  <a:pt x="1568" y="21600"/>
                </a:cubicBezTo>
                <a:moveTo>
                  <a:pt x="20032" y="0"/>
                </a:moveTo>
                <a:cubicBezTo>
                  <a:pt x="20465" y="0"/>
                  <a:pt x="20816" y="806"/>
                  <a:pt x="20816" y="1800"/>
                </a:cubicBezTo>
                <a:lnTo>
                  <a:pt x="20816" y="9000"/>
                </a:lnTo>
                <a:cubicBezTo>
                  <a:pt x="20816" y="9994"/>
                  <a:pt x="21167" y="10800"/>
                  <a:pt x="21600" y="10800"/>
                </a:cubicBezTo>
                <a:cubicBezTo>
                  <a:pt x="21167" y="10800"/>
                  <a:pt x="20816" y="11606"/>
                  <a:pt x="20816" y="12600"/>
                </a:cubicBezTo>
                <a:lnTo>
                  <a:pt x="20816" y="19800"/>
                </a:lnTo>
                <a:cubicBezTo>
                  <a:pt x="20816" y="20794"/>
                  <a:pt x="20465" y="21600"/>
                  <a:pt x="20032" y="21600"/>
                </a:cubicBezTo>
              </a:path>
            </a:pathLst>
          </a:custGeom>
          <a:ln>
            <a:solidFill>
              <a:srgbClr val="604A7B"/>
            </a:solidFill>
          </a:ln>
        </p:spPr>
        <p:txBody>
          <a:bodyPr lIns="45719" rIns="45719" anchor="ctr"/>
          <a:lstStyle/>
          <a:p>
            <a:pPr algn="ct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35" name="Group"/>
          <p:cNvGrpSpPr/>
          <p:nvPr/>
        </p:nvGrpSpPr>
        <p:grpSpPr>
          <a:xfrm>
            <a:off x="323850" y="3789362"/>
            <a:ext cx="8280401" cy="2087563"/>
            <a:chOff x="0" y="0"/>
            <a:chExt cx="8280400" cy="2087562"/>
          </a:xfrm>
        </p:grpSpPr>
        <p:sp>
          <p:nvSpPr>
            <p:cNvPr id="130" name="Shape"/>
            <p:cNvSpPr/>
            <p:nvPr/>
          </p:nvSpPr>
          <p:spPr>
            <a:xfrm>
              <a:off x="0" y="0"/>
              <a:ext cx="8280401" cy="20875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425" y="21600"/>
                  </a:lnTo>
                  <a:cubicBezTo>
                    <a:pt x="7798" y="21600"/>
                    <a:pt x="8100" y="21298"/>
                    <a:pt x="8100" y="20925"/>
                  </a:cubicBezTo>
                  <a:lnTo>
                    <a:pt x="8100" y="18900"/>
                  </a:lnTo>
                  <a:lnTo>
                    <a:pt x="13500" y="18900"/>
                  </a:lnTo>
                  <a:lnTo>
                    <a:pt x="13500" y="20925"/>
                  </a:lnTo>
                  <a:cubicBezTo>
                    <a:pt x="13500" y="21298"/>
                    <a:pt x="13802" y="21600"/>
                    <a:pt x="14175" y="21600"/>
                  </a:cubicBezTo>
                  <a:lnTo>
                    <a:pt x="21600" y="21600"/>
                  </a:lnTo>
                  <a:lnTo>
                    <a:pt x="18900" y="12150"/>
                  </a:lnTo>
                  <a:lnTo>
                    <a:pt x="21600" y="2700"/>
                  </a:lnTo>
                  <a:lnTo>
                    <a:pt x="16200" y="2700"/>
                  </a:lnTo>
                  <a:lnTo>
                    <a:pt x="16200" y="675"/>
                  </a:lnTo>
                  <a:cubicBezTo>
                    <a:pt x="16200" y="302"/>
                    <a:pt x="15898" y="0"/>
                    <a:pt x="15525" y="0"/>
                  </a:cubicBezTo>
                  <a:lnTo>
                    <a:pt x="6075" y="0"/>
                  </a:lnTo>
                  <a:cubicBezTo>
                    <a:pt x="5702" y="0"/>
                    <a:pt x="5400" y="302"/>
                    <a:pt x="5400" y="675"/>
                  </a:cubicBezTo>
                  <a:lnTo>
                    <a:pt x="5400" y="2700"/>
                  </a:lnTo>
                  <a:lnTo>
                    <a:pt x="0" y="2700"/>
                  </a:lnTo>
                  <a:lnTo>
                    <a:pt x="2700" y="12150"/>
                  </a:lnTo>
                  <a:close/>
                </a:path>
              </a:pathLst>
            </a:custGeom>
            <a:solidFill>
              <a:srgbClr val="EEECE1"/>
            </a:solidFill>
            <a:ln w="9525" cap="flat">
              <a:solidFill>
                <a:srgbClr val="000000"/>
              </a:solidFill>
              <a:prstDash val="solid"/>
              <a:round/>
            </a:ln>
            <a:effectLst/>
          </p:spPr>
          <p:txBody>
            <a:bodyPr wrap="square" lIns="45719" tIns="45719" rIns="45719" bIns="45719" numCol="1" anchor="ctr">
              <a:noAutofit/>
            </a:bodyPr>
            <a:lstStyle/>
            <a:p>
              <a:pPr algn="ctr">
                <a:defRPr>
                  <a:latin typeface="Times New Roman"/>
                  <a:ea typeface="Times New Roman"/>
                  <a:cs typeface="Times New Roman"/>
                  <a:sym typeface="Times New Roman"/>
                </a:defRPr>
              </a:pPr>
            </a:p>
          </p:txBody>
        </p:sp>
        <p:sp>
          <p:nvSpPr>
            <p:cNvPr id="131" name="Shape"/>
            <p:cNvSpPr/>
            <p:nvPr/>
          </p:nvSpPr>
          <p:spPr>
            <a:xfrm>
              <a:off x="2070099" y="1826617"/>
              <a:ext cx="1035051" cy="195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600" y="17624"/>
                    <a:pt x="19182" y="14400"/>
                    <a:pt x="16200" y="14400"/>
                  </a:cubicBezTo>
                  <a:lnTo>
                    <a:pt x="5400" y="14400"/>
                  </a:lnTo>
                  <a:cubicBezTo>
                    <a:pt x="2418" y="14400"/>
                    <a:pt x="0" y="11176"/>
                    <a:pt x="0" y="7200"/>
                  </a:cubicBezTo>
                  <a:cubicBezTo>
                    <a:pt x="0" y="3224"/>
                    <a:pt x="2418" y="0"/>
                    <a:pt x="5400" y="0"/>
                  </a:cubicBezTo>
                  <a:lnTo>
                    <a:pt x="21600" y="0"/>
                  </a:lnTo>
                  <a:close/>
                </a:path>
              </a:pathLst>
            </a:custGeom>
            <a:solidFill>
              <a:srgbClr val="BEBDB4"/>
            </a:solidFill>
            <a:ln w="12700" cap="flat">
              <a:noFill/>
              <a:miter lim="400000"/>
            </a:ln>
            <a:effectLst/>
          </p:spPr>
          <p:txBody>
            <a:bodyPr wrap="square" lIns="45719" tIns="45719" rIns="45719" bIns="45719" numCol="1" anchor="ctr">
              <a:noAutofit/>
            </a:bodyPr>
            <a:lstStyle/>
            <a:p>
              <a:pPr algn="ctr">
                <a:defRPr>
                  <a:latin typeface="Times New Roman"/>
                  <a:ea typeface="Times New Roman"/>
                  <a:cs typeface="Times New Roman"/>
                  <a:sym typeface="Times New Roman"/>
                </a:defRPr>
              </a:pPr>
            </a:p>
          </p:txBody>
        </p:sp>
        <p:sp>
          <p:nvSpPr>
            <p:cNvPr id="132" name="Shape"/>
            <p:cNvSpPr/>
            <p:nvPr/>
          </p:nvSpPr>
          <p:spPr>
            <a:xfrm>
              <a:off x="5175250" y="1826617"/>
              <a:ext cx="1035051" cy="195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0" y="17624"/>
                    <a:pt x="2418" y="14400"/>
                    <a:pt x="5400" y="14400"/>
                  </a:cubicBezTo>
                  <a:lnTo>
                    <a:pt x="16200" y="14400"/>
                  </a:lnTo>
                  <a:cubicBezTo>
                    <a:pt x="19182" y="14400"/>
                    <a:pt x="21600" y="11176"/>
                    <a:pt x="21600" y="7200"/>
                  </a:cubicBezTo>
                  <a:cubicBezTo>
                    <a:pt x="21600" y="3224"/>
                    <a:pt x="19182" y="0"/>
                    <a:pt x="16200" y="0"/>
                  </a:cubicBezTo>
                  <a:lnTo>
                    <a:pt x="0" y="0"/>
                  </a:lnTo>
                  <a:close/>
                </a:path>
              </a:pathLst>
            </a:custGeom>
            <a:solidFill>
              <a:srgbClr val="BEBDB4"/>
            </a:solidFill>
            <a:ln w="12700" cap="flat">
              <a:noFill/>
              <a:miter lim="400000"/>
            </a:ln>
            <a:effectLst/>
          </p:spPr>
          <p:txBody>
            <a:bodyPr wrap="square" lIns="45719" tIns="45719" rIns="45719" bIns="45719" numCol="1" anchor="ctr">
              <a:noAutofit/>
            </a:bodyPr>
            <a:lstStyle/>
            <a:p>
              <a:pPr algn="ctr">
                <a:defRPr>
                  <a:latin typeface="Times New Roman"/>
                  <a:ea typeface="Times New Roman"/>
                  <a:cs typeface="Times New Roman"/>
                  <a:sym typeface="Times New Roman"/>
                </a:defRPr>
              </a:pPr>
            </a:p>
          </p:txBody>
        </p:sp>
        <p:sp>
          <p:nvSpPr>
            <p:cNvPr id="133" name="Shape"/>
            <p:cNvSpPr/>
            <p:nvPr/>
          </p:nvSpPr>
          <p:spPr>
            <a:xfrm>
              <a:off x="2070100" y="260945"/>
              <a:ext cx="4140201" cy="17613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21600"/>
                  </a:moveTo>
                  <a:cubicBezTo>
                    <a:pt x="5400" y="21158"/>
                    <a:pt x="4796" y="20800"/>
                    <a:pt x="4050" y="20800"/>
                  </a:cubicBezTo>
                  <a:lnTo>
                    <a:pt x="1350" y="20800"/>
                  </a:lnTo>
                  <a:cubicBezTo>
                    <a:pt x="604" y="20800"/>
                    <a:pt x="0" y="20442"/>
                    <a:pt x="0" y="20000"/>
                  </a:cubicBezTo>
                  <a:cubicBezTo>
                    <a:pt x="0" y="19558"/>
                    <a:pt x="604" y="19200"/>
                    <a:pt x="1350" y="19200"/>
                  </a:cubicBezTo>
                  <a:lnTo>
                    <a:pt x="5400" y="19200"/>
                  </a:lnTo>
                  <a:moveTo>
                    <a:pt x="16200" y="21600"/>
                  </a:moveTo>
                  <a:cubicBezTo>
                    <a:pt x="16200" y="21158"/>
                    <a:pt x="16804" y="20800"/>
                    <a:pt x="17550" y="20800"/>
                  </a:cubicBezTo>
                  <a:lnTo>
                    <a:pt x="20250" y="20800"/>
                  </a:lnTo>
                  <a:cubicBezTo>
                    <a:pt x="20996" y="20800"/>
                    <a:pt x="21600" y="20442"/>
                    <a:pt x="21600" y="20000"/>
                  </a:cubicBezTo>
                  <a:cubicBezTo>
                    <a:pt x="21600" y="19558"/>
                    <a:pt x="20996" y="19200"/>
                    <a:pt x="20250" y="19200"/>
                  </a:cubicBezTo>
                  <a:lnTo>
                    <a:pt x="16200" y="19200"/>
                  </a:lnTo>
                  <a:moveTo>
                    <a:pt x="0" y="20000"/>
                  </a:moveTo>
                  <a:lnTo>
                    <a:pt x="0" y="0"/>
                  </a:lnTo>
                  <a:moveTo>
                    <a:pt x="21600" y="20000"/>
                  </a:moveTo>
                  <a:lnTo>
                    <a:pt x="21600" y="0"/>
                  </a:lnTo>
                </a:path>
              </a:pathLst>
            </a:custGeom>
            <a:noFill/>
            <a:ln w="9525" cap="flat">
              <a:solidFill>
                <a:srgbClr val="000000"/>
              </a:solidFill>
              <a:prstDash val="solid"/>
              <a:round/>
            </a:ln>
            <a:effectLst/>
          </p:spPr>
          <p:txBody>
            <a:bodyPr wrap="square" lIns="45719" tIns="45719" rIns="45719" bIns="45719" numCol="1" anchor="ctr">
              <a:noAutofit/>
            </a:bodyPr>
            <a:lstStyle/>
            <a:p>
              <a:pPr algn="ctr">
                <a:defRPr>
                  <a:latin typeface="Times New Roman"/>
                  <a:ea typeface="Times New Roman"/>
                  <a:cs typeface="Times New Roman"/>
                  <a:sym typeface="Times New Roman"/>
                </a:defRPr>
              </a:pPr>
            </a:p>
          </p:txBody>
        </p:sp>
        <p:sp>
          <p:nvSpPr>
            <p:cNvPr id="134" name="Caterina Messina, Lory Karaj, Federica…"/>
            <p:cNvSpPr txBox="1"/>
            <p:nvPr/>
          </p:nvSpPr>
          <p:spPr>
            <a:xfrm>
              <a:off x="2053277" y="605744"/>
              <a:ext cx="4173846" cy="6151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latin typeface="Times New Roman"/>
                  <a:ea typeface="Times New Roman"/>
                  <a:cs typeface="Times New Roman"/>
                  <a:sym typeface="Times New Roman"/>
                </a:defRPr>
              </a:pPr>
              <a:r>
                <a:t>Caterina Messina, Lory Karaj, Federica </a:t>
              </a:r>
            </a:p>
            <a:p>
              <a:pPr algn="ctr">
                <a:defRPr>
                  <a:latin typeface="Times New Roman"/>
                  <a:ea typeface="Times New Roman"/>
                  <a:cs typeface="Times New Roman"/>
                  <a:sym typeface="Times New Roman"/>
                </a:defRPr>
              </a:pPr>
              <a:r>
                <a:t>Belloni, Giulia Aprigliano, Stefania Archilli.</a:t>
              </a:r>
            </a:p>
          </p:txBody>
        </p:sp>
      </p:grpSp>
      <p:pic>
        <p:nvPicPr>
          <p:cNvPr id="136" name="foto intervistaa" descr="foto intervistaa"/>
          <p:cNvPicPr>
            <a:picLocks noChangeAspect="1"/>
          </p:cNvPicPr>
          <p:nvPr/>
        </p:nvPicPr>
        <p:blipFill>
          <a:blip r:embed="rId2">
            <a:extLst/>
          </a:blip>
          <a:stretch>
            <a:fillRect/>
          </a:stretch>
        </p:blipFill>
        <p:spPr>
          <a:xfrm>
            <a:off x="2411412" y="404812"/>
            <a:ext cx="4137026" cy="31019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toria dell’Orfanotrofio Martinitt.…"/>
          <p:cNvSpPr txBox="1"/>
          <p:nvPr>
            <p:ph type="body" sz="half" idx="4294967295"/>
          </p:nvPr>
        </p:nvSpPr>
        <p:spPr>
          <a:xfrm>
            <a:off x="684212" y="1052512"/>
            <a:ext cx="7777163" cy="1752601"/>
          </a:xfrm>
          <a:prstGeom prst="rect">
            <a:avLst/>
          </a:prstGeom>
        </p:spPr>
        <p:txBody>
          <a:bodyPr>
            <a:normAutofit fontScale="100000" lnSpcReduction="0"/>
          </a:bodyPr>
          <a:lstStyle/>
          <a:p>
            <a:pPr marL="20637" indent="-20637" algn="just">
              <a:lnSpc>
                <a:spcPct val="90000"/>
              </a:lnSpc>
              <a:spcBef>
                <a:spcPts val="300"/>
              </a:spcBef>
              <a:buChar char="•"/>
              <a:defRPr sz="1600">
                <a:solidFill>
                  <a:schemeClr val="accent2"/>
                </a:solidFill>
                <a:latin typeface="Times New Roman"/>
                <a:ea typeface="Times New Roman"/>
                <a:cs typeface="Times New Roman"/>
                <a:sym typeface="Times New Roman"/>
              </a:defRPr>
            </a:pPr>
            <a:r>
              <a:t> </a:t>
            </a:r>
            <a:r>
              <a:rPr b="1"/>
              <a:t>Storia dell’Orfanotrofio Martinitt.</a:t>
            </a:r>
            <a:endParaRPr b="1"/>
          </a:p>
          <a:p>
            <a:pPr marL="0" indent="20637" algn="just">
              <a:lnSpc>
                <a:spcPct val="90000"/>
              </a:lnSpc>
              <a:spcBef>
                <a:spcPts val="300"/>
              </a:spcBef>
              <a:buSzTx/>
              <a:buNone/>
              <a:defRPr sz="1600">
                <a:latin typeface="Times New Roman"/>
                <a:ea typeface="Times New Roman"/>
                <a:cs typeface="Times New Roman"/>
                <a:sym typeface="Times New Roman"/>
              </a:defRPr>
            </a:pPr>
            <a:r>
              <a:t>Inizialmente gli orfani erano raccolti in una piccola casa nei pressi della chiesa di San Sepolcro. Successivamente grazie a Francesco II Sforza vennero trasferiti in un edificio a Porta Nuova. Fu il primo orfanotrofio maschile, fondato da Gerolamo Emiliani tra il 1532-33. L’istituto prese il nome di San Martino degli orfani perché lì, nel 1569, fu costruita una chiesa dedicata a San Martino. Nel 1772 Maria Teresa spostò l’orfanotrofio nel monastero di San Pietro.</a:t>
            </a:r>
          </a:p>
        </p:txBody>
      </p:sp>
      <p:pic>
        <p:nvPicPr>
          <p:cNvPr id="25" name="FullSizeRender.jpg" descr="FullSizeRender.jpg"/>
          <p:cNvPicPr>
            <a:picLocks noChangeAspect="1"/>
          </p:cNvPicPr>
          <p:nvPr/>
        </p:nvPicPr>
        <p:blipFill>
          <a:blip r:embed="rId2">
            <a:extLst/>
          </a:blip>
          <a:stretch>
            <a:fillRect/>
          </a:stretch>
        </p:blipFill>
        <p:spPr>
          <a:xfrm>
            <a:off x="1928812" y="2852737"/>
            <a:ext cx="5343526" cy="2439988"/>
          </a:xfrm>
          <a:prstGeom prst="rect">
            <a:avLst/>
          </a:prstGeom>
          <a:ln w="12700">
            <a:miter lim="400000"/>
          </a:ln>
        </p:spPr>
      </p:pic>
      <p:sp>
        <p:nvSpPr>
          <p:cNvPr id="26" name="Storia dell’Orfanotrofio Stelline.…"/>
          <p:cNvSpPr txBox="1"/>
          <p:nvPr/>
        </p:nvSpPr>
        <p:spPr>
          <a:xfrm>
            <a:off x="571500" y="5357812"/>
            <a:ext cx="7816850" cy="14544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buSzPct val="100000"/>
              <a:buChar char="•"/>
              <a:defRPr b="1" sz="1600">
                <a:solidFill>
                  <a:schemeClr val="accent1"/>
                </a:solidFill>
                <a:latin typeface="Times New Roman"/>
                <a:ea typeface="Times New Roman"/>
                <a:cs typeface="Times New Roman"/>
                <a:sym typeface="Times New Roman"/>
              </a:defRPr>
            </a:pPr>
            <a:r>
              <a:t> Storia dell’Orfanotrofio Stelline.</a:t>
            </a:r>
          </a:p>
          <a:p>
            <a:pPr algn="just">
              <a:defRPr sz="1600">
                <a:latin typeface="Times New Roman"/>
                <a:ea typeface="Times New Roman"/>
                <a:cs typeface="Times New Roman"/>
                <a:sym typeface="Times New Roman"/>
              </a:defRPr>
            </a:pPr>
            <a:r>
              <a:t>San Carlo istituì un edificio chiamato “Ospitale dei Mendicanti della Stella” che raccoglieva mendicanti. All’inizio del ‘600 Federico Borromeo edificò l’attuale palazzo che  si trasformò in asilo per fanciulli abbandonati.  Nel  18° secolo Maria Teresa d’Austria e il figlio costituiscono il vero orfanotrofio femminile.</a:t>
            </a:r>
          </a:p>
        </p:txBody>
      </p:sp>
      <p:sp>
        <p:nvSpPr>
          <p:cNvPr id="27" name="Introduzione storica"/>
          <p:cNvSpPr txBox="1"/>
          <p:nvPr/>
        </p:nvSpPr>
        <p:spPr>
          <a:xfrm>
            <a:off x="2051050" y="188912"/>
            <a:ext cx="4752975" cy="60541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600">
                <a:solidFill>
                  <a:schemeClr val="accent2"/>
                </a:solidFill>
                <a:latin typeface="Times New Roman"/>
                <a:ea typeface="Times New Roman"/>
                <a:cs typeface="Times New Roman"/>
                <a:sym typeface="Times New Roman"/>
              </a:defRPr>
            </a:pPr>
            <a:r>
              <a:t>Introduzione</a:t>
            </a:r>
            <a:r>
              <a:rPr>
                <a:solidFill>
                  <a:srgbClr val="000000"/>
                </a:solidFill>
              </a:rPr>
              <a:t> </a:t>
            </a:r>
            <a:r>
              <a:rPr>
                <a:solidFill>
                  <a:schemeClr val="accent1"/>
                </a:solidFill>
              </a:rPr>
              <a:t>storica</a:t>
            </a:r>
          </a:p>
        </p:txBody>
      </p:sp>
      <p:sp>
        <p:nvSpPr>
          <p:cNvPr id="28" name="60%"/>
          <p:cNvSpPr/>
          <p:nvPr/>
        </p:nvSpPr>
        <p:spPr>
          <a:xfrm>
            <a:off x="928687" y="2852737"/>
            <a:ext cx="428626" cy="2362201"/>
          </a:xfrm>
          <a:prstGeom prst="roundRect">
            <a:avLst>
              <a:gd name="adj" fmla="val 16667"/>
            </a:avLst>
          </a:prstGeom>
          <a:blipFill>
            <a:blip r:embed="rId3"/>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
        <p:nvSpPr>
          <p:cNvPr id="29" name="60%"/>
          <p:cNvSpPr/>
          <p:nvPr/>
        </p:nvSpPr>
        <p:spPr>
          <a:xfrm>
            <a:off x="7572375" y="2852737"/>
            <a:ext cx="384175" cy="2433638"/>
          </a:xfrm>
          <a:prstGeom prst="roundRect">
            <a:avLst>
              <a:gd name="adj" fmla="val 16667"/>
            </a:avLst>
          </a:prstGeom>
          <a:blipFill>
            <a:blip r:embed="rId4"/>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Lavori Martinitt seconda metà 1800"/>
          <p:cNvSpPr txBox="1"/>
          <p:nvPr>
            <p:ph type="title" idx="4294967295"/>
          </p:nvPr>
        </p:nvSpPr>
        <p:spPr>
          <a:xfrm>
            <a:off x="428625" y="214312"/>
            <a:ext cx="8286750" cy="428626"/>
          </a:xfrm>
          <a:prstGeom prst="rect">
            <a:avLst/>
          </a:prstGeom>
        </p:spPr>
        <p:txBody>
          <a:bodyPr>
            <a:normAutofit fontScale="100000" lnSpcReduction="0"/>
          </a:bodyPr>
          <a:lstStyle>
            <a:lvl1pPr>
              <a:defRPr b="1" sz="2400">
                <a:latin typeface="Times New Roman"/>
                <a:ea typeface="Times New Roman"/>
                <a:cs typeface="Times New Roman"/>
                <a:sym typeface="Times New Roman"/>
              </a:defRPr>
            </a:lvl1pPr>
          </a:lstStyle>
          <a:p>
            <a:pPr/>
            <a:r>
              <a:t>Lavori Martinitt seconda metà 1800</a:t>
            </a:r>
          </a:p>
        </p:txBody>
      </p:sp>
      <p:graphicFrame>
        <p:nvGraphicFramePr>
          <p:cNvPr id="32" name="2D Pie Chart"/>
          <p:cNvGraphicFramePr/>
          <p:nvPr/>
        </p:nvGraphicFramePr>
        <p:xfrm>
          <a:off x="567767" y="714375"/>
          <a:ext cx="8576234" cy="6705601"/>
        </p:xfrm>
        <a:graphic xmlns:a="http://schemas.openxmlformats.org/drawingml/2006/main">
          <a:graphicData uri="http://schemas.openxmlformats.org/drawingml/2006/chart">
            <c:chart xmlns:c="http://schemas.openxmlformats.org/drawingml/2006/chart" r:id="rId2"/>
          </a:graphicData>
        </a:graphic>
      </p:graphicFrame>
      <p:sp>
        <p:nvSpPr>
          <p:cNvPr id="33" name="N° Martinitt considerati: 51"/>
          <p:cNvSpPr txBox="1"/>
          <p:nvPr/>
        </p:nvSpPr>
        <p:spPr>
          <a:xfrm>
            <a:off x="323850" y="6381750"/>
            <a:ext cx="4895850"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imes New Roman"/>
                <a:ea typeface="Times New Roman"/>
                <a:cs typeface="Times New Roman"/>
                <a:sym typeface="Times New Roman"/>
              </a:defRPr>
            </a:lvl1pPr>
          </a:lstStyle>
          <a:p>
            <a:pPr/>
            <a:r>
              <a:t>N° Martinitt considerati: 51</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5" name="2D Pie Chart"/>
          <p:cNvGraphicFramePr/>
          <p:nvPr/>
        </p:nvGraphicFramePr>
        <p:xfrm>
          <a:off x="142526" y="652791"/>
          <a:ext cx="9195938" cy="6705601"/>
        </p:xfrm>
        <a:graphic xmlns:a="http://schemas.openxmlformats.org/drawingml/2006/main">
          <a:graphicData uri="http://schemas.openxmlformats.org/drawingml/2006/chart">
            <c:chart xmlns:c="http://schemas.openxmlformats.org/drawingml/2006/chart" r:id="rId2"/>
          </a:graphicData>
        </a:graphic>
      </p:graphicFrame>
      <p:sp>
        <p:nvSpPr>
          <p:cNvPr id="36" name="Lavori padri e fratelli Martinitt seconda metà 1800"/>
          <p:cNvSpPr txBox="1"/>
          <p:nvPr>
            <p:ph type="title" idx="4294967295"/>
          </p:nvPr>
        </p:nvSpPr>
        <p:spPr>
          <a:xfrm>
            <a:off x="539750" y="333375"/>
            <a:ext cx="8280400" cy="346075"/>
          </a:xfrm>
          <a:prstGeom prst="rect">
            <a:avLst/>
          </a:prstGeom>
        </p:spPr>
        <p:txBody>
          <a:bodyPr>
            <a:normAutofit fontScale="100000" lnSpcReduction="0"/>
          </a:bodyPr>
          <a:lstStyle>
            <a:lvl1pPr defTabSz="704087">
              <a:defRPr b="1" sz="1848">
                <a:latin typeface="Times New Roman"/>
                <a:ea typeface="Times New Roman"/>
                <a:cs typeface="Times New Roman"/>
                <a:sym typeface="Times New Roman"/>
              </a:defRPr>
            </a:lvl1pPr>
          </a:lstStyle>
          <a:p>
            <a:pPr/>
            <a:r>
              <a:t>Lavori padri e fratelli Martinitt seconda metà 1800</a:t>
            </a:r>
          </a:p>
        </p:txBody>
      </p:sp>
      <p:sp>
        <p:nvSpPr>
          <p:cNvPr id="37" name="N° padri e fratelli Martinitt considerati: 30"/>
          <p:cNvSpPr txBox="1"/>
          <p:nvPr/>
        </p:nvSpPr>
        <p:spPr>
          <a:xfrm>
            <a:off x="179387" y="6308725"/>
            <a:ext cx="5724526"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imes New Roman"/>
                <a:ea typeface="Times New Roman"/>
                <a:cs typeface="Times New Roman"/>
                <a:sym typeface="Times New Roman"/>
              </a:defRPr>
            </a:lvl1pPr>
          </a:lstStyle>
          <a:p>
            <a:pPr/>
            <a:r>
              <a:t>N° padri e fratelli Martinitt considerati: 30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Lavori madri e sorelle Martinitt seconda metà 1800"/>
          <p:cNvSpPr txBox="1"/>
          <p:nvPr>
            <p:ph type="title" idx="4294967295"/>
          </p:nvPr>
        </p:nvSpPr>
        <p:spPr>
          <a:xfrm>
            <a:off x="468312" y="-1"/>
            <a:ext cx="8229601" cy="1143002"/>
          </a:xfrm>
          <a:prstGeom prst="rect">
            <a:avLst/>
          </a:prstGeom>
        </p:spPr>
        <p:txBody>
          <a:bodyPr>
            <a:normAutofit fontScale="100000" lnSpcReduction="0"/>
          </a:bodyPr>
          <a:lstStyle>
            <a:lvl1pPr>
              <a:defRPr b="1" sz="2400">
                <a:latin typeface="Times New Roman"/>
                <a:ea typeface="Times New Roman"/>
                <a:cs typeface="Times New Roman"/>
                <a:sym typeface="Times New Roman"/>
              </a:defRPr>
            </a:lvl1pPr>
          </a:lstStyle>
          <a:p>
            <a:pPr/>
            <a:r>
              <a:t>Lavori madri e sorelle Martinitt seconda metà 1800</a:t>
            </a:r>
          </a:p>
        </p:txBody>
      </p:sp>
      <p:graphicFrame>
        <p:nvGraphicFramePr>
          <p:cNvPr id="40" name="2D Column Chart"/>
          <p:cNvGraphicFramePr/>
          <p:nvPr/>
        </p:nvGraphicFramePr>
        <p:xfrm>
          <a:off x="630980" y="1515867"/>
          <a:ext cx="7847034" cy="4099723"/>
        </p:xfrm>
        <a:graphic xmlns:a="http://schemas.openxmlformats.org/drawingml/2006/main">
          <a:graphicData uri="http://schemas.openxmlformats.org/drawingml/2006/chart">
            <c:chart xmlns:c="http://schemas.openxmlformats.org/drawingml/2006/chart" r:id="rId2"/>
          </a:graphicData>
        </a:graphic>
      </p:graphicFrame>
      <p:sp>
        <p:nvSpPr>
          <p:cNvPr id="41" name="N° madri e sorelle Martinitt considerati: 8"/>
          <p:cNvSpPr txBox="1"/>
          <p:nvPr/>
        </p:nvSpPr>
        <p:spPr>
          <a:xfrm>
            <a:off x="323850" y="6237287"/>
            <a:ext cx="489585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imes New Roman"/>
                <a:ea typeface="Times New Roman"/>
                <a:cs typeface="Times New Roman"/>
                <a:sym typeface="Times New Roman"/>
              </a:defRPr>
            </a:lvl1pPr>
          </a:lstStyle>
          <a:p>
            <a:pPr/>
            <a:r>
              <a:t>N° madri e sorelle Martinitt considerati: 8</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Lavori Martinitt prima metà del ‘900"/>
          <p:cNvSpPr txBox="1"/>
          <p:nvPr>
            <p:ph type="title" idx="4294967295"/>
          </p:nvPr>
        </p:nvSpPr>
        <p:spPr>
          <a:xfrm>
            <a:off x="468312" y="-171450"/>
            <a:ext cx="8229601" cy="993775"/>
          </a:xfrm>
          <a:prstGeom prst="rect">
            <a:avLst/>
          </a:prstGeom>
        </p:spPr>
        <p:txBody>
          <a:bodyPr>
            <a:normAutofit fontScale="100000" lnSpcReduction="0"/>
          </a:bodyPr>
          <a:lstStyle>
            <a:lvl1pPr>
              <a:defRPr b="1" sz="2400">
                <a:latin typeface="Times New Roman"/>
                <a:ea typeface="Times New Roman"/>
                <a:cs typeface="Times New Roman"/>
                <a:sym typeface="Times New Roman"/>
              </a:defRPr>
            </a:lvl1pPr>
          </a:lstStyle>
          <a:p>
            <a:pPr/>
            <a:r>
              <a:t>Lavori Martinitt prima metà del ‘900</a:t>
            </a:r>
          </a:p>
        </p:txBody>
      </p:sp>
      <p:graphicFrame>
        <p:nvGraphicFramePr>
          <p:cNvPr id="44" name="2D Pie Chart"/>
          <p:cNvGraphicFramePr/>
          <p:nvPr/>
        </p:nvGraphicFramePr>
        <p:xfrm>
          <a:off x="208076" y="785417"/>
          <a:ext cx="8448168" cy="5810861"/>
        </p:xfrm>
        <a:graphic xmlns:a="http://schemas.openxmlformats.org/drawingml/2006/main">
          <a:graphicData uri="http://schemas.openxmlformats.org/drawingml/2006/chart">
            <c:chart xmlns:c="http://schemas.openxmlformats.org/drawingml/2006/chart" r:id="rId2"/>
          </a:graphicData>
        </a:graphic>
      </p:graphicFrame>
      <p:sp>
        <p:nvSpPr>
          <p:cNvPr id="45" name="N° Martinitt considerati: 15"/>
          <p:cNvSpPr txBox="1"/>
          <p:nvPr/>
        </p:nvSpPr>
        <p:spPr>
          <a:xfrm>
            <a:off x="5867400" y="6237287"/>
            <a:ext cx="2952750"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imes New Roman"/>
                <a:ea typeface="Times New Roman"/>
                <a:cs typeface="Times New Roman"/>
                <a:sym typeface="Times New Roman"/>
              </a:defRPr>
            </a:lvl1pPr>
          </a:lstStyle>
          <a:p>
            <a:pPr/>
            <a:r>
              <a:t>N° Martinitt considerati: 15</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Lavori dei padri e fratelli Martinitt prima metà del ‘900"/>
          <p:cNvSpPr txBox="1"/>
          <p:nvPr>
            <p:ph type="title" idx="4294967295"/>
          </p:nvPr>
        </p:nvSpPr>
        <p:spPr>
          <a:xfrm>
            <a:off x="468312" y="-171451"/>
            <a:ext cx="8229601" cy="1143002"/>
          </a:xfrm>
          <a:prstGeom prst="rect">
            <a:avLst/>
          </a:prstGeom>
        </p:spPr>
        <p:txBody>
          <a:bodyPr>
            <a:normAutofit fontScale="100000" lnSpcReduction="0"/>
          </a:bodyPr>
          <a:lstStyle>
            <a:lvl1pPr>
              <a:defRPr b="1" sz="2400">
                <a:latin typeface="Times New Roman"/>
                <a:ea typeface="Times New Roman"/>
                <a:cs typeface="Times New Roman"/>
                <a:sym typeface="Times New Roman"/>
              </a:defRPr>
            </a:lvl1pPr>
          </a:lstStyle>
          <a:p>
            <a:pPr/>
            <a:r>
              <a:t>Lavori dei padri e fratelli Martinitt prima metà del ‘900</a:t>
            </a:r>
          </a:p>
        </p:txBody>
      </p:sp>
      <p:graphicFrame>
        <p:nvGraphicFramePr>
          <p:cNvPr id="48" name="2D Pie Chart"/>
          <p:cNvGraphicFramePr/>
          <p:nvPr/>
        </p:nvGraphicFramePr>
        <p:xfrm>
          <a:off x="737387" y="1329303"/>
          <a:ext cx="8119949" cy="5184471"/>
        </p:xfrm>
        <a:graphic xmlns:a="http://schemas.openxmlformats.org/drawingml/2006/main">
          <a:graphicData uri="http://schemas.openxmlformats.org/drawingml/2006/chart">
            <c:chart xmlns:c="http://schemas.openxmlformats.org/drawingml/2006/chart" r:id="rId2"/>
          </a:graphicData>
        </a:graphic>
      </p:graphicFrame>
      <p:sp>
        <p:nvSpPr>
          <p:cNvPr id="49" name="N° padri e fratelli Martinitt considerati: 11"/>
          <p:cNvSpPr txBox="1"/>
          <p:nvPr/>
        </p:nvSpPr>
        <p:spPr>
          <a:xfrm>
            <a:off x="5940425" y="6165850"/>
            <a:ext cx="2735263" cy="6151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imes New Roman"/>
                <a:ea typeface="Times New Roman"/>
                <a:cs typeface="Times New Roman"/>
                <a:sym typeface="Times New Roman"/>
              </a:defRPr>
            </a:lvl1pPr>
          </a:lstStyle>
          <a:p>
            <a:pPr/>
            <a:r>
              <a:t>N° padri e fratelli Martinitt considerati: 11</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Lavori madri e sorelle Martinitt prima metà del ‘900"/>
          <p:cNvSpPr txBox="1"/>
          <p:nvPr>
            <p:ph type="title" idx="4294967295"/>
          </p:nvPr>
        </p:nvSpPr>
        <p:spPr>
          <a:xfrm>
            <a:off x="457200" y="274637"/>
            <a:ext cx="8229600" cy="1143001"/>
          </a:xfrm>
          <a:prstGeom prst="rect">
            <a:avLst/>
          </a:prstGeom>
        </p:spPr>
        <p:txBody>
          <a:bodyPr>
            <a:normAutofit fontScale="100000" lnSpcReduction="0"/>
          </a:bodyPr>
          <a:lstStyle>
            <a:lvl1pPr>
              <a:defRPr b="1" sz="2400">
                <a:latin typeface="Times New Roman"/>
                <a:ea typeface="Times New Roman"/>
                <a:cs typeface="Times New Roman"/>
                <a:sym typeface="Times New Roman"/>
              </a:defRPr>
            </a:lvl1pPr>
          </a:lstStyle>
          <a:p>
            <a:pPr/>
            <a:r>
              <a:t>Lavori madri e sorelle Martinitt prima metà del ‘900</a:t>
            </a:r>
          </a:p>
        </p:txBody>
      </p:sp>
      <p:graphicFrame>
        <p:nvGraphicFramePr>
          <p:cNvPr id="52" name="2D Pie Chart"/>
          <p:cNvGraphicFramePr/>
          <p:nvPr/>
        </p:nvGraphicFramePr>
        <p:xfrm>
          <a:off x="1014806" y="1656431"/>
          <a:ext cx="7310959" cy="4782287"/>
        </p:xfrm>
        <a:graphic xmlns:a="http://schemas.openxmlformats.org/drawingml/2006/main">
          <a:graphicData uri="http://schemas.openxmlformats.org/drawingml/2006/chart">
            <c:chart xmlns:c="http://schemas.openxmlformats.org/drawingml/2006/chart" r:id="rId2"/>
          </a:graphicData>
        </a:graphic>
      </p:graphicFrame>
      <p:sp>
        <p:nvSpPr>
          <p:cNvPr id="53" name="N° madri e sorelle Martinitt considerate: 9"/>
          <p:cNvSpPr txBox="1"/>
          <p:nvPr/>
        </p:nvSpPr>
        <p:spPr>
          <a:xfrm>
            <a:off x="6084887" y="5949950"/>
            <a:ext cx="2447926" cy="6151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latin typeface="Times New Roman"/>
                <a:ea typeface="Times New Roman"/>
                <a:cs typeface="Times New Roman"/>
                <a:sym typeface="Times New Roman"/>
              </a:defRPr>
            </a:lvl1pPr>
          </a:lstStyle>
          <a:p>
            <a:pPr/>
            <a:r>
              <a:t>N° madri e sorelle Martinitt considerate: 9</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Jeans"/>
          <p:cNvSpPr/>
          <p:nvPr/>
        </p:nvSpPr>
        <p:spPr>
          <a:xfrm rot="16200000">
            <a:off x="287337" y="4184650"/>
            <a:ext cx="4176713" cy="649288"/>
          </a:xfrm>
          <a:prstGeom prst="rect">
            <a:avLst/>
          </a:prstGeom>
          <a:blipFill>
            <a:blip r:embed="rId2"/>
          </a:blipFill>
          <a:ln>
            <a:solidFill>
              <a:srgbClr val="000000"/>
            </a:solidFill>
          </a:ln>
        </p:spPr>
        <p:txBody>
          <a:bodyPr lIns="45719" rIns="45719" anchor="ctr"/>
          <a:lstStyle/>
          <a:p>
            <a:pPr algn="ctr">
              <a:defRPr>
                <a:latin typeface="Times New Roman"/>
                <a:ea typeface="Times New Roman"/>
                <a:cs typeface="Times New Roman"/>
                <a:sym typeface="Times New Roman"/>
              </a:defRPr>
            </a:pPr>
          </a:p>
        </p:txBody>
      </p:sp>
      <p:pic>
        <p:nvPicPr>
          <p:cNvPr id="56" name="1964 Giornale murale" descr="1964 Giornale murale"/>
          <p:cNvPicPr>
            <a:picLocks noChangeAspect="1"/>
          </p:cNvPicPr>
          <p:nvPr/>
        </p:nvPicPr>
        <p:blipFill>
          <a:blip r:embed="rId3">
            <a:extLst/>
          </a:blip>
          <a:stretch>
            <a:fillRect/>
          </a:stretch>
        </p:blipFill>
        <p:spPr>
          <a:xfrm>
            <a:off x="1116012" y="2565400"/>
            <a:ext cx="2592388" cy="1792288"/>
          </a:xfrm>
          <a:prstGeom prst="rect">
            <a:avLst/>
          </a:prstGeom>
          <a:ln w="12700">
            <a:miter lim="400000"/>
          </a:ln>
        </p:spPr>
      </p:pic>
      <p:pic>
        <p:nvPicPr>
          <p:cNvPr id="57" name="54eb46697927a" descr="54eb46697927a"/>
          <p:cNvPicPr>
            <a:picLocks noChangeAspect="1"/>
          </p:cNvPicPr>
          <p:nvPr/>
        </p:nvPicPr>
        <p:blipFill>
          <a:blip r:embed="rId4">
            <a:extLst/>
          </a:blip>
          <a:stretch>
            <a:fillRect/>
          </a:stretch>
        </p:blipFill>
        <p:spPr>
          <a:xfrm>
            <a:off x="755650" y="4581525"/>
            <a:ext cx="3455988" cy="1776413"/>
          </a:xfrm>
          <a:prstGeom prst="rect">
            <a:avLst/>
          </a:prstGeom>
          <a:ln w="12700">
            <a:miter lim="400000"/>
          </a:ln>
        </p:spPr>
      </p:pic>
      <p:sp>
        <p:nvSpPr>
          <p:cNvPr id="58" name="INTERVISTA A MAURIZIO VAGO"/>
          <p:cNvSpPr txBox="1"/>
          <p:nvPr/>
        </p:nvSpPr>
        <p:spPr>
          <a:xfrm>
            <a:off x="-323851" y="397285"/>
            <a:ext cx="9144002" cy="348430"/>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b="1">
                <a:latin typeface="Times New Roman"/>
                <a:ea typeface="Times New Roman"/>
                <a:cs typeface="Times New Roman"/>
                <a:sym typeface="Times New Roman"/>
              </a:defRPr>
            </a:lvl1pPr>
          </a:lstStyle>
          <a:p>
            <a:pPr/>
            <a:r>
              <a:t>INTERVISTA A MAURIZIO VAGO</a:t>
            </a:r>
          </a:p>
        </p:txBody>
      </p:sp>
      <p:sp>
        <p:nvSpPr>
          <p:cNvPr id="59" name="Presentazione: Sono Maurizio Vago, sono nato nel 1952 a Milano.…"/>
          <p:cNvSpPr txBox="1"/>
          <p:nvPr/>
        </p:nvSpPr>
        <p:spPr>
          <a:xfrm>
            <a:off x="179387" y="836612"/>
            <a:ext cx="4248151" cy="29468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Char char="•"/>
              <a:defRPr b="1" sz="1600">
                <a:latin typeface="Times New Roman"/>
                <a:ea typeface="Times New Roman"/>
                <a:cs typeface="Times New Roman"/>
                <a:sym typeface="Times New Roman"/>
              </a:defRPr>
            </a:pPr>
            <a:r>
              <a:t>Presentazione: </a:t>
            </a:r>
            <a:r>
              <a:rPr b="0"/>
              <a:t>Sono Maurizio Vago, sono nato nel 1952 a Milano.</a:t>
            </a:r>
          </a:p>
          <a:p>
            <a:pPr>
              <a:buSzPct val="100000"/>
              <a:buChar char="•"/>
              <a:defRPr b="1" sz="1600">
                <a:latin typeface="Times New Roman"/>
                <a:ea typeface="Times New Roman"/>
                <a:cs typeface="Times New Roman"/>
                <a:sym typeface="Times New Roman"/>
              </a:defRPr>
            </a:pPr>
            <a:r>
              <a:t> Quando e perché è entrato nei Martinitt?</a:t>
            </a:r>
            <a:r>
              <a:rPr b="0"/>
              <a:t> Sono entrato perché orfano di padre nel 62. Ci sono rimasto fino a quando non ho terminato i tre anni delle medie inferiori. </a:t>
            </a:r>
          </a:p>
          <a:p>
            <a:pPr>
              <a:spcBef>
                <a:spcPts val="1900"/>
              </a:spcBef>
              <a:defRPr sz="1600">
                <a:latin typeface="Times New Roman"/>
                <a:ea typeface="Times New Roman"/>
                <a:cs typeface="Times New Roman"/>
                <a:sym typeface="Times New Roman"/>
              </a:defRPr>
            </a:pPr>
          </a:p>
          <a:p>
            <a:pPr>
              <a:spcBef>
                <a:spcPts val="1900"/>
              </a:spcBef>
              <a:defRPr>
                <a:latin typeface="Times New Roman"/>
                <a:ea typeface="Times New Roman"/>
                <a:cs typeface="Times New Roman"/>
                <a:sym typeface="Times New Roman"/>
              </a:defRPr>
            </a:pPr>
          </a:p>
        </p:txBody>
      </p:sp>
      <p:sp>
        <p:nvSpPr>
          <p:cNvPr id="60" name="Quali lavori ha svolto durante la sua carriera? Inizialmente sono stato garzone apprendista alla “Everest”, mentre di sera frequentavo la scuola serale con la quale ho avuto il diploma in grafica e pubblicità. Successivamente sono passato in un’altra azienda sempre nel campo degli ascensori. In seguito in una ditta farmaceutica, dapprima spedivo campioni e riviste, dopo sono entrato a far parte dell’ufficio pubblicità. Dopodiché, ho aperto la mia attività, finché 10 anni dopo ho chiuso a causa delle tasse e infine, ho lavorato per l’Eurostand per 13 anni.…"/>
          <p:cNvSpPr txBox="1"/>
          <p:nvPr/>
        </p:nvSpPr>
        <p:spPr>
          <a:xfrm>
            <a:off x="4572000" y="836612"/>
            <a:ext cx="3889375" cy="41976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buSzPct val="100000"/>
              <a:buFont typeface="Arial"/>
              <a:buChar char="•"/>
              <a:defRPr b="1" sz="1600">
                <a:latin typeface="Times New Roman"/>
                <a:ea typeface="Times New Roman"/>
                <a:cs typeface="Times New Roman"/>
                <a:sym typeface="Times New Roman"/>
              </a:defRPr>
            </a:pPr>
            <a:r>
              <a:t>Quali lavori ha svolto durante la sua carriera?</a:t>
            </a:r>
            <a:r>
              <a:rPr b="0"/>
              <a:t> Inizialmente sono stato garzone apprendista alla “Everest”, mentre di sera frequentavo la scuola serale con la quale ho avuto il diploma in grafica e pubblicità. Successivamente sono passato in un’altra azienda sempre nel campo degli ascensori. In seguito in una ditta farmaceutica, dapprima spedivo campioni e riviste, dopo sono entrato a far parte dell’ufficio pubblicità. Dopodiché, ho aperto la mia attività, finché 10 anni dopo ho chiuso a causa delle tasse e infine, ho lavorato per l’Eurostand per 13 anni.</a:t>
            </a:r>
          </a:p>
          <a:p>
            <a:pPr>
              <a:buSzPct val="100000"/>
              <a:buFont typeface="Arial"/>
              <a:buChar char="•"/>
              <a:defRPr sz="1600">
                <a:latin typeface="Times New Roman"/>
                <a:ea typeface="Times New Roman"/>
                <a:cs typeface="Times New Roman"/>
                <a:sym typeface="Times New Roman"/>
              </a:defRPr>
            </a:pPr>
            <a:r>
              <a:t> </a:t>
            </a:r>
            <a:r>
              <a:rPr b="1"/>
              <a:t>Cos’è cambiato in ambito lavorativo nel corso degli anni?</a:t>
            </a:r>
            <a:r>
              <a:t> A  parer mio chi oggi riesce a trovare lavoro deve tenerselo stretto, mentre ai miei tempi era normale cambiare molti lavori perché c’era più possibilità e più posti.</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i Office">
      <a:majorFont>
        <a:latin typeface="Helvetica"/>
        <a:ea typeface="Helvetica"/>
        <a:cs typeface="Helvetica"/>
      </a:majorFont>
      <a:minorFont>
        <a:latin typeface="Calibri"/>
        <a:ea typeface="Calibri"/>
        <a:cs typeface="Calibri"/>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